
<file path=[Content_Types].xml><?xml version="1.0" encoding="utf-8"?>
<Types xmlns="http://schemas.openxmlformats.org/package/2006/content-types">
  <Default Extension="gif" ContentType="image/gif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0"/>
  </p:notesMasterIdLst>
  <p:handoutMasterIdLst>
    <p:handoutMasterId r:id="rId21"/>
  </p:handoutMasterIdLst>
  <p:sldIdLst>
    <p:sldId id="286" r:id="rId5"/>
    <p:sldId id="256" r:id="rId6"/>
    <p:sldId id="287" r:id="rId7"/>
    <p:sldId id="280" r:id="rId8"/>
    <p:sldId id="289" r:id="rId9"/>
    <p:sldId id="293" r:id="rId10"/>
    <p:sldId id="281" r:id="rId11"/>
    <p:sldId id="282" r:id="rId12"/>
    <p:sldId id="290" r:id="rId13"/>
    <p:sldId id="294" r:id="rId14"/>
    <p:sldId id="291" r:id="rId15"/>
    <p:sldId id="292" r:id="rId16"/>
    <p:sldId id="283" r:id="rId17"/>
    <p:sldId id="284" r:id="rId18"/>
    <p:sldId id="271" r:id="rId19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BFF"/>
    <a:srgbClr val="00C896"/>
    <a:srgbClr val="898989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A7E9FC6-D911-AF46-80F5-75EF37BDD4F6}" v="259" dt="2025-05-06T16:11:19.57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2DE63D5-997A-4646-A377-4702673A728D}" styleName="Light Style 2 - Accent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026" autoAdjust="0"/>
    <p:restoredTop sz="90662" autoAdjust="0"/>
  </p:normalViewPr>
  <p:slideViewPr>
    <p:cSldViewPr snapToGrid="0">
      <p:cViewPr varScale="1">
        <p:scale>
          <a:sx n="156" d="100"/>
          <a:sy n="156" d="100"/>
        </p:scale>
        <p:origin x="176" y="544"/>
      </p:cViewPr>
      <p:guideLst/>
    </p:cSldViewPr>
  </p:slideViewPr>
  <p:outlineViewPr>
    <p:cViewPr>
      <p:scale>
        <a:sx n="33" d="100"/>
        <a:sy n="33" d="100"/>
      </p:scale>
      <p:origin x="0" y="-2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3403" y="29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mes Gessel" userId="66eb42c3-bad3-4525-bcd5-95cbf3ad2df3" providerId="ADAL" clId="{67606499-241E-42A0-9BC1-0748540F81C8}"/>
    <pc:docChg chg="modSld">
      <pc:chgData name="James Gessel" userId="66eb42c3-bad3-4525-bcd5-95cbf3ad2df3" providerId="ADAL" clId="{67606499-241E-42A0-9BC1-0748540F81C8}" dt="2025-05-01T04:37:54.528" v="27" actId="14100"/>
      <pc:docMkLst>
        <pc:docMk/>
      </pc:docMkLst>
      <pc:sldChg chg="modSp mod">
        <pc:chgData name="James Gessel" userId="66eb42c3-bad3-4525-bcd5-95cbf3ad2df3" providerId="ADAL" clId="{67606499-241E-42A0-9BC1-0748540F81C8}" dt="2025-05-01T04:37:54.528" v="27" actId="14100"/>
        <pc:sldMkLst>
          <pc:docMk/>
          <pc:sldMk cId="946622028" sldId="292"/>
        </pc:sldMkLst>
        <pc:spChg chg="mod">
          <ac:chgData name="James Gessel" userId="66eb42c3-bad3-4525-bcd5-95cbf3ad2df3" providerId="ADAL" clId="{67606499-241E-42A0-9BC1-0748540F81C8}" dt="2025-05-01T04:37:54.528" v="27" actId="14100"/>
          <ac:spMkLst>
            <pc:docMk/>
            <pc:sldMk cId="946622028" sldId="292"/>
            <ac:spMk id="9" creationId="{7B2A4F40-A7D9-9FE4-E5DC-6AC79189FB28}"/>
          </ac:spMkLst>
        </pc:spChg>
      </pc:sldChg>
    </pc:docChg>
  </pc:docChgLst>
  <pc:docChgLst>
    <pc:chgData name="James Gessel" userId="66eb42c3-bad3-4525-bcd5-95cbf3ad2df3" providerId="ADAL" clId="{EA7E9FC6-D911-AF46-80F5-75EF37BDD4F6}"/>
    <pc:docChg chg="custSel modSld">
      <pc:chgData name="James Gessel" userId="66eb42c3-bad3-4525-bcd5-95cbf3ad2df3" providerId="ADAL" clId="{EA7E9FC6-D911-AF46-80F5-75EF37BDD4F6}" dt="2025-05-07T03:43:42.489" v="625" actId="20577"/>
      <pc:docMkLst>
        <pc:docMk/>
      </pc:docMkLst>
      <pc:sldChg chg="modSp modAnim">
        <pc:chgData name="James Gessel" userId="66eb42c3-bad3-4525-bcd5-95cbf3ad2df3" providerId="ADAL" clId="{EA7E9FC6-D911-AF46-80F5-75EF37BDD4F6}" dt="2025-05-06T16:09:26.892" v="263" actId="404"/>
        <pc:sldMkLst>
          <pc:docMk/>
          <pc:sldMk cId="103458723" sldId="281"/>
        </pc:sldMkLst>
        <pc:spChg chg="mod">
          <ac:chgData name="James Gessel" userId="66eb42c3-bad3-4525-bcd5-95cbf3ad2df3" providerId="ADAL" clId="{EA7E9FC6-D911-AF46-80F5-75EF37BDD4F6}" dt="2025-05-06T16:09:26.892" v="263" actId="404"/>
          <ac:spMkLst>
            <pc:docMk/>
            <pc:sldMk cId="103458723" sldId="281"/>
            <ac:spMk id="51" creationId="{9C79F81E-E28B-6F07-B5D8-B9F5E99EE575}"/>
          </ac:spMkLst>
        </pc:spChg>
      </pc:sldChg>
      <pc:sldChg chg="modSp mod">
        <pc:chgData name="James Gessel" userId="66eb42c3-bad3-4525-bcd5-95cbf3ad2df3" providerId="ADAL" clId="{EA7E9FC6-D911-AF46-80F5-75EF37BDD4F6}" dt="2025-05-06T16:14:33.398" v="286" actId="20577"/>
        <pc:sldMkLst>
          <pc:docMk/>
          <pc:sldMk cId="1658164610" sldId="283"/>
        </pc:sldMkLst>
        <pc:spChg chg="mod">
          <ac:chgData name="James Gessel" userId="66eb42c3-bad3-4525-bcd5-95cbf3ad2df3" providerId="ADAL" clId="{EA7E9FC6-D911-AF46-80F5-75EF37BDD4F6}" dt="2025-05-06T16:14:33.398" v="286" actId="20577"/>
          <ac:spMkLst>
            <pc:docMk/>
            <pc:sldMk cId="1658164610" sldId="283"/>
            <ac:spMk id="6" creationId="{B587B122-1579-FDB8-443B-F05E622163C3}"/>
          </ac:spMkLst>
        </pc:spChg>
      </pc:sldChg>
      <pc:sldChg chg="modSp mod">
        <pc:chgData name="James Gessel" userId="66eb42c3-bad3-4525-bcd5-95cbf3ad2df3" providerId="ADAL" clId="{EA7E9FC6-D911-AF46-80F5-75EF37BDD4F6}" dt="2025-05-07T03:43:42.489" v="625" actId="20577"/>
        <pc:sldMkLst>
          <pc:docMk/>
          <pc:sldMk cId="2403577982" sldId="284"/>
        </pc:sldMkLst>
        <pc:spChg chg="mod">
          <ac:chgData name="James Gessel" userId="66eb42c3-bad3-4525-bcd5-95cbf3ad2df3" providerId="ADAL" clId="{EA7E9FC6-D911-AF46-80F5-75EF37BDD4F6}" dt="2025-05-06T16:19:03.234" v="618" actId="113"/>
          <ac:spMkLst>
            <pc:docMk/>
            <pc:sldMk cId="2403577982" sldId="284"/>
            <ac:spMk id="8" creationId="{E7969A65-234C-2BC8-0D5F-EC00C2AD910D}"/>
          </ac:spMkLst>
        </pc:spChg>
        <pc:spChg chg="mod">
          <ac:chgData name="James Gessel" userId="66eb42c3-bad3-4525-bcd5-95cbf3ad2df3" providerId="ADAL" clId="{EA7E9FC6-D911-AF46-80F5-75EF37BDD4F6}" dt="2025-05-07T03:43:42.489" v="625" actId="20577"/>
          <ac:spMkLst>
            <pc:docMk/>
            <pc:sldMk cId="2403577982" sldId="284"/>
            <ac:spMk id="17" creationId="{09140014-73D5-419B-8867-972BB18D52D4}"/>
          </ac:spMkLst>
        </pc:spChg>
      </pc:sldChg>
      <pc:sldChg chg="modSp mod modAnim">
        <pc:chgData name="James Gessel" userId="66eb42c3-bad3-4525-bcd5-95cbf3ad2df3" providerId="ADAL" clId="{EA7E9FC6-D911-AF46-80F5-75EF37BDD4F6}" dt="2025-05-06T16:02:06.899" v="259" actId="20577"/>
        <pc:sldMkLst>
          <pc:docMk/>
          <pc:sldMk cId="1662924415" sldId="289"/>
        </pc:sldMkLst>
        <pc:spChg chg="mod">
          <ac:chgData name="James Gessel" userId="66eb42c3-bad3-4525-bcd5-95cbf3ad2df3" providerId="ADAL" clId="{EA7E9FC6-D911-AF46-80F5-75EF37BDD4F6}" dt="2025-05-06T16:02:06.899" v="259" actId="20577"/>
          <ac:spMkLst>
            <pc:docMk/>
            <pc:sldMk cId="1662924415" sldId="289"/>
            <ac:spMk id="12" creationId="{91795F37-23DA-E376-3832-3967C656335E}"/>
          </ac:spMkLst>
        </pc:spChg>
      </pc:sldChg>
      <pc:sldChg chg="addSp delSp modSp mod">
        <pc:chgData name="James Gessel" userId="66eb42c3-bad3-4525-bcd5-95cbf3ad2df3" providerId="ADAL" clId="{EA7E9FC6-D911-AF46-80F5-75EF37BDD4F6}" dt="2025-05-06T16:11:58.418" v="279" actId="478"/>
        <pc:sldMkLst>
          <pc:docMk/>
          <pc:sldMk cId="380199959" sldId="290"/>
        </pc:sldMkLst>
        <pc:spChg chg="add del mod">
          <ac:chgData name="James Gessel" userId="66eb42c3-bad3-4525-bcd5-95cbf3ad2df3" providerId="ADAL" clId="{EA7E9FC6-D911-AF46-80F5-75EF37BDD4F6}" dt="2025-05-06T16:11:58.418" v="279" actId="478"/>
          <ac:spMkLst>
            <pc:docMk/>
            <pc:sldMk cId="380199959" sldId="290"/>
            <ac:spMk id="3" creationId="{31346C79-0F4A-1782-280A-3412652D5B49}"/>
          </ac:spMkLst>
        </pc:spChg>
        <pc:spChg chg="mod">
          <ac:chgData name="James Gessel" userId="66eb42c3-bad3-4525-bcd5-95cbf3ad2df3" providerId="ADAL" clId="{EA7E9FC6-D911-AF46-80F5-75EF37BDD4F6}" dt="2025-05-06T16:11:19.570" v="264" actId="20577"/>
          <ac:spMkLst>
            <pc:docMk/>
            <pc:sldMk cId="380199959" sldId="290"/>
            <ac:spMk id="12" creationId="{AE41F1F9-29F8-2780-D69B-D4AA1D9C58E2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E7F456E-01A6-4013-ACA5-F5492591A24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4983A3-9B9B-4D61-97C9-B9E239A3159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6F32FC-4BD9-442A-A8C6-51598C909FE3}" type="datetimeFigureOut">
              <a:rPr lang="en-US" smtClean="0"/>
              <a:t>5/6/25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EEABE74-7A97-4D17-8390-42ADD25C33C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42C1DBD-1052-425E-BF3C-983304BED57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8EEFA9E-C190-4F5C-8394-BD5F1CD55C0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8019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15:47:14.810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1264 0 24575,'-4'1'0,"1"0"0,-1-1 0,1 2 0,-1-1 0,1 0 0,-1 1 0,1 0 0,-5 2 0,-15 8 0,-191 45 0,-187 29 0,332-70 0,-349 101 0,324-82-1365,85-32-5461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4-25T15:47:19.025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1 1 24575,'12'2'0,"-1"0"0,1 1 0,0 0 0,-1 1 0,0 0 0,15 9 0,-14-8 0,28 11 0,77 18 0,-30-10 0,-16-3 0,94 33 0,-64-16 0,223 94 0,-258-103 28,42 21-1421,-100-44-5433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6371FA-A98D-41E8-93F4-09945841298A}" type="datetimeFigureOut">
              <a:rPr lang="en-US" smtClean="0"/>
              <a:t>5/6/25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289C57-55D7-40A4-A101-E74FAC7A092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9023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812888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61440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044D91-C20A-E485-DA27-39B01BA4E3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D0702EB-6C8B-3D00-C4A5-81D66933D0E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779A5DA-90EF-FC2D-26AC-7D29BAB1773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3591734-E2AF-B320-8137-B3A94B1C94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619696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532688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59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09867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4654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289C57-55D7-40A4-A101-E74FAC7A092B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6838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831439" y="2497343"/>
            <a:ext cx="3706328" cy="2400300"/>
          </a:xfrm>
        </p:spPr>
        <p:txBody>
          <a:bodyPr anchor="ctr">
            <a:noAutofit/>
          </a:bodyPr>
          <a:lstStyle>
            <a:lvl1pPr algn="l">
              <a:defRPr sz="2700" spc="113" baseline="0"/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A04F1E16-9A84-4D0E-9706-79C396AF6A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358" t="23650" b="-1"/>
          <a:stretch/>
        </p:blipFill>
        <p:spPr>
          <a:xfrm>
            <a:off x="0" y="1"/>
            <a:ext cx="7116234" cy="379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26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1" y="671513"/>
            <a:ext cx="2435747" cy="1438275"/>
          </a:xfrm>
        </p:spPr>
        <p:txBody>
          <a:bodyPr>
            <a:normAutofit/>
          </a:bodyPr>
          <a:lstStyle>
            <a:lvl1pPr algn="l">
              <a:defRPr lang="en-US" sz="18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A14C3057-3BCC-F9A2-98D8-17DDB36F1823}"/>
              </a:ext>
            </a:extLst>
          </p:cNvPr>
          <p:cNvSpPr>
            <a:spLocks noGrp="1"/>
          </p:cNvSpPr>
          <p:nvPr>
            <p:ph sz="half" idx="16" hasCustomPrompt="1"/>
          </p:nvPr>
        </p:nvSpPr>
        <p:spPr>
          <a:xfrm>
            <a:off x="628650" y="2109787"/>
            <a:ext cx="2435747" cy="2428874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0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6410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162297" y="671946"/>
            <a:ext cx="5353053" cy="3836917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0" name="Footer Placeholder 4">
            <a:extLst>
              <a:ext uri="{FF2B5EF4-FFF2-40B4-BE49-F238E27FC236}">
                <a16:creationId xmlns:a16="http://schemas.microsoft.com/office/drawing/2014/main" id="{5F91997C-538B-C8B9-14D7-31A1932F69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48711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1F777EF4-982E-9337-7E82-31DC723C12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4303BA-AFB6-0E22-486F-785994E3B7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745673" cy="1129146"/>
            <a:chOff x="0" y="0"/>
            <a:chExt cx="2238376" cy="310515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66E3A08-02EB-7B54-5089-E7A7F19FD725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1238250" cy="3105150"/>
            </a:xfrm>
            <a:prstGeom prst="line">
              <a:avLst/>
            </a:prstGeom>
            <a:ln w="31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14F9BE5-00B2-ADDF-771C-AB098B36C820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2238376" cy="24765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3280816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52894"/>
            <a:ext cx="4241398" cy="1498400"/>
          </a:xfrm>
        </p:spPr>
        <p:txBody>
          <a:bodyPr anchor="b">
            <a:normAutofit/>
          </a:bodyPr>
          <a:lstStyle>
            <a:lvl1pPr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28650" y="2028883"/>
            <a:ext cx="4300329" cy="336743"/>
          </a:xfrm>
        </p:spPr>
        <p:txBody>
          <a:bodyPr anchor="ctr">
            <a:noAutofit/>
          </a:bodyPr>
          <a:lstStyle>
            <a:lvl1pPr marL="0" indent="0">
              <a:buNone/>
              <a:defRPr lang="en-US" sz="1350" b="1" kern="1200" spc="38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C9B20CF-6B91-4562-B799-0ABDAEBC0D2A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28650" y="2365625"/>
            <a:ext cx="4300330" cy="2274550"/>
          </a:xfrm>
        </p:spPr>
        <p:txBody>
          <a:bodyPr>
            <a:normAutofit/>
          </a:bodyPr>
          <a:lstStyle>
            <a:lvl1pPr marL="2143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350" spc="38" baseline="0"/>
            </a:lvl1pPr>
            <a:lvl2pPr marL="5572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350" spc="38" baseline="0"/>
            </a:lvl2pPr>
            <a:lvl3pPr marL="9001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350" spc="38" baseline="0"/>
            </a:lvl3pPr>
            <a:lvl4pPr marL="12430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350" spc="38" baseline="0"/>
            </a:lvl4pPr>
            <a:lvl5pPr marL="1585913" indent="-214313">
              <a:lnSpc>
                <a:spcPct val="100000"/>
              </a:lnSpc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915332" y="2028883"/>
            <a:ext cx="2957720" cy="336742"/>
          </a:xfrm>
        </p:spPr>
        <p:txBody>
          <a:bodyPr anchor="ctr">
            <a:noAutofit/>
          </a:bodyPr>
          <a:lstStyle>
            <a:lvl1pPr marL="0" indent="0">
              <a:buNone/>
              <a:defRPr lang="en-US" sz="1350" b="1" kern="1200" spc="38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120DFF5-B64A-9744-4500-1D7BBA19BF1C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915331" y="2373651"/>
            <a:ext cx="2957720" cy="2274550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0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6410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BE560E3-F935-488F-8F0E-191D7B6B54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2990" y="4767263"/>
            <a:ext cx="3086100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B9CD8B2-CC23-467F-B0EE-2CC06D630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Graphic 12">
            <a:extLst>
              <a:ext uri="{FF2B5EF4-FFF2-40B4-BE49-F238E27FC236}">
                <a16:creationId xmlns:a16="http://schemas.microsoft.com/office/drawing/2014/main" id="{E0588715-35AD-8BE1-A5FC-E28BDD3854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18645" t="319" r="28732" b="73496"/>
          <a:stretch/>
        </p:blipFill>
        <p:spPr>
          <a:xfrm rot="10800000" flipH="1">
            <a:off x="4731327" y="-8"/>
            <a:ext cx="4412673" cy="1774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45194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544E9C70-0200-3C21-7766-CB9EA5FBFA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1943100" cy="770930"/>
            <a:chOff x="0" y="0"/>
            <a:chExt cx="2590800" cy="1027906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D5E4B16-2071-DEE9-BE53-F35AFBEFCA57}"/>
                </a:ext>
              </a:extLst>
            </p:cNvPr>
            <p:cNvCxnSpPr>
              <a:cxnSpLocks/>
            </p:cNvCxnSpPr>
            <p:nvPr userDrawn="1"/>
          </p:nvCxnSpPr>
          <p:spPr>
            <a:xfrm flipV="1">
              <a:off x="0" y="0"/>
              <a:ext cx="259080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CB2B071-0355-D550-18A8-9D515CA16987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0" y="0"/>
              <a:ext cx="704850" cy="1027906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EE5C4E19-B78B-4E39-B661-7E6A2E6C5002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265163"/>
            <a:ext cx="7886700" cy="994172"/>
          </a:xfrm>
        </p:spPr>
        <p:txBody>
          <a:bodyPr anchor="b">
            <a:normAutofit/>
          </a:bodyPr>
          <a:lstStyle>
            <a:lvl1pPr algn="ctr"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Table Placeholder 7">
            <a:extLst>
              <a:ext uri="{FF2B5EF4-FFF2-40B4-BE49-F238E27FC236}">
                <a16:creationId xmlns:a16="http://schemas.microsoft.com/office/drawing/2014/main" id="{C3975522-461E-4D79-B5B9-BF9471B54688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8650" y="1583536"/>
            <a:ext cx="7886700" cy="2678222"/>
          </a:xfrm>
        </p:spPr>
        <p:txBody>
          <a:bodyPr>
            <a:normAutofit/>
          </a:bodyPr>
          <a:lstStyle>
            <a:lvl1pPr marL="0" indent="0" algn="ctr">
              <a:buNone/>
              <a:defRPr sz="1500"/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FB554B2-4C33-2975-9F27-94B8AE71DF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28650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03C6776-E983-2BA3-1054-75996FE0FD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06800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losing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3200400" y="1211803"/>
            <a:ext cx="3134678" cy="1143551"/>
          </a:xfrm>
        </p:spPr>
        <p:txBody>
          <a:bodyPr anchor="b">
            <a:noAutofit/>
          </a:bodyPr>
          <a:lstStyle>
            <a:lvl1pPr algn="l">
              <a:defRPr sz="27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457758-A125-4CEA-A3D5-CBD010417BD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00400" y="2428578"/>
            <a:ext cx="3134678" cy="2137636"/>
          </a:xfrm>
        </p:spPr>
        <p:txBody>
          <a:bodyPr>
            <a:normAutofit/>
          </a:bodyPr>
          <a:lstStyle>
            <a:lvl1pPr marL="0" indent="0" algn="l">
              <a:lnSpc>
                <a:spcPct val="150000"/>
              </a:lnSpc>
              <a:buNone/>
              <a:defRPr sz="1350" spc="38" baseline="0">
                <a:solidFill>
                  <a:schemeClr val="bg1"/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dirty="0"/>
              <a:t>Click to add subtitle</a:t>
            </a:r>
          </a:p>
        </p:txBody>
      </p:sp>
      <p:pic>
        <p:nvPicPr>
          <p:cNvPr id="6" name="Graphic 5">
            <a:extLst>
              <a:ext uri="{FF2B5EF4-FFF2-40B4-BE49-F238E27FC236}">
                <a16:creationId xmlns:a16="http://schemas.microsoft.com/office/drawing/2014/main" id="{ED3361C9-310A-4255-A94E-B77588962DA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0"/>
            <a:ext cx="2382704" cy="5143500"/>
          </a:xfrm>
          <a:prstGeom prst="rect">
            <a:avLst/>
          </a:prstGeom>
        </p:spPr>
      </p:pic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6026D44C-0B39-4DE1-A0FC-5615DDAAE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00400" y="4767263"/>
            <a:ext cx="3134678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0F8222B4-B618-42C4-8BDB-D2E4DF2F2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84572" y="4767263"/>
            <a:ext cx="1330778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11404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itle Slid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2FE03-E2FE-154F-ADCA-11C13967A1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5767" y="761"/>
            <a:ext cx="9132465" cy="5137218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A9F0371-F92B-8644-88D1-F5408253E2FC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291189" y="1258220"/>
            <a:ext cx="6192762" cy="1102519"/>
          </a:xfrm>
        </p:spPr>
        <p:txBody>
          <a:bodyPr anchor="b">
            <a:normAutofit/>
          </a:bodyPr>
          <a:lstStyle>
            <a:lvl1pPr algn="l">
              <a:defRPr sz="3197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69862361-6928-8545-9887-E2212FCA59B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78197" y="297722"/>
            <a:ext cx="8587619" cy="765723"/>
          </a:xfrm>
          <a:ln>
            <a:noFill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>
            <a:normAutofit/>
          </a:bodyPr>
          <a:lstStyle>
            <a:lvl1pPr marL="0" indent="0" algn="l">
              <a:buNone/>
              <a:defRPr sz="1799" baseline="0">
                <a:solidFill>
                  <a:schemeClr val="bg1"/>
                </a:solidFill>
              </a:defRPr>
            </a:lvl1pPr>
            <a:lvl2pPr marL="4567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5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3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1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3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06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7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42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SESSION TITLE</a:t>
            </a:r>
          </a:p>
        </p:txBody>
      </p:sp>
      <p:sp>
        <p:nvSpPr>
          <p:cNvPr id="6" name="Picture Placeholder 8">
            <a:extLst>
              <a:ext uri="{FF2B5EF4-FFF2-40B4-BE49-F238E27FC236}">
                <a16:creationId xmlns:a16="http://schemas.microsoft.com/office/drawing/2014/main" id="{B3A4C601-5B63-D84B-908F-3B2928DD506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278196" y="2642957"/>
            <a:ext cx="1592406" cy="1791299"/>
          </a:xfrm>
          <a:solidFill>
            <a:schemeClr val="bg1"/>
          </a:solidFill>
          <a:effectLst/>
        </p:spPr>
        <p:txBody>
          <a:bodyPr/>
          <a:lstStyle>
            <a:lvl1pPr marL="0" indent="0">
              <a:buNone/>
              <a:defRPr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/,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78DFD4C-6124-0143-9F82-2154976C746D}"/>
              </a:ext>
            </a:extLst>
          </p:cNvPr>
          <p:cNvCxnSpPr/>
          <p:nvPr userDrawn="1"/>
        </p:nvCxnSpPr>
        <p:spPr>
          <a:xfrm flipH="1">
            <a:off x="278197" y="737158"/>
            <a:ext cx="8587619" cy="0"/>
          </a:xfrm>
          <a:prstGeom prst="line">
            <a:avLst/>
          </a:prstGeom>
          <a:ln>
            <a:solidFill>
              <a:schemeClr val="accent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 Placeholder 23">
            <a:extLst>
              <a:ext uri="{FF2B5EF4-FFF2-40B4-BE49-F238E27FC236}">
                <a16:creationId xmlns:a16="http://schemas.microsoft.com/office/drawing/2014/main" id="{8875040B-2E2A-3A4E-9C2B-418101F7C9FC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966309" y="3588900"/>
            <a:ext cx="4780274" cy="845355"/>
          </a:xfrm>
        </p:spPr>
        <p:txBody>
          <a:bodyPr>
            <a:noAutofit/>
          </a:bodyPr>
          <a:lstStyle>
            <a:lvl1pPr marL="3172" indent="0">
              <a:buNone/>
              <a:defRPr sz="2398">
                <a:solidFill>
                  <a:schemeClr val="bg1"/>
                </a:solidFill>
              </a:defRPr>
            </a:lvl1pPr>
            <a:lvl2pPr marL="3172" indent="0">
              <a:buNone/>
              <a:defRPr sz="2398"/>
            </a:lvl2pPr>
            <a:lvl3pPr marL="3172" indent="0">
              <a:buNone/>
              <a:defRPr sz="2398"/>
            </a:lvl3pPr>
            <a:lvl4pPr marL="3172" indent="0">
              <a:buNone/>
              <a:defRPr sz="2398"/>
            </a:lvl4pPr>
            <a:lvl5pPr marL="3172" indent="0">
              <a:buNone/>
              <a:defRPr sz="2398"/>
            </a:lvl5pPr>
          </a:lstStyle>
          <a:p>
            <a:pPr lvl="0"/>
            <a:r>
              <a:rPr lang="en-US" dirty="0"/>
              <a:t>Speaker Name</a:t>
            </a:r>
          </a:p>
        </p:txBody>
      </p:sp>
    </p:spTree>
    <p:extLst>
      <p:ext uri="{BB962C8B-B14F-4D97-AF65-F5344CB8AC3E}">
        <p14:creationId xmlns:p14="http://schemas.microsoft.com/office/powerpoint/2010/main" val="21695255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Agenda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514C6BF-376E-43E8-881D-2E76742699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t="18301" r="28341" b="23071"/>
          <a:stretch/>
        </p:blipFill>
        <p:spPr>
          <a:xfrm>
            <a:off x="3171825" y="0"/>
            <a:ext cx="5972176" cy="5143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F0A9B92-C2D0-466A-A680-A35832C452B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0125" y="765334"/>
            <a:ext cx="2171700" cy="994172"/>
          </a:xfrm>
        </p:spPr>
        <p:txBody>
          <a:bodyPr anchor="b">
            <a:normAutofit/>
          </a:bodyPr>
          <a:lstStyle>
            <a:lvl1pPr>
              <a:defRPr sz="21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DA41CE6-5A88-4C5C-B2A4-6A5D2153B16F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00125" y="2005510"/>
            <a:ext cx="2171700" cy="2452192"/>
          </a:xfrm>
        </p:spPr>
        <p:txBody>
          <a:bodyPr>
            <a:normAutofit/>
          </a:bodyPr>
          <a:lstStyle>
            <a:lvl1pPr marL="0" indent="0">
              <a:lnSpc>
                <a:spcPct val="140000"/>
              </a:lnSpc>
              <a:spcBef>
                <a:spcPts val="750"/>
              </a:spcBef>
              <a:buNone/>
              <a:defRPr sz="1350">
                <a:solidFill>
                  <a:schemeClr val="bg1"/>
                </a:solidFill>
              </a:defRPr>
            </a:lvl1pPr>
            <a:lvl2pPr marL="342900" indent="0">
              <a:lnSpc>
                <a:spcPct val="140000"/>
              </a:lnSpc>
              <a:spcBef>
                <a:spcPts val="750"/>
              </a:spcBef>
              <a:buNone/>
              <a:defRPr sz="1350">
                <a:solidFill>
                  <a:schemeClr val="bg1"/>
                </a:solidFill>
              </a:defRPr>
            </a:lvl2pPr>
            <a:lvl3pPr marL="685800" indent="0">
              <a:lnSpc>
                <a:spcPct val="140000"/>
              </a:lnSpc>
              <a:spcBef>
                <a:spcPts val="750"/>
              </a:spcBef>
              <a:buNone/>
              <a:defRPr sz="1350">
                <a:solidFill>
                  <a:schemeClr val="bg1"/>
                </a:solidFill>
              </a:defRPr>
            </a:lvl3pPr>
            <a:lvl4pPr marL="1028700" indent="0">
              <a:lnSpc>
                <a:spcPct val="140000"/>
              </a:lnSpc>
              <a:spcBef>
                <a:spcPts val="750"/>
              </a:spcBef>
              <a:buNone/>
              <a:defRPr sz="1350">
                <a:solidFill>
                  <a:schemeClr val="bg1"/>
                </a:solidFill>
              </a:defRPr>
            </a:lvl4pPr>
            <a:lvl5pPr marL="1371600" indent="0">
              <a:lnSpc>
                <a:spcPct val="140000"/>
              </a:lnSpc>
              <a:spcBef>
                <a:spcPts val="750"/>
              </a:spcBef>
              <a:buNone/>
              <a:defRPr sz="1350"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27F11D-8AF8-44D6-A48B-D8C7779B8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58C0879-6B0F-4AF6-A997-EC61DA8964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21249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3512" y="365263"/>
            <a:ext cx="3134678" cy="2533016"/>
          </a:xfrm>
        </p:spPr>
        <p:txBody>
          <a:bodyPr anchor="b">
            <a:noAutofit/>
          </a:bodyPr>
          <a:lstStyle>
            <a:lvl1pPr algn="l">
              <a:defRPr sz="2700" spc="113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4A96E214-6A61-C8A7-B1DB-C8C260C13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0"/>
            <a:ext cx="4918364" cy="5143500"/>
            <a:chOff x="0" y="0"/>
            <a:chExt cx="4762501" cy="5186363"/>
          </a:xfrm>
        </p:grpSpPr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A18BC1BC-99D6-D9F4-19F9-AAE722E2AE61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0" y="876300"/>
              <a:ext cx="4762500" cy="162877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6816F797-248B-2C75-29B9-DB65A809D47B}"/>
                </a:ext>
              </a:extLst>
            </p:cNvPr>
            <p:cNvCxnSpPr>
              <a:cxnSpLocks/>
            </p:cNvCxnSpPr>
            <p:nvPr userDrawn="1"/>
          </p:nvCxnSpPr>
          <p:spPr>
            <a:xfrm flipH="1" flipV="1">
              <a:off x="2638425" y="0"/>
              <a:ext cx="2124076" cy="5186363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2825017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3512" y="365761"/>
            <a:ext cx="3134678" cy="2532518"/>
          </a:xfrm>
        </p:spPr>
        <p:txBody>
          <a:bodyPr anchor="b">
            <a:noAutofit/>
          </a:bodyPr>
          <a:lstStyle>
            <a:lvl1pPr algn="l">
              <a:defRPr sz="27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5D8E94DD-0F7B-3F92-58EA-5F06D557BF4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993000" y="1"/>
            <a:ext cx="844709" cy="1884218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19F5397-34DB-BC88-ADF5-AA470A06FE5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" y="-3810"/>
            <a:ext cx="4932218" cy="5154454"/>
          </a:xfrm>
          <a:custGeom>
            <a:avLst/>
            <a:gdLst>
              <a:gd name="connsiteX0" fmla="*/ 0 w 6576291"/>
              <a:gd name="connsiteY0" fmla="*/ 0 h 6867525"/>
              <a:gd name="connsiteX1" fmla="*/ 6576291 w 6576291"/>
              <a:gd name="connsiteY1" fmla="*/ 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044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  <a:gd name="connsiteX0" fmla="*/ 0 w 6576291"/>
              <a:gd name="connsiteY0" fmla="*/ 0 h 6867525"/>
              <a:gd name="connsiteX1" fmla="*/ 3624811 w 6576291"/>
              <a:gd name="connsiteY1" fmla="*/ 10160 h 6867525"/>
              <a:gd name="connsiteX2" fmla="*/ 6576291 w 6576291"/>
              <a:gd name="connsiteY2" fmla="*/ 6867525 h 6867525"/>
              <a:gd name="connsiteX3" fmla="*/ 0 w 6576291"/>
              <a:gd name="connsiteY3" fmla="*/ 6867525 h 6867525"/>
              <a:gd name="connsiteX4" fmla="*/ 0 w 6576291"/>
              <a:gd name="connsiteY4" fmla="*/ 0 h 6867525"/>
              <a:gd name="connsiteX0" fmla="*/ 0 w 6576291"/>
              <a:gd name="connsiteY0" fmla="*/ 5080 h 6872605"/>
              <a:gd name="connsiteX1" fmla="*/ 3629891 w 6576291"/>
              <a:gd name="connsiteY1" fmla="*/ 0 h 6872605"/>
              <a:gd name="connsiteX2" fmla="*/ 6576291 w 6576291"/>
              <a:gd name="connsiteY2" fmla="*/ 6872605 h 6872605"/>
              <a:gd name="connsiteX3" fmla="*/ 0 w 6576291"/>
              <a:gd name="connsiteY3" fmla="*/ 6872605 h 6872605"/>
              <a:gd name="connsiteX4" fmla="*/ 0 w 6576291"/>
              <a:gd name="connsiteY4" fmla="*/ 5080 h 6872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576291" h="6872605">
                <a:moveTo>
                  <a:pt x="0" y="5080"/>
                </a:moveTo>
                <a:lnTo>
                  <a:pt x="3629891" y="0"/>
                </a:lnTo>
                <a:lnTo>
                  <a:pt x="6576291" y="6872605"/>
                </a:lnTo>
                <a:lnTo>
                  <a:pt x="0" y="6872605"/>
                </a:lnTo>
                <a:lnTo>
                  <a:pt x="0" y="5080"/>
                </a:lnTo>
                <a:close/>
              </a:path>
            </a:pathLst>
          </a:custGeom>
        </p:spPr>
        <p:txBody>
          <a:bodyPr lIns="182880" tIns="182880" bIns="91440">
            <a:normAutofit/>
          </a:bodyPr>
          <a:lstStyle>
            <a:lvl1pPr marL="0" indent="0">
              <a:buNone/>
              <a:defRPr sz="15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186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rodu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91738" y="201270"/>
            <a:ext cx="5466212" cy="1590883"/>
          </a:xfrm>
        </p:spPr>
        <p:txBody>
          <a:bodyPr anchor="b">
            <a:normAutofit/>
          </a:bodyPr>
          <a:lstStyle>
            <a:lvl1pPr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EAC9D25F-5B3D-F5B2-5D02-C6BC6AA8987B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991791" y="2072309"/>
            <a:ext cx="5466159" cy="2555288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1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57250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8E16CF1-2502-F2F0-2C27-2DD7979033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6822281" y="-19051"/>
            <a:ext cx="2321719" cy="5162551"/>
            <a:chOff x="9096375" y="-25401"/>
            <a:chExt cx="3095625" cy="6883401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322A6FB-333C-65AE-23D8-08BCEA174D43}"/>
                </a:ext>
              </a:extLst>
            </p:cNvPr>
            <p:cNvCxnSpPr/>
            <p:nvPr userDrawn="1"/>
          </p:nvCxnSpPr>
          <p:spPr>
            <a:xfrm>
              <a:off x="9096375" y="1497012"/>
              <a:ext cx="3095625" cy="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62BB247-4598-A983-DEBF-6F042C1DB0BC}"/>
                </a:ext>
              </a:extLst>
            </p:cNvPr>
            <p:cNvCxnSpPr>
              <a:cxnSpLocks/>
            </p:cNvCxnSpPr>
            <p:nvPr userDrawn="1"/>
          </p:nvCxnSpPr>
          <p:spPr>
            <a:xfrm flipH="1">
              <a:off x="9381744" y="-25401"/>
              <a:ext cx="2810256" cy="6883401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34E84FEE-D475-A71D-7996-5925602ECF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rot="10800000" flipH="1">
            <a:off x="-1" y="-19052"/>
            <a:ext cx="907930" cy="1536121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459776D-4049-CB00-C321-0627C169BC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00125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EDE114AF-34C6-A062-7340-858BC27DA2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97359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3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B3628-62D7-4A6D-A79F-34DE91DBA31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243512" y="304801"/>
            <a:ext cx="3134678" cy="2593478"/>
          </a:xfrm>
        </p:spPr>
        <p:txBody>
          <a:bodyPr anchor="b">
            <a:noAutofit/>
          </a:bodyPr>
          <a:lstStyle>
            <a:lvl1pPr algn="l">
              <a:defRPr sz="2700" spc="113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5E045004-3604-59DC-13E0-7A0B2DF78C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21506"/>
            <a:ext cx="4407694" cy="3900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3296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955F7B05-9431-1FBA-415D-6CF2DF562B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9434" t="20278" b="22673"/>
          <a:stretch/>
        </p:blipFill>
        <p:spPr>
          <a:xfrm>
            <a:off x="19339" y="0"/>
            <a:ext cx="3070225" cy="293429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200275" y="426721"/>
            <a:ext cx="6315075" cy="1335645"/>
          </a:xfrm>
        </p:spPr>
        <p:txBody>
          <a:bodyPr anchor="b">
            <a:normAutofit/>
          </a:bodyPr>
          <a:lstStyle>
            <a:lvl1pPr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59CD1F-9DFB-4048-9B9B-2BD7D4EC6400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2200275" y="2097942"/>
            <a:ext cx="2943225" cy="3483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350" b="1" kern="1200" spc="38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7" name="Content Placeholder 3">
            <a:extLst>
              <a:ext uri="{FF2B5EF4-FFF2-40B4-BE49-F238E27FC236}">
                <a16:creationId xmlns:a16="http://schemas.microsoft.com/office/drawing/2014/main" id="{07FF22E3-5928-787E-B062-FA18127D3BD9}"/>
              </a:ext>
            </a:extLst>
          </p:cNvPr>
          <p:cNvSpPr>
            <a:spLocks noGrp="1"/>
          </p:cNvSpPr>
          <p:nvPr>
            <p:ph sz="half" idx="13" hasCustomPrompt="1"/>
          </p:nvPr>
        </p:nvSpPr>
        <p:spPr>
          <a:xfrm>
            <a:off x="2200276" y="2438697"/>
            <a:ext cx="2957720" cy="2425698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0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57250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74FC39-67F6-42EA-BCD1-F69AE2F0F22D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557630" y="2097942"/>
            <a:ext cx="2957720" cy="348374"/>
          </a:xfrm>
        </p:spPr>
        <p:txBody>
          <a:bodyPr anchor="t">
            <a:normAutofit/>
          </a:bodyPr>
          <a:lstStyle>
            <a:lvl1pPr marL="0" indent="0">
              <a:buNone/>
              <a:defRPr lang="en-US" sz="1350" b="1" kern="1200" spc="38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9" name="Content Placeholder 3">
            <a:extLst>
              <a:ext uri="{FF2B5EF4-FFF2-40B4-BE49-F238E27FC236}">
                <a16:creationId xmlns:a16="http://schemas.microsoft.com/office/drawing/2014/main" id="{178E4D0B-96F1-45F3-6B2A-5FA31A37257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5557630" y="2438696"/>
            <a:ext cx="2957720" cy="2425698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0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57250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5F41582C-9AD2-F126-40F3-D43E77D158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26945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341F76B1-7BEF-7A88-1394-1164BFF08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012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CF3B5C-31C4-46BA-9FAD-72DF917A84D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05840" y="419101"/>
            <a:ext cx="7464981" cy="1335645"/>
          </a:xfrm>
        </p:spPr>
        <p:txBody>
          <a:bodyPr anchor="b">
            <a:normAutofit/>
          </a:bodyPr>
          <a:lstStyle>
            <a:lvl1pPr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A217F83-0BDB-C70B-29FE-2651DE19153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322363" y="0"/>
            <a:ext cx="5821637" cy="2066111"/>
            <a:chOff x="7334250" y="0"/>
            <a:chExt cx="4857750" cy="1724025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0C62368-3F79-C078-7086-B23D2F5A09F8}"/>
                </a:ext>
              </a:extLst>
            </p:cNvPr>
            <p:cNvCxnSpPr/>
            <p:nvPr userDrawn="1"/>
          </p:nvCxnSpPr>
          <p:spPr>
            <a:xfrm flipH="1" flipV="1">
              <a:off x="7334250" y="0"/>
              <a:ext cx="4857750" cy="762000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609BDD71-BF2E-BDB0-A625-D8371AEA1CAB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1487150" y="0"/>
              <a:ext cx="704850" cy="172402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83354B96-CD25-BE1C-8CA2-3825F820B759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005840" y="2220658"/>
            <a:ext cx="2042160" cy="26346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350" b="1" kern="1200" spc="38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5" name="Content Placeholder 3">
            <a:extLst>
              <a:ext uri="{FF2B5EF4-FFF2-40B4-BE49-F238E27FC236}">
                <a16:creationId xmlns:a16="http://schemas.microsoft.com/office/drawing/2014/main" id="{CDD81865-54C7-7674-4B2E-041D05C1D146}"/>
              </a:ext>
            </a:extLst>
          </p:cNvPr>
          <p:cNvSpPr>
            <a:spLocks noGrp="1"/>
          </p:cNvSpPr>
          <p:nvPr>
            <p:ph sz="half" idx="15" hasCustomPrompt="1"/>
          </p:nvPr>
        </p:nvSpPr>
        <p:spPr>
          <a:xfrm>
            <a:off x="1005840" y="2544026"/>
            <a:ext cx="2042160" cy="2180373"/>
          </a:xfrm>
        </p:spPr>
        <p:txBody>
          <a:bodyPr tIns="0">
            <a:normAutofit/>
          </a:bodyPr>
          <a:lstStyle>
            <a:lvl1pPr marL="212598" indent="-212598">
              <a:lnSpc>
                <a:spcPct val="100000"/>
              </a:lnSpc>
              <a:buFont typeface="+mj-lt"/>
              <a:buAutoNum type="arabicPeriod"/>
              <a:defRPr sz="1350" b="0" spc="38" baseline="0"/>
            </a:lvl1pPr>
            <a:lvl2pPr marL="425196" indent="-257175">
              <a:lnSpc>
                <a:spcPct val="100000"/>
              </a:lnSpc>
              <a:spcBef>
                <a:spcPts val="750"/>
              </a:spcBef>
              <a:buFont typeface="+mj-lt"/>
              <a:buAutoNum type="alphaLcPeriod"/>
              <a:defRPr sz="1350" spc="38" baseline="0"/>
            </a:lvl2pPr>
            <a:lvl3pPr marL="637794" indent="-257175">
              <a:lnSpc>
                <a:spcPct val="100000"/>
              </a:lnSpc>
              <a:spcBef>
                <a:spcPts val="750"/>
              </a:spcBef>
              <a:buFont typeface="+mj-lt"/>
              <a:buAutoNum type="arabicParenR"/>
              <a:defRPr sz="1350" spc="38" baseline="0"/>
            </a:lvl3pPr>
            <a:lvl4pPr marL="781812" indent="-257175">
              <a:lnSpc>
                <a:spcPct val="100000"/>
              </a:lnSpc>
              <a:spcBef>
                <a:spcPts val="750"/>
              </a:spcBef>
              <a:buFont typeface="+mj-lt"/>
              <a:buAutoNum type="alphaLcParenR"/>
              <a:defRPr sz="1350" spc="38" baseline="0"/>
            </a:lvl4pPr>
            <a:lvl5pPr marL="805815" indent="-300038">
              <a:lnSpc>
                <a:spcPct val="100000"/>
              </a:lnSpc>
              <a:spcBef>
                <a:spcPts val="750"/>
              </a:spcBef>
              <a:buFont typeface="+mj-lt"/>
              <a:buAutoNum type="romanLcPeriod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7" name="Text Placeholder 2">
            <a:extLst>
              <a:ext uri="{FF2B5EF4-FFF2-40B4-BE49-F238E27FC236}">
                <a16:creationId xmlns:a16="http://schemas.microsoft.com/office/drawing/2014/main" id="{6F39BA57-7F1C-623F-BC7F-B689C5AC33EA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3566161" y="2220658"/>
            <a:ext cx="4137660" cy="263463"/>
          </a:xfrm>
        </p:spPr>
        <p:txBody>
          <a:bodyPr anchor="t">
            <a:normAutofit/>
          </a:bodyPr>
          <a:lstStyle>
            <a:lvl1pPr marL="0" indent="0">
              <a:buNone/>
              <a:defRPr lang="en-US" sz="1350" b="1" kern="1200" spc="38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4BF07A4-5A33-0B3C-A378-AB2435F1D5FF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3566161" y="2493645"/>
            <a:ext cx="4130040" cy="2273617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0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57250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Footer Placeholder 4">
            <a:extLst>
              <a:ext uri="{FF2B5EF4-FFF2-40B4-BE49-F238E27FC236}">
                <a16:creationId xmlns:a16="http://schemas.microsoft.com/office/drawing/2014/main" id="{63DC63A6-41FE-6C2D-9A53-0AE4A6DBF39B}"/>
              </a:ext>
            </a:extLst>
          </p:cNvPr>
          <p:cNvSpPr>
            <a:spLocks noGrp="1"/>
          </p:cNvSpPr>
          <p:nvPr>
            <p:ph type="ftr" sz="quarter" idx="12"/>
          </p:nvPr>
        </p:nvSpPr>
        <p:spPr>
          <a:xfrm>
            <a:off x="1000125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20" name="Slide Number Placeholder 5">
            <a:extLst>
              <a:ext uri="{FF2B5EF4-FFF2-40B4-BE49-F238E27FC236}">
                <a16:creationId xmlns:a16="http://schemas.microsoft.com/office/drawing/2014/main" id="{0B5130EC-B05B-5489-FBEC-DBEB6D1E737D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0855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umma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B2CC92D-F90A-CB67-4860-D6939AC295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 flipH="1" flipV="1">
            <a:off x="2320637" y="0"/>
            <a:ext cx="1309255" cy="292330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23A3821F-4537-4AE7-8829-C2E3AE60F6E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107656" y="1253729"/>
            <a:ext cx="4413020" cy="903684"/>
          </a:xfrm>
        </p:spPr>
        <p:txBody>
          <a:bodyPr anchor="b">
            <a:normAutofit/>
          </a:bodyPr>
          <a:lstStyle>
            <a:lvl1pPr>
              <a:defRPr lang="en-US" sz="2100" kern="1200" spc="113" baseline="0" dirty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Picture Placeholder 12">
            <a:extLst>
              <a:ext uri="{FF2B5EF4-FFF2-40B4-BE49-F238E27FC236}">
                <a16:creationId xmlns:a16="http://schemas.microsoft.com/office/drawing/2014/main" id="{4C376638-5C5B-8E5B-0C26-8F63B98EA41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21172" y="-6858"/>
            <a:ext cx="4111466" cy="5157216"/>
          </a:xfrm>
          <a:custGeom>
            <a:avLst/>
            <a:gdLst>
              <a:gd name="connsiteX0" fmla="*/ 0 w 5476875"/>
              <a:gd name="connsiteY0" fmla="*/ 0 h 6858000"/>
              <a:gd name="connsiteX1" fmla="*/ 547687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0 w 5476875"/>
              <a:gd name="connsiteY0" fmla="*/ 0 h 6858000"/>
              <a:gd name="connsiteX1" fmla="*/ 2520315 w 5476875"/>
              <a:gd name="connsiteY1" fmla="*/ 0 h 6858000"/>
              <a:gd name="connsiteX2" fmla="*/ 5476875 w 5476875"/>
              <a:gd name="connsiteY2" fmla="*/ 6858000 h 6858000"/>
              <a:gd name="connsiteX3" fmla="*/ 0 w 5476875"/>
              <a:gd name="connsiteY3" fmla="*/ 6858000 h 6858000"/>
              <a:gd name="connsiteX4" fmla="*/ 0 w 5476875"/>
              <a:gd name="connsiteY4" fmla="*/ 0 h 6858000"/>
              <a:gd name="connsiteX0" fmla="*/ 5080 w 5481955"/>
              <a:gd name="connsiteY0" fmla="*/ 0 h 6858000"/>
              <a:gd name="connsiteX1" fmla="*/ 2525395 w 5481955"/>
              <a:gd name="connsiteY1" fmla="*/ 0 h 6858000"/>
              <a:gd name="connsiteX2" fmla="*/ 5481955 w 5481955"/>
              <a:gd name="connsiteY2" fmla="*/ 6858000 h 6858000"/>
              <a:gd name="connsiteX3" fmla="*/ 5080 w 5481955"/>
              <a:gd name="connsiteY3" fmla="*/ 6858000 h 6858000"/>
              <a:gd name="connsiteX4" fmla="*/ 0 w 5481955"/>
              <a:gd name="connsiteY4" fmla="*/ 4805680 h 6858000"/>
              <a:gd name="connsiteX5" fmla="*/ 5080 w 5481955"/>
              <a:gd name="connsiteY5" fmla="*/ 0 h 685800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80568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  <a:gd name="connsiteX0" fmla="*/ 5080 w 5481955"/>
              <a:gd name="connsiteY0" fmla="*/ 0 h 6863080"/>
              <a:gd name="connsiteX1" fmla="*/ 2525395 w 5481955"/>
              <a:gd name="connsiteY1" fmla="*/ 0 h 6863080"/>
              <a:gd name="connsiteX2" fmla="*/ 5481955 w 5481955"/>
              <a:gd name="connsiteY2" fmla="*/ 6858000 h 6863080"/>
              <a:gd name="connsiteX3" fmla="*/ 899160 w 5481955"/>
              <a:gd name="connsiteY3" fmla="*/ 6863080 h 6863080"/>
              <a:gd name="connsiteX4" fmla="*/ 0 w 5481955"/>
              <a:gd name="connsiteY4" fmla="*/ 4759960 h 6863080"/>
              <a:gd name="connsiteX5" fmla="*/ 5080 w 5481955"/>
              <a:gd name="connsiteY5" fmla="*/ 0 h 6863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481955" h="6863080">
                <a:moveTo>
                  <a:pt x="5080" y="0"/>
                </a:moveTo>
                <a:lnTo>
                  <a:pt x="2525395" y="0"/>
                </a:lnTo>
                <a:lnTo>
                  <a:pt x="5481955" y="6858000"/>
                </a:lnTo>
                <a:lnTo>
                  <a:pt x="899160" y="6863080"/>
                </a:lnTo>
                <a:cubicBezTo>
                  <a:pt x="506307" y="5933440"/>
                  <a:pt x="413173" y="5720080"/>
                  <a:pt x="0" y="4759960"/>
                </a:cubicBezTo>
                <a:cubicBezTo>
                  <a:pt x="1693" y="3158067"/>
                  <a:pt x="3387" y="1601893"/>
                  <a:pt x="5080" y="0"/>
                </a:cubicBezTo>
                <a:close/>
              </a:path>
            </a:pathLst>
          </a:custGeom>
        </p:spPr>
        <p:txBody>
          <a:bodyPr lIns="274320" tIns="91440" bIns="91440">
            <a:normAutofit/>
          </a:bodyPr>
          <a:lstStyle>
            <a:lvl1pPr marL="0" indent="0" algn="l">
              <a:buNone/>
              <a:defRPr sz="1500"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4569D00-2037-2A8D-943B-22FAC1C0B6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19125" y="4767262"/>
            <a:ext cx="2864421" cy="273844"/>
          </a:xfrm>
        </p:spPr>
        <p:txBody>
          <a:bodyPr/>
          <a:lstStyle>
            <a:lvl1pPr algn="l">
              <a:defRPr sz="675"/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75967A9D-0B53-4F3F-0872-495C23A33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>
            <a:lvl1pPr>
              <a:defRPr sz="675"/>
            </a:lvl1pPr>
          </a:lstStyle>
          <a:p>
            <a:fld id="{A49DFD55-3C28-40EF-9E31-A92D2E4017F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Content Placeholder 3">
            <a:extLst>
              <a:ext uri="{FF2B5EF4-FFF2-40B4-BE49-F238E27FC236}">
                <a16:creationId xmlns:a16="http://schemas.microsoft.com/office/drawing/2014/main" id="{643B0E9A-A777-8745-6A36-0A79CB5E036B}"/>
              </a:ext>
            </a:extLst>
          </p:cNvPr>
          <p:cNvSpPr>
            <a:spLocks noGrp="1"/>
          </p:cNvSpPr>
          <p:nvPr>
            <p:ph sz="half" idx="14" hasCustomPrompt="1"/>
          </p:nvPr>
        </p:nvSpPr>
        <p:spPr>
          <a:xfrm>
            <a:off x="4090294" y="2745580"/>
            <a:ext cx="4430382" cy="1902620"/>
          </a:xfrm>
        </p:spPr>
        <p:txBody>
          <a:bodyPr tIns="0">
            <a:normAutofit/>
          </a:bodyPr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350" b="0" spc="38" baseline="0"/>
            </a:lvl1pPr>
            <a:lvl2pPr marL="21259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2pPr>
            <a:lvl3pPr marL="425196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3pPr>
            <a:lvl4pPr marL="644652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4pPr>
            <a:lvl5pPr marL="864108" indent="-214313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1350" spc="38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1778059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F4C17E5-24ED-44BC-BA50-02EF903552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33D101-3AF0-4F06-90ED-B83615C36C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AE9FDE-AF95-49F8-A927-35A23C9E65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C2E900D-8FF9-4E80-860D-89C2D3B4E4E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A66A0C-1415-46A3-A1FF-BE18C70873E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9DFD55-3C28-40EF-9E31-A92D2E4017FF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4EAA7BE-3DAB-64CB-D3B8-511A6E541AE2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114294" y="4869656"/>
            <a:ext cx="1262602" cy="208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061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69" r:id="rId3"/>
    <p:sldLayoutId id="2147483670" r:id="rId4"/>
    <p:sldLayoutId id="2147483651" r:id="rId5"/>
    <p:sldLayoutId id="2147483671" r:id="rId6"/>
    <p:sldLayoutId id="2147483672" r:id="rId7"/>
    <p:sldLayoutId id="2147483673" r:id="rId8"/>
    <p:sldLayoutId id="2147483664" r:id="rId9"/>
    <p:sldLayoutId id="2147483674" r:id="rId10"/>
    <p:sldLayoutId id="2147483653" r:id="rId11"/>
    <p:sldLayoutId id="2147483667" r:id="rId12"/>
    <p:sldLayoutId id="2147483665" r:id="rId13"/>
    <p:sldLayoutId id="2147483675" r:id="rId14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ontologent.ai/" TargetMode="Externa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customXml" Target="../ink/ink2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3BED89-CD66-5D40-B2EE-6EEF4169BFC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err="1">
                <a:latin typeface="Roboto" panose="02000000000000000000" pitchFamily="2" charset="0"/>
                <a:ea typeface="Roboto" panose="02000000000000000000" pitchFamily="2" charset="0"/>
              </a:rPr>
              <a:t>Xeto</a:t>
            </a:r>
            <a:r>
              <a:rPr lang="en-US" dirty="0">
                <a:latin typeface="Roboto" panose="02000000000000000000" pitchFamily="2" charset="0"/>
                <a:ea typeface="Roboto" panose="02000000000000000000" pitchFamily="2" charset="0"/>
              </a:rPr>
              <a:t>-Native AI Agents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0FFCA9-A044-D944-9737-6474731B27A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ln>
            <a:noFill/>
          </a:ln>
        </p:spPr>
        <p:txBody>
          <a:bodyPr/>
          <a:lstStyle/>
          <a:p>
            <a:r>
              <a:rPr lang="en-US" dirty="0"/>
              <a:t>Technical Track</a:t>
            </a:r>
          </a:p>
        </p:txBody>
      </p:sp>
      <p:pic>
        <p:nvPicPr>
          <p:cNvPr id="7" name="Picture Placeholder 6" descr="A person wearing glasses smiling&#10;&#10;AI-generated content may be incorrect.">
            <a:extLst>
              <a:ext uri="{FF2B5EF4-FFF2-40B4-BE49-F238E27FC236}">
                <a16:creationId xmlns:a16="http://schemas.microsoft.com/office/drawing/2014/main" id="{6038E2D7-13B8-3ABE-4B9C-21DDE58EA9D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52" r="5552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038BBC-76B7-6246-98C0-9AC289316B8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en-US" dirty="0"/>
              <a:t>James Gessel</a:t>
            </a:r>
          </a:p>
        </p:txBody>
      </p:sp>
    </p:spTree>
    <p:extLst>
      <p:ext uri="{BB962C8B-B14F-4D97-AF65-F5344CB8AC3E}">
        <p14:creationId xmlns:p14="http://schemas.microsoft.com/office/powerpoint/2010/main" val="95821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D2F372-9BE1-3094-0915-380F073FE1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Lets ask the question. </a:t>
            </a:r>
            <a:br>
              <a:rPr lang="en-US" dirty="0"/>
            </a:br>
            <a:br>
              <a:rPr lang="en-US" dirty="0"/>
            </a:br>
            <a:r>
              <a:rPr lang="en-US" dirty="0"/>
              <a:t>Why </a:t>
            </a:r>
            <a:r>
              <a:rPr lang="en-US" dirty="0" err="1"/>
              <a:t>xeto</a:t>
            </a:r>
            <a:r>
              <a:rPr lang="en-US" dirty="0"/>
              <a:t>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ED8A0FA-68AB-7862-F6B2-18BF0F33CB0B}"/>
              </a:ext>
            </a:extLst>
          </p:cNvPr>
          <p:cNvSpPr>
            <a:spLocks noGrp="1"/>
          </p:cNvSpPr>
          <p:nvPr>
            <p:ph sz="half" idx="16"/>
          </p:nvPr>
        </p:nvSpPr>
        <p:spPr/>
        <p:txBody>
          <a:bodyPr/>
          <a:lstStyle/>
          <a:p>
            <a:r>
              <a:rPr lang="en-US" dirty="0"/>
              <a:t>Why not…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Langchain</a:t>
            </a:r>
            <a:r>
              <a:rPr lang="en-US" dirty="0"/>
              <a:t>?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Crew AI?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 err="1"/>
              <a:t>Autogen</a:t>
            </a:r>
            <a:r>
              <a:rPr lang="en-US" dirty="0"/>
              <a:t>?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Haystack? </a:t>
            </a:r>
            <a:r>
              <a:rPr lang="en-US" sz="900" dirty="0">
                <a:solidFill>
                  <a:schemeClr val="bg1">
                    <a:lumMod val="75000"/>
                  </a:schemeClr>
                </a:solidFill>
              </a:rPr>
              <a:t>(not PH…)</a:t>
            </a:r>
            <a:endParaRPr lang="en-US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4" name="Table Placeholder 3">
            <a:extLst>
              <a:ext uri="{FF2B5EF4-FFF2-40B4-BE49-F238E27FC236}">
                <a16:creationId xmlns:a16="http://schemas.microsoft.com/office/drawing/2014/main" id="{35B39510-6F7E-DB3E-A132-F0E3F23DA24B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3162297" y="671947"/>
            <a:ext cx="5353053" cy="2141864"/>
          </a:xfrm>
        </p:spPr>
        <p:txBody>
          <a:bodyPr>
            <a:norm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Native &amp; Framework-Free </a:t>
            </a:r>
            <a:r>
              <a:rPr lang="en-US" sz="1100" dirty="0"/>
              <a:t>– Built for Haystack environments.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On-Prem &amp; Secure </a:t>
            </a:r>
            <a:r>
              <a:rPr lang="en-US" sz="1100" dirty="0"/>
              <a:t>– No external systems reaching into your network. Lightweight models can run locally.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Context-Aware</a:t>
            </a:r>
            <a:r>
              <a:rPr lang="en-US" sz="1100" dirty="0"/>
              <a:t> – Understands your actual workflows, data, and ontology. Learns from you as you use it.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App-Specific</a:t>
            </a:r>
            <a:r>
              <a:rPr lang="en-US" sz="1100" dirty="0"/>
              <a:t> – Prioritizes your tags and definitions over generic ones.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Purpose-Built</a:t>
            </a:r>
            <a:r>
              <a:rPr lang="en-US" sz="1100" dirty="0"/>
              <a:t> – and tailored for Haystack environments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Smart Recall &amp; Transfer Learning </a:t>
            </a:r>
            <a:r>
              <a:rPr lang="en-US" sz="1100" dirty="0"/>
              <a:t>– Instantly finds and compares similar entities.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100" b="1" dirty="0"/>
              <a:t>Same Workflow, New Tool </a:t>
            </a:r>
            <a:r>
              <a:rPr lang="en-US" sz="1100" dirty="0"/>
              <a:t>– Build agents easier than building </a:t>
            </a:r>
            <a:r>
              <a:rPr lang="en-US" sz="1100" dirty="0" err="1"/>
              <a:t>fdd</a:t>
            </a:r>
            <a:r>
              <a:rPr lang="en-US" sz="1100" dirty="0"/>
              <a:t> analytics.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13E4575-A2CF-8C00-E6AB-35E514A2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1029" name="Picture 5" descr="Generated image">
            <a:extLst>
              <a:ext uri="{FF2B5EF4-FFF2-40B4-BE49-F238E27FC236}">
                <a16:creationId xmlns:a16="http://schemas.microsoft.com/office/drawing/2014/main" id="{84C97519-8D03-B619-390A-D8A540C90E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82" y="2813811"/>
            <a:ext cx="3190360" cy="2126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8993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>
            <a:extLst>
              <a:ext uri="{FF2B5EF4-FFF2-40B4-BE49-F238E27FC236}">
                <a16:creationId xmlns:a16="http://schemas.microsoft.com/office/drawing/2014/main" id="{3E096AD6-D25D-8C29-DAE9-DCCDF604F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258283" y="231754"/>
            <a:ext cx="4223976" cy="1160472"/>
          </a:xfrm>
        </p:spPr>
        <p:txBody>
          <a:bodyPr/>
          <a:lstStyle/>
          <a:p>
            <a:r>
              <a:rPr lang="en-US" dirty="0"/>
              <a:t>Imagine a world where </a:t>
            </a:r>
            <a:r>
              <a:rPr lang="en-US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joe</a:t>
            </a:r>
            <a:r>
              <a:rPr lang="en-US" dirty="0"/>
              <a:t> can scale himself by building</a:t>
            </a:r>
          </a:p>
        </p:txBody>
      </p:sp>
      <p:pic>
        <p:nvPicPr>
          <p:cNvPr id="11" name="Picture Placeholder 10">
            <a:extLst>
              <a:ext uri="{FF2B5EF4-FFF2-40B4-BE49-F238E27FC236}">
                <a16:creationId xmlns:a16="http://schemas.microsoft.com/office/drawing/2014/main" id="{21811A13-44AA-B963-285B-FA9172A3F7ED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170" b="15170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9C29A83-9789-67E0-CF43-7FF03976F6B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8403432" y="4767263"/>
            <a:ext cx="740569" cy="273844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CFE5C94-5623-CE98-36C5-608D6C56D92F}"/>
              </a:ext>
            </a:extLst>
          </p:cNvPr>
          <p:cNvSpPr txBox="1"/>
          <p:nvPr/>
        </p:nvSpPr>
        <p:spPr>
          <a:xfrm>
            <a:off x="5935922" y="3588440"/>
            <a:ext cx="2837794" cy="102758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013" dirty="0">
                <a:solidFill>
                  <a:schemeClr val="bg1"/>
                </a:solidFill>
              </a:rPr>
              <a:t>In </a:t>
            </a:r>
            <a:r>
              <a:rPr lang="en-US" sz="1013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5 </a:t>
            </a:r>
            <a:r>
              <a:rPr lang="en-US" sz="1013" dirty="0">
                <a:solidFill>
                  <a:schemeClr val="bg1"/>
                </a:solidFill>
              </a:rPr>
              <a:t>minutes. </a:t>
            </a:r>
          </a:p>
          <a:p>
            <a:pPr algn="r"/>
            <a:endParaRPr lang="en-US" sz="1013" dirty="0">
              <a:solidFill>
                <a:schemeClr val="bg1"/>
              </a:solidFill>
            </a:endParaRPr>
          </a:p>
          <a:p>
            <a:pPr algn="r"/>
            <a:r>
              <a:rPr lang="en-US" sz="1013" dirty="0">
                <a:solidFill>
                  <a:schemeClr val="bg1"/>
                </a:solidFill>
              </a:rPr>
              <a:t>With </a:t>
            </a:r>
            <a:r>
              <a:rPr lang="en-US" sz="1013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0</a:t>
            </a:r>
            <a:r>
              <a:rPr lang="en-US" sz="1013" dirty="0">
                <a:solidFill>
                  <a:schemeClr val="bg1"/>
                </a:solidFill>
              </a:rPr>
              <a:t> lines of code. </a:t>
            </a:r>
          </a:p>
          <a:p>
            <a:pPr algn="r"/>
            <a:endParaRPr lang="en-US" sz="1013" dirty="0">
              <a:solidFill>
                <a:schemeClr val="bg1"/>
              </a:solidFill>
            </a:endParaRPr>
          </a:p>
          <a:p>
            <a:pPr algn="r"/>
            <a:r>
              <a:rPr lang="en-US" sz="1013" dirty="0">
                <a:solidFill>
                  <a:schemeClr val="bg1"/>
                </a:solidFill>
              </a:rPr>
              <a:t>With </a:t>
            </a:r>
            <a:r>
              <a:rPr lang="en-US" sz="1013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0</a:t>
            </a:r>
            <a:r>
              <a:rPr lang="en-US" sz="1013" dirty="0">
                <a:solidFill>
                  <a:schemeClr val="bg1"/>
                </a:solidFill>
              </a:rPr>
              <a:t> technical skills. </a:t>
            </a:r>
          </a:p>
          <a:p>
            <a:pPr algn="r"/>
            <a:endParaRPr lang="en-US" sz="1013" dirty="0">
              <a:solidFill>
                <a:schemeClr val="bg1"/>
              </a:solidFill>
            </a:endParaRPr>
          </a:p>
        </p:txBody>
      </p:sp>
      <p:sp>
        <p:nvSpPr>
          <p:cNvPr id="17" name="Title 7">
            <a:extLst>
              <a:ext uri="{FF2B5EF4-FFF2-40B4-BE49-F238E27FC236}">
                <a16:creationId xmlns:a16="http://schemas.microsoft.com/office/drawing/2014/main" id="{BFA25C11-D3A2-EE2F-55BE-C9E43B36A27E}"/>
              </a:ext>
            </a:extLst>
          </p:cNvPr>
          <p:cNvSpPr txBox="1">
            <a:spLocks/>
          </p:cNvSpPr>
          <p:nvPr/>
        </p:nvSpPr>
        <p:spPr>
          <a:xfrm>
            <a:off x="4258283" y="1379743"/>
            <a:ext cx="4223976" cy="427919"/>
          </a:xfrm>
          <a:prstGeom prst="rect">
            <a:avLst/>
          </a:prstGeom>
        </p:spPr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700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Digital Joe</a:t>
            </a:r>
            <a:endParaRPr lang="en-US" sz="2700" dirty="0"/>
          </a:p>
        </p:txBody>
      </p:sp>
    </p:spTree>
    <p:extLst>
      <p:ext uri="{BB962C8B-B14F-4D97-AF65-F5344CB8AC3E}">
        <p14:creationId xmlns:p14="http://schemas.microsoft.com/office/powerpoint/2010/main" val="870953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-4.58333E-6 -2.22222E-6 L -0.00013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id="{BF67A684-5717-3100-ED1F-88C3AA2945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916620" y="2870012"/>
            <a:ext cx="5927834" cy="1977885"/>
          </a:xfrm>
        </p:spPr>
        <p:txBody>
          <a:bodyPr>
            <a:normAutofit/>
          </a:bodyPr>
          <a:lstStyle/>
          <a:p>
            <a:pPr algn="just"/>
            <a:r>
              <a:rPr lang="en-US" dirty="0"/>
              <a:t>A no-code framework for </a:t>
            </a:r>
            <a:r>
              <a:rPr lang="en-US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building ontologent AI agents that understand and act through meaning,</a:t>
            </a:r>
            <a:r>
              <a:rPr lang="en-US" dirty="0"/>
              <a:t> built with native </a:t>
            </a:r>
            <a:r>
              <a:rPr lang="en-US" dirty="0">
                <a:gradFill flip="none" rotWithShape="1">
                  <a:gsLst>
                    <a:gs pos="100000">
                      <a:schemeClr val="accent2">
                        <a:lumMod val="40000"/>
                        <a:lumOff val="60000"/>
                      </a:schemeClr>
                    </a:gs>
                    <a:gs pos="55000">
                      <a:schemeClr val="accent2"/>
                    </a:gs>
                  </a:gsLst>
                  <a:lin ang="2700000" scaled="1"/>
                  <a:tileRect/>
                </a:gradFill>
              </a:rPr>
              <a:t>Xeto technology</a:t>
            </a:r>
            <a:r>
              <a:rPr lang="en-US" dirty="0">
                <a:gradFill>
                  <a:gsLst>
                    <a:gs pos="100000">
                      <a:srgbClr val="006BFF"/>
                    </a:gs>
                    <a:gs pos="61000">
                      <a:schemeClr val="accent2"/>
                    </a:gs>
                  </a:gsLst>
                  <a:lin ang="2400000" scaled="0"/>
                </a:gradFill>
              </a:rPr>
              <a:t>. </a:t>
            </a:r>
          </a:p>
          <a:p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4E20378-5D03-C391-3AE6-29E2CC92E488}"/>
              </a:ext>
            </a:extLst>
          </p:cNvPr>
          <p:cNvSpPr txBox="1"/>
          <p:nvPr/>
        </p:nvSpPr>
        <p:spPr>
          <a:xfrm>
            <a:off x="4275955" y="1261675"/>
            <a:ext cx="4353051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500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ONTOLOGENT AI</a:t>
            </a:r>
            <a:endParaRPr lang="en-US" sz="4050" dirty="0">
              <a:gradFill>
                <a:gsLst>
                  <a:gs pos="0">
                    <a:srgbClr val="006BFF"/>
                  </a:gs>
                  <a:gs pos="100000">
                    <a:srgbClr val="00C896"/>
                  </a:gs>
                </a:gsLst>
                <a:lin ang="2400000" scaled="0"/>
              </a:gra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2A4F40-A7D9-9FE4-E5DC-6AC79189FB28}"/>
              </a:ext>
            </a:extLst>
          </p:cNvPr>
          <p:cNvSpPr txBox="1"/>
          <p:nvPr/>
        </p:nvSpPr>
        <p:spPr>
          <a:xfrm>
            <a:off x="4028302" y="4441991"/>
            <a:ext cx="490442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demo &amp; technical overview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946622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321055C-5E33-5D21-2A6E-21827FA88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1" y="671513"/>
            <a:ext cx="2435747" cy="1438275"/>
          </a:xfrm>
        </p:spPr>
        <p:txBody>
          <a:bodyPr>
            <a:normAutofit/>
          </a:bodyPr>
          <a:lstStyle/>
          <a:p>
            <a:r>
              <a:rPr lang="en-US" dirty="0"/>
              <a:t>AI AGENTS IN HAYSTACK APPLICATIONS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B587B122-1579-FDB8-443B-F05E622163C3}"/>
              </a:ext>
            </a:extLst>
          </p:cNvPr>
          <p:cNvSpPr>
            <a:spLocks noGrp="1"/>
          </p:cNvSpPr>
          <p:nvPr>
            <p:ph sz="half" idx="16"/>
          </p:nvPr>
        </p:nvSpPr>
        <p:spPr>
          <a:xfrm>
            <a:off x="628650" y="2109787"/>
            <a:ext cx="2435747" cy="2428874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graphicFrame>
        <p:nvGraphicFramePr>
          <p:cNvPr id="10" name="Table Placeholder 2">
            <a:extLst>
              <a:ext uri="{FF2B5EF4-FFF2-40B4-BE49-F238E27FC236}">
                <a16:creationId xmlns:a16="http://schemas.microsoft.com/office/drawing/2014/main" id="{98ED67AF-B48B-F5F8-E2FD-1C98C42C4D54}"/>
              </a:ext>
            </a:extLst>
          </p:cNvPr>
          <p:cNvGraphicFramePr>
            <a:graphicFrameLocks noGrp="1"/>
          </p:cNvGraphicFramePr>
          <p:nvPr>
            <p:ph type="tbl" sz="quarter" idx="14"/>
            <p:extLst>
              <p:ext uri="{D42A27DB-BD31-4B8C-83A1-F6EECF244321}">
                <p14:modId xmlns:p14="http://schemas.microsoft.com/office/powerpoint/2010/main" val="2378064773"/>
              </p:ext>
            </p:extLst>
          </p:nvPr>
        </p:nvGraphicFramePr>
        <p:xfrm>
          <a:off x="3569602" y="308610"/>
          <a:ext cx="5177659" cy="4526280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891134">
                  <a:extLst>
                    <a:ext uri="{9D8B030D-6E8A-4147-A177-3AD203B41FA5}">
                      <a16:colId xmlns:a16="http://schemas.microsoft.com/office/drawing/2014/main" val="127040821"/>
                    </a:ext>
                  </a:extLst>
                </a:gridCol>
                <a:gridCol w="3286525">
                  <a:extLst>
                    <a:ext uri="{9D8B030D-6E8A-4147-A177-3AD203B41FA5}">
                      <a16:colId xmlns:a16="http://schemas.microsoft.com/office/drawing/2014/main" val="149845700"/>
                    </a:ext>
                  </a:extLst>
                </a:gridCol>
              </a:tblGrid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AGENT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 dirty="0"/>
                        <a:t>USE CASE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29801359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The </a:t>
                      </a:r>
                      <a:r>
                        <a:rPr lang="en-US" sz="1200" dirty="0" err="1"/>
                        <a:t>Sparkitect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Sparks that build themselves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87386793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Schedutron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Resisting schedule changes is futile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061031278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Chilluminati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Behind every optimized chiller is… them…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59184078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The </a:t>
                      </a:r>
                      <a:r>
                        <a:rPr lang="en-US" sz="1200" dirty="0" err="1"/>
                        <a:t>Dampire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Hunt down rogue dampers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3538974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Tagatha</a:t>
                      </a:r>
                      <a:r>
                        <a:rPr lang="en-US" sz="1200" dirty="0"/>
                        <a:t> Christie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Resolve tagging mysteries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5322053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Wattson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Deduce energy waste before it even happens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10708899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Obi-Watt Kenobi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Brings balance to the… floors?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51141199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Notorious PID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Drops fire loops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62130719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chAHUbacca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What is that sound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14786333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Snoop Log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Light up those hidden details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80043805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Optimus Prim(</a:t>
                      </a:r>
                      <a:r>
                        <a:rPr lang="en-US" sz="1200" dirty="0" err="1"/>
                        <a:t>ary</a:t>
                      </a:r>
                      <a:r>
                        <a:rPr lang="en-US" sz="1200" dirty="0"/>
                        <a:t> loop)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Self explanatory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61073436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Flow Rida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Get that airflow down low </a:t>
                      </a:r>
                      <a:r>
                        <a:rPr lang="en-US" sz="1200" dirty="0" err="1"/>
                        <a:t>low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 err="1"/>
                        <a:t>low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202111896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Ferris Bueler’s Data Off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Don’t let your sensors miss school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45973160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Equippopotamus</a:t>
                      </a:r>
                      <a:endParaRPr lang="en-US" sz="1200" dirty="0"/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Running out of ideas here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73248409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Point Fiction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Synthetic points are </a:t>
                      </a:r>
                      <a:r>
                        <a:rPr lang="en-US" sz="1200" dirty="0" err="1"/>
                        <a:t>kinda</a:t>
                      </a:r>
                      <a:r>
                        <a:rPr lang="en-US" sz="1200" dirty="0"/>
                        <a:t> fiction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075180987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Harry Pointer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Uhh</a:t>
                      </a:r>
                      <a:r>
                        <a:rPr lang="en-US" sz="1200" dirty="0"/>
                        <a:t>… obliviate 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235886861"/>
                  </a:ext>
                </a:extLst>
              </a:tr>
              <a:tr h="251460">
                <a:tc>
                  <a:txBody>
                    <a:bodyPr/>
                    <a:lstStyle/>
                    <a:p>
                      <a:pPr algn="ctr"/>
                      <a:r>
                        <a:rPr lang="en-US" sz="1200" dirty="0" err="1"/>
                        <a:t>Arcademy</a:t>
                      </a:r>
                      <a:r>
                        <a:rPr lang="en-US" sz="1200" dirty="0"/>
                        <a:t> Awards</a:t>
                      </a:r>
                    </a:p>
                  </a:txBody>
                  <a:tcPr marL="68580" marR="68580" marT="34290" marB="3429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dirty="0"/>
                        <a:t>This year’s best arcs</a:t>
                      </a:r>
                    </a:p>
                  </a:txBody>
                  <a:tcPr marL="68580" marR="68580" marT="34290" marB="34290" anchor="ctr"/>
                </a:tc>
                <a:extLst>
                  <a:ext uri="{0D108BD9-81ED-4DB2-BD59-A6C34878D82A}">
                    <a16:rowId xmlns:a16="http://schemas.microsoft.com/office/drawing/2014/main" val="3136559014"/>
                  </a:ext>
                </a:extLst>
              </a:tr>
            </a:tbl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4B0ADB-527F-A58C-9372-D8502ED6F9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780013" y="4767262"/>
            <a:ext cx="740664" cy="273844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58164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>
            <a:extLst>
              <a:ext uri="{FF2B5EF4-FFF2-40B4-BE49-F238E27FC236}">
                <a16:creationId xmlns:a16="http://schemas.microsoft.com/office/drawing/2014/main" id="{09140014-73D5-419B-8867-972BB18D52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52895"/>
            <a:ext cx="4241398" cy="1498400"/>
          </a:xfrm>
        </p:spPr>
        <p:txBody>
          <a:bodyPr anchor="b"/>
          <a:lstStyle/>
          <a:p>
            <a:r>
              <a:rPr lang="en-US"/>
              <a:t>Final </a:t>
            </a:r>
            <a:r>
              <a:rPr lang="en-US" dirty="0"/>
              <a:t>takeaways</a:t>
            </a:r>
          </a:p>
        </p:txBody>
      </p:sp>
      <p:sp>
        <p:nvSpPr>
          <p:cNvPr id="20" name="Content Placeholder 3">
            <a:extLst>
              <a:ext uri="{FF2B5EF4-FFF2-40B4-BE49-F238E27FC236}">
                <a16:creationId xmlns:a16="http://schemas.microsoft.com/office/drawing/2014/main" id="{33D8731E-4977-402E-8BFD-895B4D0544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8649" y="2365625"/>
            <a:ext cx="5677558" cy="2274550"/>
          </a:xfrm>
        </p:spPr>
        <p:txBody>
          <a:bodyPr>
            <a:noAutofit/>
          </a:bodyPr>
          <a:lstStyle/>
          <a:p>
            <a:r>
              <a:rPr lang="en-US" dirty="0"/>
              <a:t>You understand your building. </a:t>
            </a:r>
          </a:p>
          <a:p>
            <a:pPr lvl="1"/>
            <a:r>
              <a:rPr lang="en-US" dirty="0"/>
              <a:t>AI does not. </a:t>
            </a:r>
          </a:p>
          <a:p>
            <a:r>
              <a:rPr lang="en-US" dirty="0"/>
              <a:t>AI is omnipotent. </a:t>
            </a:r>
          </a:p>
          <a:p>
            <a:pPr lvl="1"/>
            <a:r>
              <a:rPr lang="en-US" dirty="0"/>
              <a:t>You are not. </a:t>
            </a:r>
          </a:p>
          <a:p>
            <a:r>
              <a:rPr lang="en-US" dirty="0"/>
              <a:t>Both of you do what you’re good at. </a:t>
            </a:r>
          </a:p>
          <a:p>
            <a:r>
              <a:rPr lang="en-US" dirty="0"/>
              <a:t>Watch and learn from each other. </a:t>
            </a:r>
          </a:p>
          <a:p>
            <a:r>
              <a:rPr lang="en-US" dirty="0"/>
              <a:t>Don’t fight it. Embrace it. </a:t>
            </a:r>
          </a:p>
          <a:p>
            <a:r>
              <a:rPr lang="en-US" dirty="0"/>
              <a:t>Digitize yourself. 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396FFDC-ADE8-4009-A466-A81787258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4767263"/>
            <a:ext cx="2057400" cy="273844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2E1CF79-4FDC-8CAF-CC16-E309A2C4975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2028883"/>
            <a:ext cx="4300329" cy="336743"/>
          </a:xfrm>
        </p:spPr>
        <p:txBody>
          <a:bodyPr/>
          <a:lstStyle/>
          <a:p>
            <a:r>
              <a:rPr lang="en-US" dirty="0"/>
              <a:t>AI is here to stay. But so are you.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7969A65-234C-2BC8-0D5F-EC00C2AD910D}"/>
              </a:ext>
            </a:extLst>
          </p:cNvPr>
          <p:cNvSpPr txBox="1"/>
          <p:nvPr/>
        </p:nvSpPr>
        <p:spPr>
          <a:xfrm>
            <a:off x="4775455" y="2197254"/>
            <a:ext cx="3800987" cy="183880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2800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ONTOLOGENCE</a:t>
            </a:r>
            <a:r>
              <a:rPr lang="en-US" sz="1800" b="1" dirty="0">
                <a:solidFill>
                  <a:schemeClr val="tx1"/>
                </a:solidFill>
              </a:rPr>
              <a:t> 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Is the concept of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taking the “artificial” out of AI</a:t>
            </a:r>
          </a:p>
          <a:p>
            <a:pPr algn="ctr"/>
            <a:r>
              <a:rPr lang="en-US" sz="1200" dirty="0">
                <a:solidFill>
                  <a:schemeClr val="tx1"/>
                </a:solidFill>
              </a:rPr>
              <a:t>by combining </a:t>
            </a:r>
          </a:p>
          <a:p>
            <a:pPr algn="ctr"/>
            <a:r>
              <a:rPr lang="en-US" sz="1600" b="1" dirty="0">
                <a:solidFill>
                  <a:schemeClr val="tx1"/>
                </a:solidFill>
              </a:rPr>
              <a:t>You + data + LLM </a:t>
            </a:r>
          </a:p>
          <a:p>
            <a:pPr algn="ctr"/>
            <a:endParaRPr lang="en-US" sz="1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35779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F1EDE-5423-435C-B149-87AB1BC22B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00400" y="1211803"/>
            <a:ext cx="3134678" cy="1143551"/>
          </a:xfrm>
        </p:spPr>
        <p:txBody>
          <a:bodyPr/>
          <a:lstStyle/>
          <a:p>
            <a:r>
              <a:rPr lang="en-US" dirty="0"/>
              <a:t>THANK YOU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64C29E-DF30-4DC6-AB95-2016F9A703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00400" y="2428578"/>
            <a:ext cx="3134678" cy="2137636"/>
          </a:xfrm>
        </p:spPr>
        <p:txBody>
          <a:bodyPr>
            <a:noAutofit/>
          </a:bodyPr>
          <a:lstStyle/>
          <a:p>
            <a:r>
              <a:rPr lang="en-US" dirty="0"/>
              <a:t>James Gessel</a:t>
            </a:r>
          </a:p>
          <a:p>
            <a:r>
              <a:rPr lang="en-US" dirty="0"/>
              <a:t>801-678-4396</a:t>
            </a:r>
          </a:p>
          <a:p>
            <a:r>
              <a:rPr lang="en-US" dirty="0"/>
              <a:t>james@ontologent.ai</a:t>
            </a:r>
          </a:p>
          <a:p>
            <a:r>
              <a:rPr lang="en-US" dirty="0">
                <a:hlinkClick r:id="rId3"/>
              </a:rPr>
              <a:t>ontologent.ai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C127D99-645F-4FCF-9573-FDFE2A344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7184572" y="4767263"/>
            <a:ext cx="1330778" cy="273844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15</a:t>
            </a:fld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277539D-71CC-A11E-887A-700DF2EACB2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01367" y="0"/>
            <a:ext cx="3042633" cy="51435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9EC7CE6-B304-D16D-4699-09B4300A2B5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08328" y="1041497"/>
            <a:ext cx="2828709" cy="3688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7875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75451-6A4B-484B-9ED1-353CCE25B0F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31439" y="2497343"/>
            <a:ext cx="3706328" cy="2400300"/>
          </a:xfrm>
        </p:spPr>
        <p:txBody>
          <a:bodyPr anchor="ctr"/>
          <a:lstStyle/>
          <a:p>
            <a:r>
              <a:rPr lang="en-US" sz="2100" dirty="0">
                <a:latin typeface="Roboto" panose="02000000000000000000" pitchFamily="2" charset="0"/>
                <a:ea typeface="Roboto" panose="02000000000000000000" pitchFamily="2" charset="0"/>
              </a:rPr>
              <a:t>Xeto-Native AI Agents</a:t>
            </a:r>
            <a:endParaRPr lang="en-US" sz="21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A19D3F9-C362-E6E6-0C5E-FA0A1678A2A7}"/>
              </a:ext>
            </a:extLst>
          </p:cNvPr>
          <p:cNvSpPr txBox="1"/>
          <p:nvPr/>
        </p:nvSpPr>
        <p:spPr>
          <a:xfrm>
            <a:off x="4312562" y="3924049"/>
            <a:ext cx="4572000" cy="248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013" dirty="0">
                <a:gradFill flip="none" rotWithShape="1">
                  <a:gsLst>
                    <a:gs pos="16000">
                      <a:srgbClr val="00C896"/>
                    </a:gs>
                    <a:gs pos="100000">
                      <a:srgbClr val="006BFF"/>
                    </a:gs>
                  </a:gsLst>
                  <a:lin ang="0" scaled="0"/>
                  <a:tileRect/>
                </a:gradFill>
              </a:rPr>
              <a:t>ONTOLOGY MEETS INTELLIGENCE</a:t>
            </a:r>
          </a:p>
        </p:txBody>
      </p:sp>
    </p:spTree>
    <p:extLst>
      <p:ext uri="{BB962C8B-B14F-4D97-AF65-F5344CB8AC3E}">
        <p14:creationId xmlns:p14="http://schemas.microsoft.com/office/powerpoint/2010/main" val="25860588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BDE3A6C-E1AF-AD19-42DA-D6BE6A3E8D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65163"/>
            <a:ext cx="7886700" cy="616580"/>
          </a:xfrm>
        </p:spPr>
        <p:txBody>
          <a:bodyPr/>
          <a:lstStyle/>
          <a:p>
            <a:r>
              <a:rPr lang="en-US" dirty="0"/>
              <a:t>What do these products have in common?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9E7E3604-8B28-7814-4DA8-056430B00944}"/>
              </a:ext>
            </a:extLst>
          </p:cNvPr>
          <p:cNvSpPr>
            <a:spLocks noGrp="1"/>
          </p:cNvSpPr>
          <p:nvPr>
            <p:ph type="tbl" sz="quarter" idx="14"/>
          </p:nvPr>
        </p:nvSpPr>
        <p:spPr>
          <a:xfrm>
            <a:off x="628650" y="1485391"/>
            <a:ext cx="2603281" cy="2678222"/>
          </a:xfr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Memory foam mattress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Contact lenses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Adaptive cruise control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Iphones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Thermo molded ski boots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Standing desks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480568E-4D10-8A69-F5F2-74BEEBAC33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76FF2CB2-0768-7DC3-4B4B-24D5DE92EE97}"/>
              </a:ext>
            </a:extLst>
          </p:cNvPr>
          <p:cNvSpPr txBox="1">
            <a:spLocks/>
          </p:cNvSpPr>
          <p:nvPr/>
        </p:nvSpPr>
        <p:spPr>
          <a:xfrm>
            <a:off x="3639278" y="1609987"/>
            <a:ext cx="4881399" cy="2465399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lvl="1" indent="0" algn="ctr">
              <a:buNone/>
            </a:pPr>
            <a:r>
              <a:rPr lang="en-US" sz="1800" b="1" spc="75" dirty="0"/>
              <a:t>For decades we have adapted to machines. </a:t>
            </a:r>
          </a:p>
          <a:p>
            <a:pPr marL="342900" lvl="1" indent="0">
              <a:buNone/>
            </a:pPr>
            <a:endParaRPr lang="en-US" sz="1500" dirty="0"/>
          </a:p>
          <a:p>
            <a:pPr lvl="1"/>
            <a:r>
              <a:rPr lang="en-US" sz="1500" dirty="0"/>
              <a:t>We write nonsense and call it code </a:t>
            </a:r>
          </a:p>
          <a:p>
            <a:pPr lvl="1"/>
            <a:r>
              <a:rPr lang="en-US" sz="1500" dirty="0"/>
              <a:t>We act like scientists and study charts </a:t>
            </a:r>
          </a:p>
          <a:p>
            <a:pPr lvl="1"/>
            <a:r>
              <a:rPr lang="en-US" sz="1500" dirty="0"/>
              <a:t>We train operators to use clunky, outdated software</a:t>
            </a:r>
          </a:p>
          <a:p>
            <a:pPr lvl="1"/>
            <a:r>
              <a:rPr lang="en-US" sz="1500" dirty="0"/>
              <a:t>We click more than 9,000 times per day!</a:t>
            </a:r>
          </a:p>
          <a:p>
            <a:pPr marL="0" lvl="1" indent="0" algn="ctr">
              <a:buNone/>
            </a:pPr>
            <a:endParaRPr lang="en-US" sz="1800" b="1" spc="75" dirty="0"/>
          </a:p>
          <a:p>
            <a:pPr marL="0" lvl="1" indent="0" algn="ctr">
              <a:buNone/>
            </a:pPr>
            <a:endParaRPr lang="en-US" sz="1800" b="1" spc="75" dirty="0"/>
          </a:p>
          <a:p>
            <a:pPr marL="0" lvl="1" indent="0" algn="ctr">
              <a:buNone/>
            </a:pPr>
            <a:r>
              <a:rPr lang="en-US" sz="2250" spc="75" dirty="0">
                <a:gradFill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</a:gradFill>
              </a:rPr>
              <a:t>Its time machines adapted to </a:t>
            </a:r>
            <a:r>
              <a:rPr lang="en-US" sz="2250" b="1" spc="75" dirty="0">
                <a:gradFill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</a:gradFill>
              </a:rPr>
              <a:t>us</a:t>
            </a:r>
            <a:r>
              <a:rPr lang="en-US" sz="2250" spc="75" dirty="0">
                <a:gradFill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</a:gradFill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35794546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43B6E8A-65CA-2894-BAC5-18A9789171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432" y="2778916"/>
            <a:ext cx="1342229" cy="21294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FA0E085-46DF-A85B-5B20-51303FB1A5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56060" y="2879724"/>
            <a:ext cx="1342229" cy="198416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66C97BE-403B-122E-90D1-2788978A0B6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338" y="311494"/>
            <a:ext cx="5376041" cy="479257"/>
          </a:xfrm>
        </p:spPr>
        <p:txBody>
          <a:bodyPr/>
          <a:lstStyle/>
          <a:p>
            <a:r>
              <a:rPr lang="en-US" dirty="0"/>
              <a:t>Meet Joe. </a:t>
            </a:r>
          </a:p>
        </p:txBody>
      </p:sp>
      <p:sp>
        <p:nvSpPr>
          <p:cNvPr id="4" name="Speech Bubble: Oval 3">
            <a:extLst>
              <a:ext uri="{FF2B5EF4-FFF2-40B4-BE49-F238E27FC236}">
                <a16:creationId xmlns:a16="http://schemas.microsoft.com/office/drawing/2014/main" id="{7F7DA155-DD73-0EE6-C0FF-062DA779ECA5}"/>
              </a:ext>
            </a:extLst>
          </p:cNvPr>
          <p:cNvSpPr/>
          <p:nvPr/>
        </p:nvSpPr>
        <p:spPr>
          <a:xfrm>
            <a:off x="3192518" y="1474456"/>
            <a:ext cx="2199290" cy="1199771"/>
          </a:xfrm>
          <a:prstGeom prst="wedgeEllipseCallout">
            <a:avLst>
              <a:gd name="adj1" fmla="val 15367"/>
              <a:gd name="adj2" fmla="val 69070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013" dirty="0"/>
              <a:t>Mornin Joe. </a:t>
            </a:r>
          </a:p>
          <a:p>
            <a:pPr algn="ctr"/>
            <a:r>
              <a:rPr lang="en-US" sz="1013" dirty="0">
                <a:gradFill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</a:gradFill>
              </a:rPr>
              <a:t>How’s that AHU?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FFC98E49-B65B-EFEF-094A-DFA3954ECA53}"/>
              </a:ext>
            </a:extLst>
          </p:cNvPr>
          <p:cNvSpPr/>
          <p:nvPr/>
        </p:nvSpPr>
        <p:spPr>
          <a:xfrm>
            <a:off x="5876599" y="1076377"/>
            <a:ext cx="2967857" cy="1597850"/>
          </a:xfrm>
          <a:prstGeom prst="wedgeEllipseCallout">
            <a:avLst>
              <a:gd name="adj1" fmla="val -24429"/>
              <a:gd name="adj2" fmla="val 60603"/>
            </a:avLst>
          </a:prstGeom>
          <a:noFill/>
          <a:ln w="9525" cap="flat" cmpd="sng" algn="ctr">
            <a:solidFill>
              <a:schemeClr val="tx1">
                <a:lumMod val="50000"/>
                <a:lumOff val="50000"/>
              </a:schemeClr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013" dirty="0"/>
              <a:t>It came on fine this morning, but </a:t>
            </a:r>
            <a:r>
              <a:rPr lang="en-US" sz="1013" dirty="0">
                <a:solidFill>
                  <a:schemeClr val="bg1"/>
                </a:solidFill>
              </a:rPr>
              <a:t>its</a:t>
            </a:r>
            <a:r>
              <a:rPr lang="en-US" sz="1013" dirty="0">
                <a:gradFill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</a:gradFill>
              </a:rPr>
              <a:t> always flaky on startup</a:t>
            </a:r>
            <a:r>
              <a:rPr lang="en-US" sz="1013" dirty="0"/>
              <a:t>. ACME’s </a:t>
            </a:r>
            <a:r>
              <a:rPr lang="en-US" sz="1013" dirty="0" err="1"/>
              <a:t>comin</a:t>
            </a:r>
            <a:r>
              <a:rPr lang="en-US" sz="1013" dirty="0"/>
              <a:t>’ out tomorrow to take a look. </a:t>
            </a:r>
          </a:p>
        </p:txBody>
      </p:sp>
    </p:spTree>
    <p:extLst>
      <p:ext uri="{BB962C8B-B14F-4D97-AF65-F5344CB8AC3E}">
        <p14:creationId xmlns:p14="http://schemas.microsoft.com/office/powerpoint/2010/main" val="3346967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02AB30-685A-5A10-8779-DE05A541C6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2A2BE5CB-8162-B9ED-C42D-170847B0D6C0}"/>
              </a:ext>
            </a:extLst>
          </p:cNvPr>
          <p:cNvSpPr/>
          <p:nvPr/>
        </p:nvSpPr>
        <p:spPr>
          <a:xfrm>
            <a:off x="1" y="0"/>
            <a:ext cx="2376653" cy="5135618"/>
          </a:xfrm>
          <a:prstGeom prst="rect">
            <a:avLst/>
          </a:prstGeom>
        </p:spPr>
        <p:style>
          <a:lnRef idx="2">
            <a:schemeClr val="dk1">
              <a:shade val="15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878937F-865D-CBCC-6735-3C426C818B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07432" y="2778916"/>
            <a:ext cx="1342229" cy="212940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0D68D50-CF1A-6B91-37D7-39804B49BF4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37338" y="311494"/>
            <a:ext cx="5376041" cy="479257"/>
          </a:xfrm>
        </p:spPr>
        <p:txBody>
          <a:bodyPr/>
          <a:lstStyle/>
          <a:p>
            <a:r>
              <a:rPr lang="en-US" dirty="0"/>
              <a:t>Meet Joe. </a:t>
            </a:r>
          </a:p>
        </p:txBody>
      </p:sp>
      <p:sp>
        <p:nvSpPr>
          <p:cNvPr id="5" name="Speech Bubble: Oval 4">
            <a:extLst>
              <a:ext uri="{FF2B5EF4-FFF2-40B4-BE49-F238E27FC236}">
                <a16:creationId xmlns:a16="http://schemas.microsoft.com/office/drawing/2014/main" id="{097C2BA6-B740-22FE-8A20-E1AC0539A075}"/>
              </a:ext>
            </a:extLst>
          </p:cNvPr>
          <p:cNvSpPr/>
          <p:nvPr/>
        </p:nvSpPr>
        <p:spPr>
          <a:xfrm>
            <a:off x="5876599" y="1076377"/>
            <a:ext cx="2967857" cy="1597850"/>
          </a:xfrm>
          <a:prstGeom prst="wedgeEllipseCallout">
            <a:avLst>
              <a:gd name="adj1" fmla="val -24429"/>
              <a:gd name="adj2" fmla="val 60603"/>
            </a:avLst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rtlCol="0" anchor="ctr"/>
          <a:lstStyle/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Segoe Print" panose="02000600000000000000" pitchFamily="2" charset="0"/>
              </a:rPr>
              <a:t>how do we get  machines </a:t>
            </a:r>
          </a:p>
          <a:p>
            <a:pPr algn="ctr"/>
            <a:r>
              <a:rPr lang="en-US" sz="1500" dirty="0">
                <a:solidFill>
                  <a:schemeClr val="bg1">
                    <a:lumMod val="65000"/>
                  </a:schemeClr>
                </a:solidFill>
                <a:latin typeface="Segoe Print" panose="02000600000000000000" pitchFamily="2" charset="0"/>
              </a:rPr>
              <a:t>to speak like Joe?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18093144-1D0E-976D-45DE-16EFB55440A7}"/>
              </a:ext>
            </a:extLst>
          </p:cNvPr>
          <p:cNvSpPr txBox="1">
            <a:spLocks/>
          </p:cNvSpPr>
          <p:nvPr/>
        </p:nvSpPr>
        <p:spPr>
          <a:xfrm>
            <a:off x="634565" y="1527219"/>
            <a:ext cx="4074494" cy="1859275"/>
          </a:xfrm>
          <a:prstGeom prst="rect">
            <a:avLst/>
          </a:prstGeom>
          <a:noFill/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1"/>
          </a:fontRef>
        </p:style>
        <p:txBody>
          <a:bodyPr vert="horz" lIns="68580" tIns="34290" rIns="68580" bIns="3429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spc="150" baseline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1350" dirty="0">
                <a:latin typeface="+mn-lt"/>
              </a:rPr>
              <a:t>Joe provides </a:t>
            </a:r>
          </a:p>
          <a:p>
            <a:pPr algn="ctr">
              <a:lnSpc>
                <a:spcPct val="150000"/>
              </a:lnSpc>
            </a:pPr>
            <a:r>
              <a:rPr lang="en-US" sz="1800" dirty="0">
                <a:gradFill flip="none" rotWithShape="1"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  <a:tileRect/>
                </a:gradFill>
                <a:latin typeface="+mn-lt"/>
              </a:rPr>
              <a:t>history, judgement, Planning, and decision making.</a:t>
            </a:r>
          </a:p>
          <a:p>
            <a:pPr algn="ctr">
              <a:lnSpc>
                <a:spcPct val="150000"/>
              </a:lnSpc>
            </a:pPr>
            <a:endParaRPr lang="en-US" sz="1350" dirty="0">
              <a:latin typeface="+mn-lt"/>
            </a:endParaRPr>
          </a:p>
          <a:p>
            <a:pPr algn="ctr">
              <a:lnSpc>
                <a:spcPct val="150000"/>
              </a:lnSpc>
            </a:pPr>
            <a:r>
              <a:rPr lang="en-US" sz="1350" i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Not time series data.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1795F37-23DA-E376-3832-3967C656335E}"/>
              </a:ext>
            </a:extLst>
          </p:cNvPr>
          <p:cNvSpPr txBox="1"/>
          <p:nvPr/>
        </p:nvSpPr>
        <p:spPr>
          <a:xfrm>
            <a:off x="634565" y="3937890"/>
            <a:ext cx="39373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chemeClr val="bg1"/>
                </a:solidFill>
              </a:rPr>
              <a:t>So natural its boring. </a:t>
            </a:r>
          </a:p>
          <a:p>
            <a:pPr algn="ctr"/>
            <a:r>
              <a:rPr lang="en-US" sz="1800" dirty="0">
                <a:gradFill flip="none" rotWithShape="1">
                  <a:gsLst>
                    <a:gs pos="100000">
                      <a:srgbClr val="006BFF"/>
                    </a:gs>
                    <a:gs pos="41000">
                      <a:srgbClr val="00C896"/>
                    </a:gs>
                  </a:gsLst>
                  <a:lin ang="2700000" scaled="1"/>
                  <a:tileRect/>
                </a:gradFill>
              </a:rPr>
              <a:t>This is exactly what we want.</a:t>
            </a:r>
            <a:endParaRPr lang="en-US" sz="1800" dirty="0">
              <a:gradFill>
                <a:gsLst>
                  <a:gs pos="0">
                    <a:schemeClr val="accent1">
                      <a:hueOff val="0"/>
                      <a:satOff val="0"/>
                      <a:lumOff val="0"/>
                      <a:alphaOff val="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hueOff val="0"/>
                      <a:satOff val="0"/>
                      <a:lumOff val="0"/>
                      <a:alphaOff val="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hueOff val="0"/>
                      <a:satOff val="0"/>
                      <a:lumOff val="0"/>
                      <a:alphaOff val="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val="1662924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7B2E2C7-ABBC-2235-25DB-2600C5D807B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97569" y="147120"/>
            <a:ext cx="2335075" cy="1701559"/>
          </a:xfrm>
        </p:spPr>
        <p:txBody>
          <a:bodyPr/>
          <a:lstStyle/>
          <a:p>
            <a:br>
              <a:rPr lang="en-US" dirty="0"/>
            </a:br>
            <a:br>
              <a:rPr lang="en-US" dirty="0"/>
            </a:br>
            <a:br>
              <a:rPr lang="en-US" dirty="0"/>
            </a:br>
            <a:br>
              <a:rPr lang="en-US" dirty="0"/>
            </a:br>
            <a:r>
              <a:rPr lang="en-US" dirty="0"/>
              <a:t>Lets talk AI </a:t>
            </a:r>
            <a:br>
              <a:rPr lang="en-US" dirty="0"/>
            </a:br>
            <a:r>
              <a:rPr lang="en-US" sz="1200" dirty="0"/>
              <a:t>&amp; LLMs 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9C1E23-61F4-C1EC-E891-F5249F1EAAF5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7812882" y="4767263"/>
            <a:ext cx="1331119" cy="273844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6</a:t>
            </a:fld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9B611CA-289F-6121-C4F4-6F64A633A77B}"/>
              </a:ext>
            </a:extLst>
          </p:cNvPr>
          <p:cNvSpPr txBox="1"/>
          <p:nvPr/>
        </p:nvSpPr>
        <p:spPr>
          <a:xfrm>
            <a:off x="5397569" y="2947600"/>
            <a:ext cx="2415313" cy="9002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050" dirty="0"/>
              <a:t>LLMs have (almost) entirely bridged the gap in communication. </a:t>
            </a:r>
          </a:p>
          <a:p>
            <a:endParaRPr lang="en-US" sz="1050" dirty="0"/>
          </a:p>
          <a:p>
            <a:r>
              <a:rPr lang="en-US" sz="1050" dirty="0"/>
              <a:t>Ask anything, get back a response in exactly the way you best learn. </a:t>
            </a:r>
          </a:p>
        </p:txBody>
      </p:sp>
    </p:spTree>
    <p:extLst>
      <p:ext uri="{BB962C8B-B14F-4D97-AF65-F5344CB8AC3E}">
        <p14:creationId xmlns:p14="http://schemas.microsoft.com/office/powerpoint/2010/main" val="322172157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" name="Group 76">
            <a:extLst>
              <a:ext uri="{FF2B5EF4-FFF2-40B4-BE49-F238E27FC236}">
                <a16:creationId xmlns:a16="http://schemas.microsoft.com/office/drawing/2014/main" id="{680C249E-9C98-8258-865C-723409A6BB9C}"/>
              </a:ext>
            </a:extLst>
          </p:cNvPr>
          <p:cNvGrpSpPr/>
          <p:nvPr/>
        </p:nvGrpSpPr>
        <p:grpSpPr>
          <a:xfrm>
            <a:off x="6014267" y="1619077"/>
            <a:ext cx="2540877" cy="2728074"/>
            <a:chOff x="8019022" y="2158769"/>
            <a:chExt cx="3387836" cy="3637432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02EE99F4-C5A2-7C93-5939-A734B4C6BEE6}"/>
                </a:ext>
              </a:extLst>
            </p:cNvPr>
            <p:cNvSpPr/>
            <p:nvPr/>
          </p:nvSpPr>
          <p:spPr>
            <a:xfrm>
              <a:off x="8019022" y="2471789"/>
              <a:ext cx="3387836" cy="33244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48" name="Rectangle: Rounded Corners 47">
              <a:extLst>
                <a:ext uri="{FF2B5EF4-FFF2-40B4-BE49-F238E27FC236}">
                  <a16:creationId xmlns:a16="http://schemas.microsoft.com/office/drawing/2014/main" id="{9C495C1F-1ACC-0E92-98B9-5C9FD439E226}"/>
                </a:ext>
              </a:extLst>
            </p:cNvPr>
            <p:cNvSpPr/>
            <p:nvPr/>
          </p:nvSpPr>
          <p:spPr>
            <a:xfrm>
              <a:off x="9070057" y="2158769"/>
              <a:ext cx="1135118" cy="479874"/>
            </a:xfrm>
            <a:prstGeom prst="round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AGENT</a:t>
              </a:r>
            </a:p>
          </p:txBody>
        </p:sp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A4CFC5A-C523-CEE3-94BF-6C2C175C12A4}"/>
              </a:ext>
            </a:extLst>
          </p:cNvPr>
          <p:cNvGrpSpPr/>
          <p:nvPr/>
        </p:nvGrpSpPr>
        <p:grpSpPr>
          <a:xfrm>
            <a:off x="3164649" y="1619078"/>
            <a:ext cx="2540877" cy="2728073"/>
            <a:chOff x="4219532" y="2158770"/>
            <a:chExt cx="3387836" cy="3637431"/>
          </a:xfrm>
        </p:grpSpPr>
        <p:sp>
          <p:nvSpPr>
            <p:cNvPr id="42" name="Rectangle: Rounded Corners 41">
              <a:extLst>
                <a:ext uri="{FF2B5EF4-FFF2-40B4-BE49-F238E27FC236}">
                  <a16:creationId xmlns:a16="http://schemas.microsoft.com/office/drawing/2014/main" id="{6856ED35-C2B6-3B51-6757-B21293D6BA40}"/>
                </a:ext>
              </a:extLst>
            </p:cNvPr>
            <p:cNvSpPr/>
            <p:nvPr/>
          </p:nvSpPr>
          <p:spPr>
            <a:xfrm>
              <a:off x="4219532" y="2471789"/>
              <a:ext cx="3387836" cy="33244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 dirty="0"/>
            </a:p>
          </p:txBody>
        </p:sp>
        <p:sp>
          <p:nvSpPr>
            <p:cNvPr id="44" name="Rectangle: Rounded Corners 43">
              <a:extLst>
                <a:ext uri="{FF2B5EF4-FFF2-40B4-BE49-F238E27FC236}">
                  <a16:creationId xmlns:a16="http://schemas.microsoft.com/office/drawing/2014/main" id="{32BAEDE0-A414-FF67-5F2E-9C612E6BBB24}"/>
                </a:ext>
              </a:extLst>
            </p:cNvPr>
            <p:cNvSpPr/>
            <p:nvPr/>
          </p:nvSpPr>
          <p:spPr>
            <a:xfrm>
              <a:off x="5270567" y="2158770"/>
              <a:ext cx="1135118" cy="479873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LLM</a:t>
              </a:r>
            </a:p>
          </p:txBody>
        </p:sp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E8986127-0318-DDF4-972B-68FCD54C635A}"/>
              </a:ext>
            </a:extLst>
          </p:cNvPr>
          <p:cNvGrpSpPr/>
          <p:nvPr/>
        </p:nvGrpSpPr>
        <p:grpSpPr>
          <a:xfrm>
            <a:off x="315032" y="1619080"/>
            <a:ext cx="2540877" cy="2728071"/>
            <a:chOff x="420042" y="2158773"/>
            <a:chExt cx="3387836" cy="3637428"/>
          </a:xfrm>
        </p:grpSpPr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5987A7BB-17C3-DD92-5C4D-AD64CB22C01B}"/>
                </a:ext>
              </a:extLst>
            </p:cNvPr>
            <p:cNvSpPr/>
            <p:nvPr/>
          </p:nvSpPr>
          <p:spPr>
            <a:xfrm>
              <a:off x="420042" y="2471789"/>
              <a:ext cx="3387836" cy="3324412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32" name="Rectangle: Rounded Corners 31">
              <a:extLst>
                <a:ext uri="{FF2B5EF4-FFF2-40B4-BE49-F238E27FC236}">
                  <a16:creationId xmlns:a16="http://schemas.microsoft.com/office/drawing/2014/main" id="{B451C268-BBE1-CE51-91F9-BC5E86E912D3}"/>
                </a:ext>
              </a:extLst>
            </p:cNvPr>
            <p:cNvSpPr/>
            <p:nvPr/>
          </p:nvSpPr>
          <p:spPr>
            <a:xfrm>
              <a:off x="1471077" y="2158773"/>
              <a:ext cx="1135118" cy="479872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013" dirty="0"/>
                <a:t>LLM</a:t>
              </a: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A95E2E6A-35EC-1B8E-0FD7-8C67870ACA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32" y="253229"/>
            <a:ext cx="7464981" cy="359904"/>
          </a:xfrm>
        </p:spPr>
        <p:txBody>
          <a:bodyPr>
            <a:normAutofit fontScale="90000"/>
          </a:bodyPr>
          <a:lstStyle/>
          <a:p>
            <a:r>
              <a:rPr lang="en-US" sz="2400" dirty="0"/>
              <a:t>Let’s talk llms</a:t>
            </a:r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8F44A959-C2BB-9170-C99C-1A2EDB71B994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7</a:t>
            </a:fld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6D9F46-98A6-E3B9-A9FA-33956419AB5F}"/>
              </a:ext>
            </a:extLst>
          </p:cNvPr>
          <p:cNvSpPr txBox="1"/>
          <p:nvPr/>
        </p:nvSpPr>
        <p:spPr>
          <a:xfrm>
            <a:off x="1816974" y="846251"/>
            <a:ext cx="5236783" cy="248209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013" cap="all" dirty="0">
                <a:solidFill>
                  <a:schemeClr val="tx1"/>
                </a:solidFill>
              </a:rPr>
              <a:t>Should I implement a DAT reset on my AHU? 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7408E80F-3847-C710-22D2-F5B503E387EE}"/>
              </a:ext>
            </a:extLst>
          </p:cNvPr>
          <p:cNvSpPr/>
          <p:nvPr/>
        </p:nvSpPr>
        <p:spPr>
          <a:xfrm>
            <a:off x="315032" y="3686684"/>
            <a:ext cx="2540877" cy="10805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>
                <a:solidFill>
                  <a:srgbClr val="006BFF"/>
                </a:solidFill>
              </a:rPr>
              <a:t>Yes</a:t>
            </a:r>
            <a:r>
              <a:rPr lang="en-US" sz="1013" dirty="0"/>
              <a:t>, this is a common measure and a great way to optimize and improve efficiency. </a:t>
            </a:r>
          </a:p>
        </p:txBody>
      </p:sp>
      <p:sp>
        <p:nvSpPr>
          <p:cNvPr id="43" name="Rectangle: Rounded Corners 42">
            <a:extLst>
              <a:ext uri="{FF2B5EF4-FFF2-40B4-BE49-F238E27FC236}">
                <a16:creationId xmlns:a16="http://schemas.microsoft.com/office/drawing/2014/main" id="{5DEB8E25-58D5-D07C-D1D5-C853D8FB516E}"/>
              </a:ext>
            </a:extLst>
          </p:cNvPr>
          <p:cNvSpPr/>
          <p:nvPr/>
        </p:nvSpPr>
        <p:spPr>
          <a:xfrm>
            <a:off x="3164649" y="3686683"/>
            <a:ext cx="2540877" cy="10805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/>
              <a:t>While DAT resets are a great idea, </a:t>
            </a:r>
            <a:r>
              <a:rPr lang="en-US" sz="1013" dirty="0">
                <a:solidFill>
                  <a:srgbClr val="006BFF"/>
                </a:solidFill>
              </a:rPr>
              <a:t>there are certain considerations </a:t>
            </a:r>
            <a:r>
              <a:rPr lang="en-US" sz="1013" dirty="0"/>
              <a:t>to take into account… </a:t>
            </a:r>
          </a:p>
        </p:txBody>
      </p:sp>
      <p:sp>
        <p:nvSpPr>
          <p:cNvPr id="49" name="Rectangle: Rounded Corners 48">
            <a:extLst>
              <a:ext uri="{FF2B5EF4-FFF2-40B4-BE49-F238E27FC236}">
                <a16:creationId xmlns:a16="http://schemas.microsoft.com/office/drawing/2014/main" id="{6813BB3D-CC37-8852-9E52-BADA34E1956F}"/>
              </a:ext>
            </a:extLst>
          </p:cNvPr>
          <p:cNvSpPr/>
          <p:nvPr/>
        </p:nvSpPr>
        <p:spPr>
          <a:xfrm>
            <a:off x="3952926" y="2059637"/>
            <a:ext cx="851339" cy="19147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/>
              <a:t>+ Reasoning</a:t>
            </a:r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ADB327FE-4E22-A2D4-119B-E375F7A92C10}"/>
              </a:ext>
            </a:extLst>
          </p:cNvPr>
          <p:cNvSpPr/>
          <p:nvPr/>
        </p:nvSpPr>
        <p:spPr>
          <a:xfrm>
            <a:off x="3542563" y="2360576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What is an ahu</a:t>
            </a:r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5A07DB67-7249-0D9F-396F-6D52E445082F}"/>
              </a:ext>
            </a:extLst>
          </p:cNvPr>
          <p:cNvSpPr/>
          <p:nvPr/>
        </p:nvSpPr>
        <p:spPr>
          <a:xfrm>
            <a:off x="3539630" y="3317722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Should the user implement</a:t>
            </a:r>
          </a:p>
        </p:txBody>
      </p:sp>
      <p:sp>
        <p:nvSpPr>
          <p:cNvPr id="56" name="Rectangle: Rounded Corners 55">
            <a:extLst>
              <a:ext uri="{FF2B5EF4-FFF2-40B4-BE49-F238E27FC236}">
                <a16:creationId xmlns:a16="http://schemas.microsoft.com/office/drawing/2014/main" id="{C07F8BD5-F74C-1A56-64C3-061F51FEF433}"/>
              </a:ext>
            </a:extLst>
          </p:cNvPr>
          <p:cNvSpPr/>
          <p:nvPr/>
        </p:nvSpPr>
        <p:spPr>
          <a:xfrm>
            <a:off x="3539631" y="2828247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What does ASHRAE say</a:t>
            </a:r>
          </a:p>
        </p:txBody>
      </p:sp>
      <p:sp>
        <p:nvSpPr>
          <p:cNvPr id="57" name="Rectangle: Rounded Corners 56">
            <a:extLst>
              <a:ext uri="{FF2B5EF4-FFF2-40B4-BE49-F238E27FC236}">
                <a16:creationId xmlns:a16="http://schemas.microsoft.com/office/drawing/2014/main" id="{1DA433AD-62FD-EDC6-CE05-696266D4C51A}"/>
              </a:ext>
            </a:extLst>
          </p:cNvPr>
          <p:cNvSpPr/>
          <p:nvPr/>
        </p:nvSpPr>
        <p:spPr>
          <a:xfrm>
            <a:off x="3539631" y="3060220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What are pros/cons</a:t>
            </a:r>
          </a:p>
        </p:txBody>
      </p:sp>
      <p:sp>
        <p:nvSpPr>
          <p:cNvPr id="58" name="Rectangle: Rounded Corners 57">
            <a:extLst>
              <a:ext uri="{FF2B5EF4-FFF2-40B4-BE49-F238E27FC236}">
                <a16:creationId xmlns:a16="http://schemas.microsoft.com/office/drawing/2014/main" id="{6CE02323-70A2-CDD9-AB22-D22F16837BC7}"/>
              </a:ext>
            </a:extLst>
          </p:cNvPr>
          <p:cNvSpPr/>
          <p:nvPr/>
        </p:nvSpPr>
        <p:spPr>
          <a:xfrm>
            <a:off x="3539629" y="2605313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What is a </a:t>
            </a:r>
            <a:r>
              <a:rPr lang="en-US" sz="900" dirty="0" err="1"/>
              <a:t>dat</a:t>
            </a:r>
            <a:r>
              <a:rPr lang="en-US" sz="900" dirty="0"/>
              <a:t> reset</a:t>
            </a:r>
          </a:p>
        </p:txBody>
      </p:sp>
      <p:sp>
        <p:nvSpPr>
          <p:cNvPr id="47" name="Rectangle: Rounded Corners 46">
            <a:extLst>
              <a:ext uri="{FF2B5EF4-FFF2-40B4-BE49-F238E27FC236}">
                <a16:creationId xmlns:a16="http://schemas.microsoft.com/office/drawing/2014/main" id="{7D1B11B5-C601-C556-1064-A84C9C508DB7}"/>
              </a:ext>
            </a:extLst>
          </p:cNvPr>
          <p:cNvSpPr/>
          <p:nvPr/>
        </p:nvSpPr>
        <p:spPr>
          <a:xfrm>
            <a:off x="6014267" y="3686683"/>
            <a:ext cx="2540877" cy="1080578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013" dirty="0"/>
              <a:t>My analysis shows 7 downstream zones struggle to meet temp setpoint. </a:t>
            </a:r>
            <a:r>
              <a:rPr lang="en-US" sz="1013" dirty="0">
                <a:gradFill>
                  <a:gsLst>
                    <a:gs pos="0">
                      <a:srgbClr val="00C896"/>
                    </a:gs>
                    <a:gs pos="100000">
                      <a:srgbClr val="006BFF"/>
                    </a:gs>
                  </a:gsLst>
                  <a:lin ang="5400000" scaled="0"/>
                </a:gradFill>
              </a:rPr>
              <a:t>Based on the circumstances</a:t>
            </a:r>
            <a:r>
              <a:rPr lang="en-US" sz="1013" dirty="0"/>
              <a:t>, I suggest…</a:t>
            </a:r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9C79F81E-E28B-6F07-B5D8-B9F5E99EE575}"/>
              </a:ext>
            </a:extLst>
          </p:cNvPr>
          <p:cNvSpPr/>
          <p:nvPr/>
        </p:nvSpPr>
        <p:spPr>
          <a:xfrm>
            <a:off x="6231206" y="2063571"/>
            <a:ext cx="611222" cy="191475"/>
          </a:xfrm>
          <a:prstGeom prst="round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dirty="0"/>
              <a:t>+Reasoning</a:t>
            </a:r>
          </a:p>
        </p:txBody>
      </p:sp>
      <p:sp>
        <p:nvSpPr>
          <p:cNvPr id="61" name="Rectangle: Rounded Corners 60">
            <a:extLst>
              <a:ext uri="{FF2B5EF4-FFF2-40B4-BE49-F238E27FC236}">
                <a16:creationId xmlns:a16="http://schemas.microsoft.com/office/drawing/2014/main" id="{45677F47-8C5B-BAFF-C886-4AEE50A0A58C}"/>
              </a:ext>
            </a:extLst>
          </p:cNvPr>
          <p:cNvSpPr/>
          <p:nvPr/>
        </p:nvSpPr>
        <p:spPr>
          <a:xfrm>
            <a:off x="6425637" y="2359680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… reasoning</a:t>
            </a:r>
          </a:p>
        </p:txBody>
      </p:sp>
      <p:sp>
        <p:nvSpPr>
          <p:cNvPr id="62" name="Rectangle: Rounded Corners 61">
            <a:extLst>
              <a:ext uri="{FF2B5EF4-FFF2-40B4-BE49-F238E27FC236}">
                <a16:creationId xmlns:a16="http://schemas.microsoft.com/office/drawing/2014/main" id="{9654029B-5391-4363-80CE-5425E58B5368}"/>
              </a:ext>
            </a:extLst>
          </p:cNvPr>
          <p:cNvSpPr/>
          <p:nvPr/>
        </p:nvSpPr>
        <p:spPr>
          <a:xfrm>
            <a:off x="6422704" y="3316827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DAT reset will affect comfort</a:t>
            </a:r>
          </a:p>
        </p:txBody>
      </p:sp>
      <p:sp>
        <p:nvSpPr>
          <p:cNvPr id="63" name="Rectangle: Rounded Corners 62">
            <a:extLst>
              <a:ext uri="{FF2B5EF4-FFF2-40B4-BE49-F238E27FC236}">
                <a16:creationId xmlns:a16="http://schemas.microsoft.com/office/drawing/2014/main" id="{F60B209F-3B81-617F-55A7-C6FB105085FC}"/>
              </a:ext>
            </a:extLst>
          </p:cNvPr>
          <p:cNvSpPr/>
          <p:nvPr/>
        </p:nvSpPr>
        <p:spPr>
          <a:xfrm>
            <a:off x="6422706" y="2827352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900" dirty="0"/>
              <a:t>I see there are 63 zones…</a:t>
            </a:r>
          </a:p>
        </p:txBody>
      </p:sp>
      <p:sp>
        <p:nvSpPr>
          <p:cNvPr id="64" name="Rectangle: Rounded Corners 63">
            <a:extLst>
              <a:ext uri="{FF2B5EF4-FFF2-40B4-BE49-F238E27FC236}">
                <a16:creationId xmlns:a16="http://schemas.microsoft.com/office/drawing/2014/main" id="{933F4C04-5D6A-C054-5602-1171A7636434}"/>
              </a:ext>
            </a:extLst>
          </p:cNvPr>
          <p:cNvSpPr/>
          <p:nvPr/>
        </p:nvSpPr>
        <p:spPr>
          <a:xfrm>
            <a:off x="6422705" y="3059325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788" dirty="0"/>
              <a:t>7 zones seem to struggle with temp</a:t>
            </a:r>
          </a:p>
        </p:txBody>
      </p:sp>
      <p:sp>
        <p:nvSpPr>
          <p:cNvPr id="65" name="Rectangle: Rounded Corners 64">
            <a:extLst>
              <a:ext uri="{FF2B5EF4-FFF2-40B4-BE49-F238E27FC236}">
                <a16:creationId xmlns:a16="http://schemas.microsoft.com/office/drawing/2014/main" id="{3C32643C-2431-7932-CB1B-F0251FCB5D3C}"/>
              </a:ext>
            </a:extLst>
          </p:cNvPr>
          <p:cNvSpPr/>
          <p:nvPr/>
        </p:nvSpPr>
        <p:spPr>
          <a:xfrm>
            <a:off x="6422703" y="2604417"/>
            <a:ext cx="1749973" cy="150034"/>
          </a:xfrm>
          <a:prstGeom prst="roundRect">
            <a:avLst/>
          </a:prstGeom>
          <a:noFill/>
          <a:ln w="9525" cap="flat" cmpd="sng" algn="ctr">
            <a:solidFill>
              <a:schemeClr val="accent3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3"/>
          </a:fontRef>
        </p:style>
        <p:txBody>
          <a:bodyPr rtlCol="0" anchor="ctr"/>
          <a:lstStyle/>
          <a:p>
            <a:pPr algn="ctr"/>
            <a:r>
              <a:rPr lang="en-US" sz="825" dirty="0"/>
              <a:t>I see this feeds downstream vavs</a:t>
            </a:r>
          </a:p>
        </p:txBody>
      </p: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45A01015-A12C-15AE-3B65-6E0AFB495A05}"/>
              </a:ext>
            </a:extLst>
          </p:cNvPr>
          <p:cNvSpPr/>
          <p:nvPr/>
        </p:nvSpPr>
        <p:spPr>
          <a:xfrm>
            <a:off x="6918966" y="2063571"/>
            <a:ext cx="611222" cy="191475"/>
          </a:xfrm>
          <a:prstGeom prst="round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+ Tools</a:t>
            </a:r>
          </a:p>
        </p:txBody>
      </p:sp>
      <p:sp>
        <p:nvSpPr>
          <p:cNvPr id="74" name="Rectangle: Rounded Corners 73">
            <a:extLst>
              <a:ext uri="{FF2B5EF4-FFF2-40B4-BE49-F238E27FC236}">
                <a16:creationId xmlns:a16="http://schemas.microsoft.com/office/drawing/2014/main" id="{0C72FF4F-47BF-0207-32DD-7970CB8D2DBB}"/>
              </a:ext>
            </a:extLst>
          </p:cNvPr>
          <p:cNvSpPr/>
          <p:nvPr/>
        </p:nvSpPr>
        <p:spPr>
          <a:xfrm>
            <a:off x="7606726" y="2063571"/>
            <a:ext cx="611222" cy="191475"/>
          </a:xfrm>
          <a:prstGeom prst="roundRect">
            <a:avLst/>
          </a:prstGeom>
          <a:solidFill>
            <a:srgbClr val="00C896"/>
          </a:solidFill>
          <a:ln>
            <a:solidFill>
              <a:srgbClr val="00C896"/>
            </a:solidFill>
          </a:ln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75" dirty="0"/>
              <a:t>+ Context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7C3F2B11-CAA5-15DC-E433-1E9355B2BC2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9896504"/>
              </p:ext>
            </p:extLst>
          </p:nvPr>
        </p:nvGraphicFramePr>
        <p:xfrm>
          <a:off x="845819" y="2247993"/>
          <a:ext cx="1613774" cy="961364"/>
        </p:xfrm>
        <a:graphic>
          <a:graphicData uri="http://schemas.openxmlformats.org/drawingml/2006/table">
            <a:tbl>
              <a:tblPr firstRow="1" bandRow="1">
                <a:tableStyleId>{3B4B98B0-60AC-42C2-AFA5-B58CD77FA1E5}</a:tableStyleId>
              </a:tblPr>
              <a:tblGrid>
                <a:gridCol w="806887">
                  <a:extLst>
                    <a:ext uri="{9D8B030D-6E8A-4147-A177-3AD203B41FA5}">
                      <a16:colId xmlns:a16="http://schemas.microsoft.com/office/drawing/2014/main" val="368475787"/>
                    </a:ext>
                  </a:extLst>
                </a:gridCol>
                <a:gridCol w="806887">
                  <a:extLst>
                    <a:ext uri="{9D8B030D-6E8A-4147-A177-3AD203B41FA5}">
                      <a16:colId xmlns:a16="http://schemas.microsoft.com/office/drawing/2014/main" val="2319434058"/>
                    </a:ext>
                  </a:extLst>
                </a:gridCol>
              </a:tblGrid>
              <a:tr h="240341"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Word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Prob 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989896861"/>
                  </a:ext>
                </a:extLst>
              </a:tr>
              <a:tr h="24034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Yes…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52%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10663892"/>
                  </a:ext>
                </a:extLst>
              </a:tr>
              <a:tr h="24034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It depends…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46%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999967415"/>
                  </a:ext>
                </a:extLst>
              </a:tr>
              <a:tr h="240341">
                <a:tc>
                  <a:txBody>
                    <a:bodyPr/>
                    <a:lstStyle/>
                    <a:p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No…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800" dirty="0">
                          <a:latin typeface="Segoe Print" panose="02000600000000000000" pitchFamily="2" charset="0"/>
                          <a:cs typeface="Sabon Next LT" panose="020B0502040204020203" pitchFamily="2" charset="0"/>
                        </a:rPr>
                        <a:t>2%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485401634"/>
                  </a:ext>
                </a:extLst>
              </a:tr>
            </a:tbl>
          </a:graphicData>
        </a:graphic>
      </p:graphicFrame>
      <p:grpSp>
        <p:nvGrpSpPr>
          <p:cNvPr id="14" name="Group 13">
            <a:extLst>
              <a:ext uri="{FF2B5EF4-FFF2-40B4-BE49-F238E27FC236}">
                <a16:creationId xmlns:a16="http://schemas.microsoft.com/office/drawing/2014/main" id="{B104B1D6-8A33-1067-3B29-3D85F8E667C1}"/>
              </a:ext>
            </a:extLst>
          </p:cNvPr>
          <p:cNvGrpSpPr/>
          <p:nvPr/>
        </p:nvGrpSpPr>
        <p:grpSpPr>
          <a:xfrm>
            <a:off x="564318" y="2468880"/>
            <a:ext cx="650528" cy="1209570"/>
            <a:chOff x="752424" y="3291840"/>
            <a:chExt cx="867370" cy="1612760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209239FF-5C0F-AB9C-E4CC-F321353A47C3}"/>
                </a:ext>
              </a:extLst>
            </p:cNvPr>
            <p:cNvSpPr/>
            <p:nvPr/>
          </p:nvSpPr>
          <p:spPr>
            <a:xfrm rot="651616">
              <a:off x="752424" y="3456848"/>
              <a:ext cx="197214" cy="1447752"/>
            </a:xfrm>
            <a:custGeom>
              <a:avLst/>
              <a:gdLst>
                <a:gd name="connsiteX0" fmla="*/ 243840 w 243840"/>
                <a:gd name="connsiteY0" fmla="*/ 0 h 1371600"/>
                <a:gd name="connsiteX1" fmla="*/ 222069 w 243840"/>
                <a:gd name="connsiteY1" fmla="*/ 8709 h 1371600"/>
                <a:gd name="connsiteX2" fmla="*/ 104503 w 243840"/>
                <a:gd name="connsiteY2" fmla="*/ 148046 h 1371600"/>
                <a:gd name="connsiteX3" fmla="*/ 17417 w 243840"/>
                <a:gd name="connsiteY3" fmla="*/ 448492 h 1371600"/>
                <a:gd name="connsiteX4" fmla="*/ 0 w 243840"/>
                <a:gd name="connsiteY4" fmla="*/ 592183 h 1371600"/>
                <a:gd name="connsiteX5" fmla="*/ 8709 w 243840"/>
                <a:gd name="connsiteY5" fmla="*/ 809898 h 1371600"/>
                <a:gd name="connsiteX6" fmla="*/ 34834 w 243840"/>
                <a:gd name="connsiteY6" fmla="*/ 966652 h 1371600"/>
                <a:gd name="connsiteX7" fmla="*/ 52251 w 243840"/>
                <a:gd name="connsiteY7" fmla="*/ 1040675 h 1371600"/>
                <a:gd name="connsiteX8" fmla="*/ 91440 w 243840"/>
                <a:gd name="connsiteY8" fmla="*/ 1193075 h 1371600"/>
                <a:gd name="connsiteX9" fmla="*/ 161109 w 243840"/>
                <a:gd name="connsiteY9" fmla="*/ 1367246 h 1371600"/>
                <a:gd name="connsiteX10" fmla="*/ 165463 w 243840"/>
                <a:gd name="connsiteY10" fmla="*/ 13716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243840" h="1371600">
                  <a:moveTo>
                    <a:pt x="243840" y="0"/>
                  </a:moveTo>
                  <a:cubicBezTo>
                    <a:pt x="236583" y="2903"/>
                    <a:pt x="228144" y="3791"/>
                    <a:pt x="222069" y="8709"/>
                  </a:cubicBezTo>
                  <a:cubicBezTo>
                    <a:pt x="172755" y="48630"/>
                    <a:pt x="131105" y="89299"/>
                    <a:pt x="104503" y="148046"/>
                  </a:cubicBezTo>
                  <a:cubicBezTo>
                    <a:pt x="64122" y="237222"/>
                    <a:pt x="30468" y="350605"/>
                    <a:pt x="17417" y="448492"/>
                  </a:cubicBezTo>
                  <a:cubicBezTo>
                    <a:pt x="5235" y="539862"/>
                    <a:pt x="11135" y="491976"/>
                    <a:pt x="0" y="592183"/>
                  </a:cubicBezTo>
                  <a:cubicBezTo>
                    <a:pt x="1090" y="625984"/>
                    <a:pt x="4536" y="761211"/>
                    <a:pt x="8709" y="809898"/>
                  </a:cubicBezTo>
                  <a:cubicBezTo>
                    <a:pt x="13717" y="868321"/>
                    <a:pt x="22152" y="907998"/>
                    <a:pt x="34834" y="966652"/>
                  </a:cubicBezTo>
                  <a:cubicBezTo>
                    <a:pt x="40191" y="991428"/>
                    <a:pt x="46752" y="1015930"/>
                    <a:pt x="52251" y="1040675"/>
                  </a:cubicBezTo>
                  <a:cubicBezTo>
                    <a:pt x="70978" y="1124943"/>
                    <a:pt x="64461" y="1115736"/>
                    <a:pt x="91440" y="1193075"/>
                  </a:cubicBezTo>
                  <a:cubicBezTo>
                    <a:pt x="115563" y="1262228"/>
                    <a:pt x="130717" y="1306462"/>
                    <a:pt x="161109" y="1367246"/>
                  </a:cubicBezTo>
                  <a:cubicBezTo>
                    <a:pt x="162027" y="1369082"/>
                    <a:pt x="164012" y="1370149"/>
                    <a:pt x="165463" y="1371600"/>
                  </a:cubicBezTo>
                </a:path>
              </a:pathLst>
            </a:custGeom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arrow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  <p:sp>
          <p:nvSpPr>
            <p:cNvPr id="13" name="Oval 12">
              <a:extLst>
                <a:ext uri="{FF2B5EF4-FFF2-40B4-BE49-F238E27FC236}">
                  <a16:creationId xmlns:a16="http://schemas.microsoft.com/office/drawing/2014/main" id="{B7ED5847-BFCB-393A-81AB-3B00605933FE}"/>
                </a:ext>
              </a:extLst>
            </p:cNvPr>
            <p:cNvSpPr/>
            <p:nvPr/>
          </p:nvSpPr>
          <p:spPr>
            <a:xfrm>
              <a:off x="1127759" y="3291840"/>
              <a:ext cx="492035" cy="261257"/>
            </a:xfrm>
            <a:prstGeom prst="ellipse">
              <a:avLst/>
            </a:prstGeom>
            <a:noFill/>
            <a:ln w="19050" cap="flat" cmpd="sng" algn="ctr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accent6"/>
            </a:fontRef>
          </p:style>
          <p:txBody>
            <a:bodyPr rtlCol="0" anchor="ctr"/>
            <a:lstStyle/>
            <a:p>
              <a:pPr algn="ctr"/>
              <a:endParaRPr lang="en-US" sz="1013"/>
            </a:p>
          </p:txBody>
        </p:sp>
      </p:grpSp>
      <p:pic>
        <p:nvPicPr>
          <p:cNvPr id="1026" name="Picture 2" descr="Generated image">
            <a:extLst>
              <a:ext uri="{FF2B5EF4-FFF2-40B4-BE49-F238E27FC236}">
                <a16:creationId xmlns:a16="http://schemas.microsoft.com/office/drawing/2014/main" id="{F0AD360A-B8D3-C64C-AA54-6F33DA8094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24271">
            <a:off x="3680646" y="3660533"/>
            <a:ext cx="1467938" cy="1467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45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800" decel="100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000"/>
                            </p:stCondLst>
                            <p:childTnLst>
                              <p:par>
                                <p:cTn id="9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1" fill="hold">
                            <p:stCondLst>
                              <p:cond delay="1500"/>
                            </p:stCondLst>
                            <p:childTnLst>
                              <p:par>
                                <p:cTn id="1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3" grpId="0" animBg="1"/>
      <p:bldP spid="49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47" grpId="0" animBg="1"/>
      <p:bldP spid="51" grpId="0" animBg="1"/>
      <p:bldP spid="61" grpId="0" animBg="1"/>
      <p:bldP spid="62" grpId="0" animBg="1"/>
      <p:bldP spid="63" grpId="0" animBg="1"/>
      <p:bldP spid="64" grpId="0" animBg="1"/>
      <p:bldP spid="65" grpId="0" animBg="1"/>
      <p:bldP spid="66" grpId="0" animBg="1"/>
      <p:bldP spid="7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27D9B3-B64F-656A-0D99-161A6C0F51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5032" y="237797"/>
            <a:ext cx="7464981" cy="518948"/>
          </a:xfrm>
        </p:spPr>
        <p:txBody>
          <a:bodyPr>
            <a:normAutofit/>
          </a:bodyPr>
          <a:lstStyle/>
          <a:p>
            <a:r>
              <a:rPr lang="en-US" sz="2700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16200000" scaled="1"/>
                </a:gradFill>
              </a:rPr>
              <a:t>Context is everything.</a:t>
            </a:r>
            <a:endParaRPr lang="en-US" sz="2700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E5B6E40-3A7D-ACF7-AA38-25977D322D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8732" y="1138895"/>
            <a:ext cx="4641632" cy="309708"/>
          </a:xfrm>
        </p:spPr>
        <p:txBody>
          <a:bodyPr>
            <a:normAutofit/>
          </a:bodyPr>
          <a:lstStyle/>
          <a:p>
            <a:pPr algn="ctr"/>
            <a:r>
              <a:rPr lang="en-US" sz="1200" dirty="0"/>
              <a:t>Everything is there – but the pieces are scattered.</a:t>
            </a:r>
          </a:p>
        </p:txBody>
      </p:sp>
      <p:sp>
        <p:nvSpPr>
          <p:cNvPr id="68" name="Slide Number Placeholder 67">
            <a:extLst>
              <a:ext uri="{FF2B5EF4-FFF2-40B4-BE49-F238E27FC236}">
                <a16:creationId xmlns:a16="http://schemas.microsoft.com/office/drawing/2014/main" id="{AA0ACADD-CC4E-851C-DA07-C22DB97FA23E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>
          <a:xfrm>
            <a:off x="7780013" y="4767262"/>
            <a:ext cx="740664" cy="273844"/>
          </a:xfrm>
        </p:spPr>
        <p:txBody>
          <a:bodyPr/>
          <a:lstStyle/>
          <a:p>
            <a:fld id="{A49DFD55-3C28-40EF-9E31-A92D2E4017FF}" type="slidenum">
              <a:rPr lang="en-US" smtClean="0"/>
              <a:pPr/>
              <a:t>8</a:t>
            </a:fld>
            <a:endParaRPr lang="en-US" dirty="0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7125C7B-E126-605C-66BB-1284CC336E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1909596"/>
              </p:ext>
            </p:extLst>
          </p:nvPr>
        </p:nvGraphicFramePr>
        <p:xfrm>
          <a:off x="448731" y="1525862"/>
          <a:ext cx="8071946" cy="2650848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97755">
                  <a:extLst>
                    <a:ext uri="{9D8B030D-6E8A-4147-A177-3AD203B41FA5}">
                      <a16:colId xmlns:a16="http://schemas.microsoft.com/office/drawing/2014/main" val="1349033582"/>
                    </a:ext>
                  </a:extLst>
                </a:gridCol>
                <a:gridCol w="3413248">
                  <a:extLst>
                    <a:ext uri="{9D8B030D-6E8A-4147-A177-3AD203B41FA5}">
                      <a16:colId xmlns:a16="http://schemas.microsoft.com/office/drawing/2014/main" val="2103511334"/>
                    </a:ext>
                  </a:extLst>
                </a:gridCol>
                <a:gridCol w="2860943">
                  <a:extLst>
                    <a:ext uri="{9D8B030D-6E8A-4147-A177-3AD203B41FA5}">
                      <a16:colId xmlns:a16="http://schemas.microsoft.com/office/drawing/2014/main" val="4102470069"/>
                    </a:ext>
                  </a:extLst>
                </a:gridCol>
              </a:tblGrid>
              <a:tr h="320742"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System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Offers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b="0" dirty="0"/>
                        <a:t>Lacks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742445944"/>
                  </a:ext>
                </a:extLst>
              </a:tr>
              <a:tr h="32074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BAS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Real-time data, automation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Interpretation 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14962565"/>
                  </a:ext>
                </a:extLst>
              </a:tr>
              <a:tr h="348023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Analytics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Historical analysis, visualization, reporting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Digestible insights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405360137"/>
                  </a:ext>
                </a:extLst>
              </a:tr>
              <a:tr h="378373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Joe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Judgement, planning, decisions, context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Scalability, omnipotence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067006941"/>
                  </a:ext>
                </a:extLst>
              </a:tr>
              <a:tr h="32074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Xeto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Classification, relationships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Analysis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93673019"/>
                  </a:ext>
                </a:extLst>
              </a:tr>
              <a:tr h="32074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Engineer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Systems expertise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Immersion, context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887608309"/>
                  </a:ext>
                </a:extLst>
              </a:tr>
              <a:tr h="32074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LLM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Digestible insights, natural communication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Context, data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594367665"/>
                  </a:ext>
                </a:extLst>
              </a:tr>
              <a:tr h="320742">
                <a:tc>
                  <a:txBody>
                    <a:bodyPr/>
                    <a:lstStyle/>
                    <a:p>
                      <a:pPr algn="ctr"/>
                      <a:r>
                        <a:rPr lang="en-US" sz="1000" b="1" spc="150" baseline="0" dirty="0"/>
                        <a:t>RAG/KB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Fine-tuned custom knowledge bases, quick access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lang="en-US" sz="1000" i="0" dirty="0"/>
                        <a:t>Context, real time data, relationships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4013104951"/>
                  </a:ext>
                </a:extLst>
              </a:tr>
            </a:tbl>
          </a:graphicData>
        </a:graphic>
      </p:graphicFrame>
      <p:sp>
        <p:nvSpPr>
          <p:cNvPr id="10" name="Text Placeholder 12">
            <a:extLst>
              <a:ext uri="{FF2B5EF4-FFF2-40B4-BE49-F238E27FC236}">
                <a16:creationId xmlns:a16="http://schemas.microsoft.com/office/drawing/2014/main" id="{E07AFE8B-D871-E1B9-8E37-A19F528F0B57}"/>
              </a:ext>
            </a:extLst>
          </p:cNvPr>
          <p:cNvSpPr txBox="1">
            <a:spLocks/>
          </p:cNvSpPr>
          <p:nvPr/>
        </p:nvSpPr>
        <p:spPr>
          <a:xfrm>
            <a:off x="2251184" y="4457553"/>
            <a:ext cx="4641632" cy="309708"/>
          </a:xfrm>
          <a:prstGeom prst="rect">
            <a:avLst/>
          </a:prstGeom>
        </p:spPr>
        <p:txBody>
          <a:bodyPr vert="horz" lIns="68580" tIns="34290" rIns="68580" bIns="34290" rtlCol="0" anchor="t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lang="en-US" sz="1800" b="1" kern="1200" spc="50" baseline="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200" dirty="0"/>
              <a:t>We need a platform that can pull everything together.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3EF1BC76-2A98-E5A6-8FA9-DAC6924C0962}"/>
                  </a:ext>
                </a:extLst>
              </p14:cNvPr>
              <p14:cNvContentPartPr/>
              <p14:nvPr/>
            </p14:nvContentPartPr>
            <p14:xfrm>
              <a:off x="3597926" y="4516907"/>
              <a:ext cx="455220" cy="12258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3EF1BC76-2A98-E5A6-8FA9-DAC6924C096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591808" y="4510796"/>
                <a:ext cx="467455" cy="1348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46742DD-A910-2EF6-2A23-E3598CF25166}"/>
                  </a:ext>
                </a:extLst>
              </p14:cNvPr>
              <p14:cNvContentPartPr/>
              <p14:nvPr/>
            </p14:nvContentPartPr>
            <p14:xfrm>
              <a:off x="3599006" y="4496117"/>
              <a:ext cx="430110" cy="15849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46742DD-A910-2EF6-2A23-E3598CF2516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92887" y="4490007"/>
                <a:ext cx="442347" cy="170709"/>
              </a:xfrm>
              <a:prstGeom prst="rect">
                <a:avLst/>
              </a:prstGeom>
            </p:spPr>
          </p:pic>
        </mc:Fallback>
      </mc:AlternateContent>
      <p:sp>
        <p:nvSpPr>
          <p:cNvPr id="21" name="TextBox 20">
            <a:extLst>
              <a:ext uri="{FF2B5EF4-FFF2-40B4-BE49-F238E27FC236}">
                <a16:creationId xmlns:a16="http://schemas.microsoft.com/office/drawing/2014/main" id="{D3088D01-7359-9EAC-0611-E139B7A58CBC}"/>
              </a:ext>
            </a:extLst>
          </p:cNvPr>
          <p:cNvSpPr txBox="1"/>
          <p:nvPr/>
        </p:nvSpPr>
        <p:spPr>
          <a:xfrm rot="192070">
            <a:off x="3511164" y="4273716"/>
            <a:ext cx="713657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900" dirty="0">
                <a:solidFill>
                  <a:srgbClr val="00B050"/>
                </a:solidFill>
                <a:latin typeface="Segoe Print" panose="02000600000000000000" pitchFamily="2" charset="0"/>
              </a:rPr>
              <a:t>standard</a:t>
            </a:r>
            <a:endParaRPr lang="en-US" sz="1013" dirty="0">
              <a:solidFill>
                <a:srgbClr val="00B050"/>
              </a:solidFill>
              <a:latin typeface="Segoe Print" panose="02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69298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BA9E1A5-A058-1595-4317-9A0295A324A7}"/>
              </a:ext>
            </a:extLst>
          </p:cNvPr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A49DFD55-3C28-40EF-9E31-A92D2E4017FF}" type="slidenum">
              <a:rPr lang="en-US" smtClean="0"/>
              <a:pPr/>
              <a:t>9</a:t>
            </a:fld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AFC248D-2B67-2791-EF03-CB1452D515FE}"/>
              </a:ext>
            </a:extLst>
          </p:cNvPr>
          <p:cNvSpPr txBox="1"/>
          <p:nvPr/>
        </p:nvSpPr>
        <p:spPr>
          <a:xfrm>
            <a:off x="647648" y="1615966"/>
            <a:ext cx="4124784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50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ONTOLOGENCE </a:t>
            </a:r>
            <a:r>
              <a:rPr lang="en-US" sz="1013" dirty="0">
                <a:solidFill>
                  <a:schemeClr val="bg1">
                    <a:lumMod val="75000"/>
                  </a:schemeClr>
                </a:solidFill>
              </a:rPr>
              <a:t>(noun)</a:t>
            </a:r>
            <a:endParaRPr lang="en-US" sz="36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E41F1F9-29F8-2780-D69B-D4AA1D9C58E2}"/>
              </a:ext>
            </a:extLst>
          </p:cNvPr>
          <p:cNvSpPr txBox="1"/>
          <p:nvPr/>
        </p:nvSpPr>
        <p:spPr>
          <a:xfrm>
            <a:off x="711197" y="2562833"/>
            <a:ext cx="6897512" cy="739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spcBef>
                <a:spcPts val="1350"/>
              </a:spcBef>
              <a:buAutoNum type="arabicPeriod"/>
            </a:pPr>
            <a:r>
              <a:rPr lang="en-US" sz="1013" dirty="0"/>
              <a:t>The fusion of </a:t>
            </a:r>
            <a:r>
              <a:rPr lang="en-US" sz="1013" dirty="0">
                <a:gradFill flip="none" rotWithShape="1">
                  <a:gsLst>
                    <a:gs pos="0">
                      <a:srgbClr val="00C896"/>
                    </a:gs>
                    <a:gs pos="100000">
                      <a:srgbClr val="006BFF"/>
                    </a:gs>
                  </a:gsLst>
                  <a:lin ang="4800000" scaled="0"/>
                  <a:tileRect/>
                </a:gradFill>
              </a:rPr>
              <a:t>ontology</a:t>
            </a:r>
            <a:r>
              <a:rPr lang="en-US" sz="1013" dirty="0"/>
              <a:t>, </a:t>
            </a:r>
            <a:r>
              <a:rPr lang="en-US" sz="1013" dirty="0">
                <a:gradFill flip="none" rotWithShape="1">
                  <a:gsLst>
                    <a:gs pos="0">
                      <a:srgbClr val="00C896"/>
                    </a:gs>
                    <a:gs pos="100000">
                      <a:srgbClr val="006BFF"/>
                    </a:gs>
                  </a:gsLst>
                  <a:lin ang="4800000" scaled="0"/>
                  <a:tileRect/>
                </a:gradFill>
              </a:rPr>
              <a:t>human insight</a:t>
            </a:r>
            <a:r>
              <a:rPr lang="en-US" sz="1013" dirty="0"/>
              <a:t>, and </a:t>
            </a:r>
            <a:r>
              <a:rPr lang="en-US" sz="1013" dirty="0">
                <a:gradFill flip="none" rotWithShape="1">
                  <a:gsLst>
                    <a:gs pos="0">
                      <a:srgbClr val="00C896"/>
                    </a:gs>
                    <a:gs pos="100000">
                      <a:srgbClr val="006BFF"/>
                    </a:gs>
                  </a:gsLst>
                  <a:lin ang="4800000" scaled="0"/>
                  <a:tileRect/>
                </a:gradFill>
              </a:rPr>
              <a:t>artificial intelligence </a:t>
            </a:r>
            <a:r>
              <a:rPr lang="en-US" sz="1013" dirty="0"/>
              <a:t>to form </a:t>
            </a:r>
            <a:r>
              <a:rPr lang="en-US" sz="1013" dirty="0">
                <a:gradFill>
                  <a:gsLst>
                    <a:gs pos="45000">
                      <a:srgbClr val="D23113"/>
                    </a:gs>
                    <a:gs pos="0">
                      <a:srgbClr val="C00000"/>
                    </a:gs>
                    <a:gs pos="100000">
                      <a:schemeClr val="accent2"/>
                    </a:gs>
                  </a:gsLst>
                  <a:lin ang="2700000" scaled="1"/>
                </a:gradFill>
              </a:rPr>
              <a:t>contextually-aware digital intelligence</a:t>
            </a:r>
            <a:r>
              <a:rPr lang="en-US" sz="1013" dirty="0"/>
              <a:t>. </a:t>
            </a:r>
          </a:p>
          <a:p>
            <a:pPr marL="257175" indent="-257175">
              <a:spcBef>
                <a:spcPts val="1350"/>
              </a:spcBef>
              <a:buAutoNum type="arabicPeriod"/>
            </a:pPr>
            <a:r>
              <a:rPr lang="en-US" sz="1013" dirty="0"/>
              <a:t>The capacity of a system to </a:t>
            </a:r>
            <a:r>
              <a:rPr lang="en-US" sz="1013" i="1" dirty="0"/>
              <a:t>infer, adapt, learn, and operate </a:t>
            </a:r>
            <a:r>
              <a:rPr lang="en-US" sz="1013" dirty="0"/>
              <a:t>based on </a:t>
            </a:r>
            <a:r>
              <a:rPr lang="en-US" sz="1013" dirty="0">
                <a:gradFill>
                  <a:gsLst>
                    <a:gs pos="0">
                      <a:srgbClr val="006BFF"/>
                    </a:gs>
                    <a:gs pos="100000">
                      <a:srgbClr val="00C896"/>
                    </a:gs>
                  </a:gsLst>
                  <a:lin ang="2400000" scaled="0"/>
                </a:gradFill>
              </a:rPr>
              <a:t>deep contextual knowledge</a:t>
            </a:r>
            <a:r>
              <a:rPr lang="en-US" sz="1013" dirty="0"/>
              <a:t> defined through relationships, classifications, and metadata.</a:t>
            </a:r>
          </a:p>
        </p:txBody>
      </p:sp>
    </p:spTree>
    <p:extLst>
      <p:ext uri="{BB962C8B-B14F-4D97-AF65-F5344CB8AC3E}">
        <p14:creationId xmlns:p14="http://schemas.microsoft.com/office/powerpoint/2010/main" val="380199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14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E9E6DF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56">
      <a:majorFont>
        <a:latin typeface="Tenorite"/>
        <a:ea typeface=""/>
        <a:cs typeface=""/>
      </a:majorFont>
      <a:minorFont>
        <a:latin typeface="Tenorit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ustom" id="{F85C13B5-8B75-4CB8-BA5E-9CAC0747196D}" vid="{617487EE-AB70-4C55-8A81-E6744CC4A2C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ABF691C-888B-4061-8A6F-D5CE84A0254B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9168DCE-134F-4610-A6AA-88CEBE8D71D2}">
  <ds:schemaRefs>
    <ds:schemaRef ds:uri="230e9df3-be65-4c73-a93b-d1236ebd677e"/>
    <ds:schemaRef ds:uri="http://purl.org/dc/terms/"/>
    <ds:schemaRef ds:uri="http://purl.org/dc/elements/1.1/"/>
    <ds:schemaRef ds:uri="16c05727-aa75-4e4a-9b5f-8a80a1165891"/>
    <ds:schemaRef ds:uri="http://schemas.microsoft.com/office/infopath/2007/PartnerControls"/>
    <ds:schemaRef ds:uri="http://purl.org/dc/dcmitype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71af3243-3dd4-4a8d-8c0d-dd76da1f02a5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5EDE3176-A15D-46A3-BDDB-64A0D736322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{5D1A073E-497C-44C7-929C-C39B5BEB511E}tf67328976_win32</Template>
  <TotalTime>8127</TotalTime>
  <Words>883</Words>
  <Application>Microsoft Macintosh PowerPoint</Application>
  <PresentationFormat>On-screen Show (16:9)</PresentationFormat>
  <Paragraphs>197</Paragraphs>
  <Slides>15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1" baseType="lpstr">
      <vt:lpstr>Arial</vt:lpstr>
      <vt:lpstr>Calibri</vt:lpstr>
      <vt:lpstr>Roboto</vt:lpstr>
      <vt:lpstr>Segoe Print</vt:lpstr>
      <vt:lpstr>Tenorite</vt:lpstr>
      <vt:lpstr>Custom</vt:lpstr>
      <vt:lpstr>Xeto-Native AI Agents</vt:lpstr>
      <vt:lpstr>Xeto-Native AI Agents</vt:lpstr>
      <vt:lpstr>What do these products have in common?</vt:lpstr>
      <vt:lpstr>Meet Joe. </vt:lpstr>
      <vt:lpstr>Meet Joe. </vt:lpstr>
      <vt:lpstr>    Lets talk AI  &amp; LLMs </vt:lpstr>
      <vt:lpstr>Let’s talk llms</vt:lpstr>
      <vt:lpstr>Context is everything.</vt:lpstr>
      <vt:lpstr>PowerPoint Presentation</vt:lpstr>
      <vt:lpstr>Lets ask the question.   Why xeto? </vt:lpstr>
      <vt:lpstr>Imagine a world where joe can scale himself by building</vt:lpstr>
      <vt:lpstr>PowerPoint Presentation</vt:lpstr>
      <vt:lpstr>AI AGENTS IN HAYSTACK APPLICATIONS</vt:lpstr>
      <vt:lpstr>Final takeaways</vt:lpstr>
      <vt:lpstr>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James Gessel</dc:creator>
  <cp:lastModifiedBy>James Gessel</cp:lastModifiedBy>
  <cp:revision>1</cp:revision>
  <dcterms:created xsi:type="dcterms:W3CDTF">2025-04-24T18:54:43Z</dcterms:created>
  <dcterms:modified xsi:type="dcterms:W3CDTF">2025-05-07T03:43:51Z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  <property fmtid="{D5CDD505-2E9C-101B-9397-08002B2CF9AE}" pid="3" name="MediaServiceImageTags">
    <vt:lpwstr/>
  </property>
</Properties>
</file>