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43"/>
  </p:notesMasterIdLst>
  <p:handoutMasterIdLst>
    <p:handoutMasterId r:id="rId44"/>
  </p:handoutMasterIdLst>
  <p:sldIdLst>
    <p:sldId id="258" r:id="rId2"/>
    <p:sldId id="301" r:id="rId3"/>
    <p:sldId id="282" r:id="rId4"/>
    <p:sldId id="257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1" r:id="rId14"/>
    <p:sldId id="270" r:id="rId15"/>
    <p:sldId id="269" r:id="rId16"/>
    <p:sldId id="285" r:id="rId17"/>
    <p:sldId id="271" r:id="rId18"/>
    <p:sldId id="297" r:id="rId19"/>
    <p:sldId id="294" r:id="rId20"/>
    <p:sldId id="295" r:id="rId21"/>
    <p:sldId id="298" r:id="rId22"/>
    <p:sldId id="296" r:id="rId23"/>
    <p:sldId id="286" r:id="rId24"/>
    <p:sldId id="283" r:id="rId25"/>
    <p:sldId id="280" r:id="rId26"/>
    <p:sldId id="284" r:id="rId27"/>
    <p:sldId id="287" r:id="rId28"/>
    <p:sldId id="291" r:id="rId29"/>
    <p:sldId id="272" r:id="rId30"/>
    <p:sldId id="293" r:id="rId31"/>
    <p:sldId id="292" r:id="rId32"/>
    <p:sldId id="288" r:id="rId33"/>
    <p:sldId id="275" r:id="rId34"/>
    <p:sldId id="278" r:id="rId35"/>
    <p:sldId id="273" r:id="rId36"/>
    <p:sldId id="277" r:id="rId37"/>
    <p:sldId id="289" r:id="rId38"/>
    <p:sldId id="274" r:id="rId39"/>
    <p:sldId id="290" r:id="rId40"/>
    <p:sldId id="276" r:id="rId41"/>
    <p:sldId id="300" r:id="rId4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1FF"/>
    <a:srgbClr val="73D5FF"/>
    <a:srgbClr val="FFE020"/>
    <a:srgbClr val="FFD330"/>
    <a:srgbClr val="7AF2A8"/>
    <a:srgbClr val="FFDE7C"/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0909" autoAdjust="0"/>
  </p:normalViewPr>
  <p:slideViewPr>
    <p:cSldViewPr snapToGrid="0" snapToObjects="1">
      <p:cViewPr varScale="1">
        <p:scale>
          <a:sx n="171" d="100"/>
          <a:sy n="171" d="100"/>
        </p:scale>
        <p:origin x="272" y="168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6" y="761"/>
            <a:ext cx="9132465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766" y="762"/>
            <a:ext cx="9132465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Haystack 5 and Xeto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General Session - 6 May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Brian Frank</a:t>
            </a:r>
          </a:p>
        </p:txBody>
      </p:sp>
      <p:pic>
        <p:nvPicPr>
          <p:cNvPr id="6" name="Picture Placeholder 5" descr="IMG_1184.jpg">
            <a:extLst>
              <a:ext uri="{FF2B5EF4-FFF2-40B4-BE49-F238E27FC236}">
                <a16:creationId xmlns:a16="http://schemas.microsoft.com/office/drawing/2014/main" id="{4C244637-0331-0F9D-D7C7-E09A4E1F4B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20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Defs (Haystack 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33" y="694633"/>
            <a:ext cx="4070155" cy="3938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"Brian"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birthday: "1972-06-07"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"</a:t>
            </a:r>
            <a:r>
              <a:rPr lang="en-US" sz="18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jason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birthday: "1979-10-22"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"3.0"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name, birthday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"Brian", 1972-06-07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"Jason", 1979-10-22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EB98A1F-D140-62C2-5020-C524EF872B63}"/>
              </a:ext>
            </a:extLst>
          </p:cNvPr>
          <p:cNvSpPr txBox="1">
            <a:spLocks/>
          </p:cNvSpPr>
          <p:nvPr/>
        </p:nvSpPr>
        <p:spPr>
          <a:xfrm>
            <a:off x="746312" y="724896"/>
            <a:ext cx="2857500" cy="387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def: ^person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is: ^entity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def: ^name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is: ^str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tagOn: ^person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def: ^birthday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is: ^date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tagOn: ^person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8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Script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20671"/>
            <a:ext cx="8384241" cy="3878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nterface Person {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string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birthday: Date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 { name:"Brian", </a:t>
            </a:r>
            <a:r>
              <a:rPr lang="en-US" sz="2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birthday:Date</a:t>
            </a: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("1972-06-07") }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 { name:"Jason", </a:t>
            </a:r>
            <a:r>
              <a:rPr lang="en-US" sz="2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birthday:Date</a:t>
            </a: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("1979-10-22") }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2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20671"/>
            <a:ext cx="8384241" cy="3878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Person: {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name: Str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birthday: Date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 { name:"Brian", birthday:"1972-06-07" }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 { name:"Jason", birthday:"1979-10-22" }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1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Entire software industry is built around text files</a:t>
            </a:r>
          </a:p>
          <a:p>
            <a:r>
              <a:rPr lang="en-US" dirty="0"/>
              <a:t>Programming languages are text files</a:t>
            </a:r>
          </a:p>
          <a:p>
            <a:r>
              <a:rPr lang="en-US" dirty="0"/>
              <a:t>Ontologies are text files</a:t>
            </a:r>
          </a:p>
          <a:p>
            <a:r>
              <a:rPr lang="en-US" dirty="0"/>
              <a:t>Data often stored in custom formats, but almost always has text interchange formats</a:t>
            </a:r>
          </a:p>
          <a:p>
            <a:r>
              <a:rPr lang="en-US" dirty="0"/>
              <a:t>Input and output for LLMs</a:t>
            </a:r>
          </a:p>
          <a:p>
            <a:r>
              <a:rPr lang="en-US" dirty="0"/>
              <a:t>Human collaboration is entirely based on text diffs</a:t>
            </a:r>
          </a:p>
          <a:p>
            <a:r>
              <a:rPr lang="en-US" dirty="0"/>
              <a:t>GitHub and pull requests</a:t>
            </a:r>
          </a:p>
          <a:p>
            <a:r>
              <a:rPr lang="en-US" dirty="0"/>
              <a:t>Increasing levels of abstraction expressed in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Xeto as Transpiler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fontScale="92500"/>
          </a:bodyPr>
          <a:lstStyle/>
          <a:p>
            <a:r>
              <a:rPr lang="en-US" dirty="0"/>
              <a:t>Xeto provides higher level of abstraction</a:t>
            </a:r>
          </a:p>
          <a:p>
            <a:r>
              <a:rPr lang="en-US" dirty="0"/>
              <a:t>Compile Xeto to JSON Schema</a:t>
            </a:r>
          </a:p>
          <a:p>
            <a:r>
              <a:rPr lang="en-US" dirty="0"/>
              <a:t>Compile Xeto to RDF/SHACL</a:t>
            </a:r>
          </a:p>
          <a:p>
            <a:r>
              <a:rPr lang="en-US" dirty="0"/>
              <a:t>Just like high level programming language can target different machine instruction sets</a:t>
            </a:r>
          </a:p>
          <a:p>
            <a:r>
              <a:rPr lang="en-US" dirty="0"/>
              <a:t>Allows Xeto ontologies to be used as a RDF ontology</a:t>
            </a:r>
          </a:p>
          <a:p>
            <a:r>
              <a:rPr lang="en-US" dirty="0"/>
              <a:t>Allows Xeto types to be use for Open APIs (Swagger)</a:t>
            </a:r>
          </a:p>
          <a:p>
            <a:r>
              <a:rPr lang="en-US" dirty="0"/>
              <a:t>Stub types into programming languages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 5 Stack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6B90A1-5F91-81CD-473F-70C8B1B930BE}"/>
              </a:ext>
            </a:extLst>
          </p:cNvPr>
          <p:cNvSpPr/>
          <p:nvPr/>
        </p:nvSpPr>
        <p:spPr>
          <a:xfrm>
            <a:off x="3503188" y="976848"/>
            <a:ext cx="1890792" cy="905740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2A044-6705-33D3-3C3C-4EA278144CF6}"/>
              </a:ext>
            </a:extLst>
          </p:cNvPr>
          <p:cNvSpPr/>
          <p:nvPr/>
        </p:nvSpPr>
        <p:spPr>
          <a:xfrm>
            <a:off x="1341174" y="3286096"/>
            <a:ext cx="6207072" cy="1154624"/>
          </a:xfrm>
          <a:prstGeom prst="rect">
            <a:avLst/>
          </a:prstGeom>
          <a:solidFill>
            <a:srgbClr val="73D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Xeto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D9E99-9A5F-CFAA-D994-41C465D5F438}"/>
              </a:ext>
            </a:extLst>
          </p:cNvPr>
          <p:cNvSpPr/>
          <p:nvPr/>
        </p:nvSpPr>
        <p:spPr>
          <a:xfrm>
            <a:off x="5665202" y="976848"/>
            <a:ext cx="1890792" cy="905740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2961B-5240-70BA-D5A1-9633209C688C}"/>
              </a:ext>
            </a:extLst>
          </p:cNvPr>
          <p:cNvSpPr/>
          <p:nvPr/>
        </p:nvSpPr>
        <p:spPr>
          <a:xfrm>
            <a:off x="3503188" y="3286097"/>
            <a:ext cx="1890792" cy="613550"/>
          </a:xfrm>
          <a:prstGeom prst="rect">
            <a:avLst/>
          </a:prstGeom>
          <a:solidFill>
            <a:srgbClr val="DBB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JSON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C6DA9-25A9-FD7A-7271-ADD4FF09DC70}"/>
              </a:ext>
            </a:extLst>
          </p:cNvPr>
          <p:cNvSpPr/>
          <p:nvPr/>
        </p:nvSpPr>
        <p:spPr>
          <a:xfrm>
            <a:off x="5657454" y="3286097"/>
            <a:ext cx="1890792" cy="613550"/>
          </a:xfrm>
          <a:prstGeom prst="rect">
            <a:avLst/>
          </a:prstGeom>
          <a:solidFill>
            <a:srgbClr val="DBB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RDF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F431DB2-6D21-D051-BEF2-E39798BE69A3}"/>
              </a:ext>
            </a:extLst>
          </p:cNvPr>
          <p:cNvSpPr/>
          <p:nvPr/>
        </p:nvSpPr>
        <p:spPr>
          <a:xfrm rot="10800000">
            <a:off x="6360534" y="1882589"/>
            <a:ext cx="484632" cy="1382426"/>
          </a:xfrm>
          <a:prstGeom prst="downArrow">
            <a:avLst/>
          </a:prstGeom>
          <a:solidFill>
            <a:srgbClr val="DBB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27457577-85CF-9F05-EE6F-B32DF649BCFB}"/>
              </a:ext>
            </a:extLst>
          </p:cNvPr>
          <p:cNvSpPr/>
          <p:nvPr/>
        </p:nvSpPr>
        <p:spPr>
          <a:xfrm rot="10800000">
            <a:off x="4202394" y="1882589"/>
            <a:ext cx="484632" cy="1382425"/>
          </a:xfrm>
          <a:prstGeom prst="downArrow">
            <a:avLst/>
          </a:prstGeom>
          <a:solidFill>
            <a:srgbClr val="DBB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B264977-485F-36ED-594B-C6E1C4126991}"/>
              </a:ext>
            </a:extLst>
          </p:cNvPr>
          <p:cNvSpPr/>
          <p:nvPr/>
        </p:nvSpPr>
        <p:spPr>
          <a:xfrm rot="10800000">
            <a:off x="2044254" y="1903669"/>
            <a:ext cx="484632" cy="1340925"/>
          </a:xfrm>
          <a:prstGeom prst="downArrow">
            <a:avLst/>
          </a:prstGeom>
          <a:solidFill>
            <a:srgbClr val="DBB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554360-7F53-11E4-0D66-C33EFB822ED8}"/>
              </a:ext>
            </a:extLst>
          </p:cNvPr>
          <p:cNvSpPr/>
          <p:nvPr/>
        </p:nvSpPr>
        <p:spPr>
          <a:xfrm>
            <a:off x="1333426" y="2321814"/>
            <a:ext cx="6214820" cy="683490"/>
          </a:xfrm>
          <a:prstGeom prst="rect">
            <a:avLst/>
          </a:prstGeom>
          <a:solidFill>
            <a:srgbClr val="7AF2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Haystack 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4974B0-7AB7-9E22-3755-3F4EBC0467A9}"/>
              </a:ext>
            </a:extLst>
          </p:cNvPr>
          <p:cNvSpPr/>
          <p:nvPr/>
        </p:nvSpPr>
        <p:spPr>
          <a:xfrm>
            <a:off x="1341174" y="997929"/>
            <a:ext cx="1890792" cy="905740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</p:spTree>
    <p:extLst>
      <p:ext uri="{BB962C8B-B14F-4D97-AF65-F5344CB8AC3E}">
        <p14:creationId xmlns:p14="http://schemas.microsoft.com/office/powerpoint/2010/main" val="35694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Xeto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Xeto?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Meta model for ontologies and data</a:t>
            </a:r>
          </a:p>
          <a:p>
            <a:r>
              <a:rPr lang="en-US" dirty="0"/>
              <a:t>Like a programming language for data only</a:t>
            </a:r>
          </a:p>
          <a:p>
            <a:r>
              <a:rPr lang="en-US" dirty="0"/>
              <a:t>Works with Haystack, JSON, and RDF</a:t>
            </a:r>
          </a:p>
          <a:p>
            <a:r>
              <a:rPr lang="en-US" dirty="0"/>
              <a:t>Define the ontology itself</a:t>
            </a:r>
          </a:p>
          <a:p>
            <a:r>
              <a:rPr lang="en-US" dirty="0"/>
              <a:t>Define reusable templates: VAV + nameplate data + semantic points + BACnet addresses</a:t>
            </a:r>
          </a:p>
          <a:p>
            <a:r>
              <a:rPr lang="en-US" dirty="0"/>
              <a:t>Validate data models</a:t>
            </a:r>
          </a:p>
          <a:p>
            <a:r>
              <a:rPr lang="en-US" dirty="0"/>
              <a:t>Share templates/app profiles in the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Spec define types/classes and tags</a:t>
            </a:r>
          </a:p>
          <a:p>
            <a:r>
              <a:rPr lang="en-US" dirty="0"/>
              <a:t>Specs can model a scalar value (Date) or an entity type (Room)</a:t>
            </a:r>
          </a:p>
          <a:p>
            <a:r>
              <a:rPr lang="en-US" dirty="0"/>
              <a:t>Specs are always packaged into a library</a:t>
            </a:r>
          </a:p>
          <a:p>
            <a:r>
              <a:rPr lang="en-US" dirty="0"/>
              <a:t>Spec identified with a qualified name or qname: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ph::Room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ph.points::</a:t>
            </a:r>
            <a:r>
              <a:rPr lang="en-US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DischargeAirTempSensor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 namespace of dotted names</a:t>
            </a:r>
          </a:p>
          <a:p>
            <a:r>
              <a:rPr lang="en-US" dirty="0"/>
              <a:t>Package metadata, specs, instance data, and resource files into a single zip file</a:t>
            </a:r>
          </a:p>
          <a:p>
            <a:r>
              <a:rPr lang="en-US" dirty="0"/>
              <a:t>Versioned and well defined dependencies</a:t>
            </a:r>
          </a:p>
          <a:p>
            <a:r>
              <a:rPr lang="en-US" dirty="0"/>
              <a:t>Naming:</a:t>
            </a:r>
          </a:p>
          <a:p>
            <a:pPr lvl="1"/>
            <a:r>
              <a:rPr lang="en-US" dirty="0"/>
              <a:t>sys.*: core definitions</a:t>
            </a:r>
          </a:p>
          <a:p>
            <a:pPr lvl="1"/>
            <a:r>
              <a:rPr lang="en-US" dirty="0"/>
              <a:t>ph.*: project haystack ontology</a:t>
            </a:r>
          </a:p>
          <a:p>
            <a:pPr lvl="1"/>
            <a:r>
              <a:rPr lang="en-US" dirty="0"/>
              <a:t>cc.*: community contributions</a:t>
            </a:r>
          </a:p>
          <a:p>
            <a:pPr lvl="1"/>
            <a:r>
              <a:rPr lang="en-US" dirty="0"/>
              <a:t>organizations can register prefix on xeto.dev</a:t>
            </a:r>
          </a:p>
          <a:p>
            <a:pPr lvl="1"/>
            <a:r>
              <a:rPr lang="en-US" dirty="0"/>
              <a:t>com.*, gov.*, io*, etc: domain owners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/>
          <a:lstStyle/>
          <a:p>
            <a:r>
              <a:rPr lang="en-US" dirty="0"/>
              <a:t>Haystack 5</a:t>
            </a:r>
          </a:p>
          <a:p>
            <a:r>
              <a:rPr lang="en-US" dirty="0"/>
              <a:t>Xeto</a:t>
            </a:r>
          </a:p>
          <a:p>
            <a:r>
              <a:rPr lang="en-US" dirty="0"/>
              <a:t>RDF</a:t>
            </a:r>
          </a:p>
          <a:p>
            <a:r>
              <a:rPr lang="en-US" dirty="0"/>
              <a:t>Haxall</a:t>
            </a:r>
          </a:p>
          <a:p>
            <a:r>
              <a:rPr lang="en-US" dirty="0"/>
              <a:t>Xeto.dev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1" y="821410"/>
            <a:ext cx="8718156" cy="3777468"/>
          </a:xfrm>
        </p:spPr>
        <p:txBody>
          <a:bodyPr>
            <a:normAutofit/>
          </a:bodyPr>
          <a:lstStyle/>
          <a:p>
            <a:r>
              <a:rPr lang="en-US" dirty="0"/>
              <a:t>Predefined unity controllers completely modeled</a:t>
            </a:r>
          </a:p>
          <a:p>
            <a:r>
              <a:rPr lang="en-US" dirty="0"/>
              <a:t>Attributes for nameplate data (dimensions, temp range, power ratings, etc)</a:t>
            </a:r>
          </a:p>
          <a:p>
            <a:r>
              <a:rPr lang="en-US" dirty="0"/>
              <a:t>Points mapped to ph.points </a:t>
            </a:r>
          </a:p>
          <a:p>
            <a:r>
              <a:rPr lang="en-US" dirty="0"/>
              <a:t>Point addressing via ph.protocols (BACnet &amp; Modbus)</a:t>
            </a:r>
          </a:p>
          <a:p>
            <a:r>
              <a:rPr lang="en-US" dirty="0"/>
              <a:t>Resource links to cutsheets, manuals, etc</a:t>
            </a:r>
          </a:p>
          <a:p>
            <a:r>
              <a:rPr lang="en-US" i="1" dirty="0"/>
              <a:t>Remove cost from building modeling!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Acuvim Electric Meter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88207"/>
            <a:ext cx="8384241" cy="4066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Acuvim2ElecMeter : AcElecMeter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attrs: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TempRatedMinOperatingAttr { val: -25°C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TempRatedMaxOperatingAttr { val: 70°C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points: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ElecAcFreqSensor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ModbusAddr { addr: "16384", encoding: "f4"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BacnetAddr { addr: "AI1"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ElecAcPhaseVoltSensor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phaseVolt: "L1-N"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ModbusAddr { addr: "16386", encoding: "f4"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BacnetAddr { addr: "AI2"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sz="14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1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Validation: correct vs complete</a:t>
            </a:r>
          </a:p>
          <a:p>
            <a:r>
              <a:rPr lang="en-US" dirty="0"/>
              <a:t>Correct: every entity defines its type via "spec" tag</a:t>
            </a:r>
          </a:p>
          <a:p>
            <a:r>
              <a:rPr lang="en-US" dirty="0"/>
              <a:t>Complete requires knowledge of applications</a:t>
            </a:r>
          </a:p>
          <a:p>
            <a:r>
              <a:rPr lang="en-US" dirty="0"/>
              <a:t>Applications define their data requirements via specs</a:t>
            </a:r>
          </a:p>
          <a:p>
            <a:r>
              <a:rPr lang="en-US" dirty="0"/>
              <a:t>Example: Guideline 36 requires specific points from a VAV for control application</a:t>
            </a:r>
          </a:p>
          <a:p>
            <a:r>
              <a:rPr lang="en-US" dirty="0"/>
              <a:t>Sanity check for LLM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RDF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RDF Ontologies for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Brick: roughly the same domain (xeto lib to map ph entities to brick classes)</a:t>
            </a:r>
          </a:p>
          <a:p>
            <a:r>
              <a:rPr lang="en-US" dirty="0"/>
              <a:t>Real Estate Core: business admin, spaces</a:t>
            </a:r>
          </a:p>
          <a:p>
            <a:r>
              <a:rPr lang="en-US" dirty="0"/>
              <a:t>ASHRAE 223p: low level topology, but not geometry</a:t>
            </a:r>
          </a:p>
          <a:p>
            <a:r>
              <a:rPr lang="en-US" dirty="0"/>
              <a:t>Other domains: BIM, simulation,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RDF (Resource Description Format)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1410"/>
            <a:ext cx="8371211" cy="3777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RDF technology stack </a:t>
            </a:r>
          </a:p>
          <a:p>
            <a:r>
              <a:rPr lang="en-US" dirty="0"/>
              <a:t>Elegance of the triple {subject / predicate / object}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Jason's / birthday / 1979-10-22</a:t>
            </a:r>
          </a:p>
          <a:p>
            <a:r>
              <a:rPr lang="en-US" dirty="0"/>
              <a:t>SPARQL: query language</a:t>
            </a:r>
          </a:p>
          <a:p>
            <a:r>
              <a:rPr lang="en-US"/>
              <a:t>OWL vs SHACL</a:t>
            </a:r>
          </a:p>
          <a:p>
            <a:r>
              <a:rPr lang="en-US"/>
              <a:t>Verbose</a:t>
            </a:r>
            <a:r>
              <a:rPr lang="en-US" dirty="0"/>
              <a:t>/awkward as source of truth</a:t>
            </a:r>
          </a:p>
          <a:p>
            <a:r>
              <a:rPr lang="en-US" dirty="0"/>
              <a:t>Good as interchange format</a:t>
            </a:r>
          </a:p>
          <a:p>
            <a:r>
              <a:rPr lang="en-US" dirty="0"/>
              <a:t>Great at combining ontologies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RDF Triples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0" y="497462"/>
            <a:ext cx="8863814" cy="4135906"/>
          </a:xfrm>
        </p:spPr>
        <p:txBody>
          <a:bodyPr>
            <a:noAutofit/>
          </a:bodyPr>
          <a:lstStyle/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@prefix rdf: &lt;http://www.w3.org/1999/02/22-rdf-syntax-ns#&gt;.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@prefix ex: &lt;https://example.com/schema#&gt;.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ex:jason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ex:name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"Jason"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ex:birthday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"1979-11-22 .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jason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rdf: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ex:jason ex:name "Jason"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ex:jason ex:birthday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"1979-11-22"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https://example.com/schema#</a:t>
            </a: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jason </a:t>
            </a:r>
            <a:r>
              <a:rPr lang="en-US" sz="1000" b="0" dirty="0">
                <a:solidFill>
                  <a:srgbClr val="7030A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http://www.w3.org/1999/02/22-rdf-syntax-ns#</a:t>
            </a:r>
            <a:r>
              <a:rPr lang="en-US" sz="1000" b="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 </a:t>
            </a:r>
            <a:r>
              <a:rPr lang="en-US" sz="1000" b="0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ttps://example.com/schema#</a:t>
            </a: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endParaRPr lang="en-US" sz="1000" b="0" dirty="0">
              <a:solidFill>
                <a:schemeClr val="accent5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https://example.com/schema#jason </a:t>
            </a:r>
            <a:r>
              <a:rPr lang="en-US" sz="1000" b="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ttps://example.com/schema#Person </a:t>
            </a:r>
            <a:r>
              <a:rPr lang="en-US" sz="1000" b="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"Jason"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https://example.com/schema#jason </a:t>
            </a:r>
            <a:r>
              <a:rPr lang="en-US" sz="1000" b="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10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ttps://example.com/schema#Person "1979-11-22"</a:t>
            </a:r>
            <a:endParaRPr lang="en-US" sz="1000" b="0" dirty="0">
              <a:solidFill>
                <a:schemeClr val="accent5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3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 Ontologies via RDF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1" y="720671"/>
            <a:ext cx="8863814" cy="3878207"/>
          </a:xfrm>
        </p:spPr>
        <p:txBody>
          <a:bodyPr>
            <a:noAutofit/>
          </a:bodyPr>
          <a:lstStyle/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ex:room-204 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 </a:t>
            </a:r>
            <a:r>
              <a:rPr lang="en-US" sz="2400" dirty="0" err="1">
                <a:solidFill>
                  <a:srgbClr val="7030A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ph</a:t>
            </a:r>
            <a:r>
              <a:rPr lang="en-US" sz="24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:Room</a:t>
            </a:r>
            <a:endParaRPr lang="en-US" sz="2400" dirty="0">
              <a:solidFill>
                <a:schemeClr val="accent5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rec</a:t>
            </a:r>
            <a:r>
              <a:rPr lang="en-US" sz="24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:ConferenceRoom</a:t>
            </a:r>
            <a:r>
              <a:rPr lang="en-US" sz="2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</a:t>
            </a: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:siteRef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ex:my-building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  <a:endParaRPr lang="en-US" sz="2400" dirty="0">
              <a:solidFill>
                <a:schemeClr val="accent5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</a:t>
            </a: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:airRef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ex:vav-204 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brick</a:t>
            </a:r>
            <a:r>
              <a:rPr lang="en-US" sz="24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:isFedB</a:t>
            </a: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ex:vav-204 ;</a:t>
            </a:r>
            <a:endParaRPr lang="en-US" sz="2400" dirty="0">
              <a:solidFill>
                <a:schemeClr val="accent5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rdfs:label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"Room 204" 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</a:t>
            </a:r>
          </a:p>
          <a:p>
            <a:pPr marL="0" indent="0">
              <a:buNone/>
            </a:pPr>
            <a:endParaRPr lang="en-US" sz="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Haystack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4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Replace meta model: defs -&gt; xeto</a:t>
            </a:r>
          </a:p>
          <a:p>
            <a:r>
              <a:rPr lang="en-US" dirty="0"/>
              <a:t>Breaking changes are on the table</a:t>
            </a:r>
          </a:p>
          <a:p>
            <a:r>
              <a:rPr lang="en-US" dirty="0"/>
              <a:t>Many new features already only in xeto</a:t>
            </a:r>
          </a:p>
          <a:p>
            <a:r>
              <a:rPr lang="en-US" b="1" dirty="0"/>
              <a:t>ph.points</a:t>
            </a:r>
            <a:r>
              <a:rPr lang="en-US" dirty="0"/>
              <a:t>: standard points</a:t>
            </a:r>
          </a:p>
          <a:p>
            <a:r>
              <a:rPr lang="en-US" b="1" dirty="0"/>
              <a:t>ph.points.elec</a:t>
            </a:r>
            <a:r>
              <a:rPr lang="en-US" dirty="0"/>
              <a:t>: electrical point modeling</a:t>
            </a:r>
          </a:p>
          <a:p>
            <a:r>
              <a:rPr lang="en-US" b="1" dirty="0"/>
              <a:t>ph.attrs</a:t>
            </a:r>
            <a:r>
              <a:rPr lang="en-US" dirty="0"/>
              <a:t>: attributes for nameplate data</a:t>
            </a:r>
          </a:p>
          <a:p>
            <a:r>
              <a:rPr lang="en-US" b="1" dirty="0"/>
              <a:t>ph.protocols</a:t>
            </a:r>
            <a:r>
              <a:rPr lang="en-US" dirty="0"/>
              <a:t>: BACnet, Modbus addressing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Data Modeling?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3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Acuvim2 electric meter (Modbus &amp; BACnet)</a:t>
            </a:r>
          </a:p>
          <a:p>
            <a:r>
              <a:rPr lang="en-US" dirty="0"/>
              <a:t>AcuRev electric submeter (Modbus)</a:t>
            </a:r>
          </a:p>
          <a:p>
            <a:r>
              <a:rPr lang="en-US" dirty="0"/>
              <a:t>Siemens </a:t>
            </a:r>
            <a:r>
              <a:rPr lang="en-US"/>
              <a:t>Apogee PTEC </a:t>
            </a:r>
            <a:r>
              <a:rPr lang="en-US" dirty="0"/>
              <a:t>VAVs (BACnet)</a:t>
            </a:r>
          </a:p>
          <a:p>
            <a:r>
              <a:rPr lang="en-US" dirty="0"/>
              <a:t>ABB VFD (BACnet)</a:t>
            </a:r>
          </a:p>
          <a:p>
            <a:r>
              <a:rPr lang="en-US" dirty="0" err="1"/>
              <a:t>Grizzl</a:t>
            </a:r>
            <a:r>
              <a:rPr lang="en-US" dirty="0"/>
              <a:t>-E Level 2 EVSE</a:t>
            </a:r>
          </a:p>
          <a:p>
            <a:r>
              <a:rPr lang="en-US" dirty="0"/>
              <a:t>Siemens </a:t>
            </a:r>
            <a:r>
              <a:rPr lang="en-US" dirty="0" err="1"/>
              <a:t>Helio</a:t>
            </a:r>
            <a:r>
              <a:rPr lang="en-US" dirty="0"/>
              <a:t> Flex Level 3 EVSE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1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WG #1072 Xeto: meta model (Tue 11a ET)</a:t>
            </a:r>
          </a:p>
          <a:p>
            <a:r>
              <a:rPr lang="en-US" dirty="0"/>
              <a:t>WG #837 Labs: domain model (Thu 3p ET)</a:t>
            </a:r>
          </a:p>
          <a:p>
            <a:r>
              <a:rPr lang="en-US" dirty="0"/>
              <a:t>Continue to use forum for proposals</a:t>
            </a:r>
          </a:p>
          <a:p>
            <a:r>
              <a:rPr lang="en-US" dirty="0"/>
              <a:t>GitHub xeto: sys.* and ph.* libs</a:t>
            </a:r>
          </a:p>
          <a:p>
            <a:r>
              <a:rPr lang="en-US" dirty="0"/>
              <a:t>GitHub xeto-cc: community contributions cc.*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Haxall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32</a:t>
            </a:fld>
            <a:endParaRPr lang="en-US"/>
          </a:p>
        </p:txBody>
      </p:sp>
      <p:sp>
        <p:nvSpPr>
          <p:cNvPr id="3" name="AutoShape 2" descr="Haxall">
            <a:extLst>
              <a:ext uri="{FF2B5EF4-FFF2-40B4-BE49-F238E27FC236}">
                <a16:creationId xmlns:a16="http://schemas.microsoft.com/office/drawing/2014/main" id="{C2E64964-F11E-B12C-F951-6BC5081DE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20937"/>
            <a:ext cx="2143041" cy="21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axall">
            <a:extLst>
              <a:ext uri="{FF2B5EF4-FFF2-40B4-BE49-F238E27FC236}">
                <a16:creationId xmlns:a16="http://schemas.microsoft.com/office/drawing/2014/main" id="{F668BDCB-AB11-94E2-3028-96F64B0C9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Haxall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SkyFoundry open source reference implementation</a:t>
            </a:r>
          </a:p>
          <a:p>
            <a:r>
              <a:rPr lang="en-US" dirty="0"/>
              <a:t>Full stack runs on Java VM</a:t>
            </a:r>
          </a:p>
          <a:p>
            <a:r>
              <a:rPr lang="en-US" dirty="0"/>
              <a:t>Subset runs in JS (NodeJS, browser); now available as NPM module</a:t>
            </a:r>
          </a:p>
          <a:p>
            <a:r>
              <a:rPr lang="en-US" dirty="0"/>
              <a:t>Xeto engine</a:t>
            </a:r>
          </a:p>
          <a:p>
            <a:r>
              <a:rPr lang="en-US" dirty="0"/>
              <a:t>Command line interface tools</a:t>
            </a:r>
          </a:p>
          <a:p>
            <a:r>
              <a:rPr lang="en-US" dirty="0"/>
              <a:t>https://</a:t>
            </a:r>
            <a:r>
              <a:rPr lang="en-US" dirty="0" err="1"/>
              <a:t>haxall.io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0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Haxall – Xeto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Pods: xeto, xetoEnv, xetoc, xetoTools, xetoDoc</a:t>
            </a:r>
          </a:p>
          <a:p>
            <a:r>
              <a:rPr lang="en-US" dirty="0"/>
              <a:t>Reflection APIs: repo, libs, specs</a:t>
            </a:r>
          </a:p>
          <a:p>
            <a:r>
              <a:rPr lang="en-US" dirty="0"/>
              <a:t>Compiler</a:t>
            </a:r>
          </a:p>
          <a:p>
            <a:r>
              <a:rPr lang="en-US" dirty="0"/>
              <a:t>Instantiation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Conversions: JSON, RDF, haystack formats</a:t>
            </a:r>
          </a:p>
          <a:p>
            <a:r>
              <a:rPr lang="en-US" dirty="0"/>
              <a:t>Java, JavaScript, and TypeScript bindings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2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Xeto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 project-haystack ontologies</a:t>
            </a:r>
          </a:p>
          <a:p>
            <a:r>
              <a:rPr lang="en-US" b="1" dirty="0"/>
              <a:t>sys.comp</a:t>
            </a:r>
            <a:r>
              <a:rPr lang="en-US" dirty="0"/>
              <a:t>: very basic normalization layer for block based programming with links</a:t>
            </a:r>
          </a:p>
          <a:p>
            <a:r>
              <a:rPr lang="en-US" b="1" dirty="0"/>
              <a:t>Ion</a:t>
            </a:r>
            <a:r>
              <a:rPr lang="en-US" dirty="0"/>
              <a:t>: user interface toolkit for xeto.dev and Haxall Plus</a:t>
            </a:r>
          </a:p>
          <a:p>
            <a:r>
              <a:rPr lang="en-US" b="1" dirty="0"/>
              <a:t>hxControl</a:t>
            </a:r>
            <a:r>
              <a:rPr lang="en-US" dirty="0"/>
              <a:t>: new Haxall based control engine</a:t>
            </a:r>
          </a:p>
          <a:p>
            <a:r>
              <a:rPr lang="en-US" b="1" dirty="0"/>
              <a:t>231p</a:t>
            </a:r>
            <a:r>
              <a:rPr lang="en-US" dirty="0"/>
              <a:t>: CDL (control description language)</a:t>
            </a:r>
          </a:p>
          <a:p>
            <a:r>
              <a:rPr lang="en-US" dirty="0"/>
              <a:t>Manufacturer specific block libraries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2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ASHRAE 231P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6C843A-9F4C-E0B2-20F6-1BA19A1E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0738"/>
            <a:ext cx="8229600" cy="3778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CDL - </a:t>
            </a:r>
            <a:r>
              <a:rPr lang="en-US" b="0" i="0" dirty="0">
                <a:effectLst/>
                <a:latin typeface="Trebuchet MS" panose="020B0703020202090204" pitchFamily="34" charset="0"/>
              </a:rPr>
              <a:t>Control Description Language </a:t>
            </a:r>
          </a:p>
          <a:p>
            <a:r>
              <a:rPr lang="en-US" dirty="0">
                <a:latin typeface="Trebuchet MS" panose="020B0703020202090204" pitchFamily="34" charset="0"/>
              </a:rPr>
              <a:t>Specifies a standard library of component function blocks</a:t>
            </a:r>
          </a:p>
          <a:p>
            <a:r>
              <a:rPr lang="en-US" dirty="0">
                <a:latin typeface="Trebuchet MS" panose="020B0703020202090204" pitchFamily="34" charset="0"/>
              </a:rPr>
              <a:t>Defined in Modelica</a:t>
            </a:r>
          </a:p>
          <a:p>
            <a:r>
              <a:rPr lang="en-US" dirty="0">
                <a:latin typeface="Trebuchet MS" panose="020B0703020202090204" pitchFamily="34" charset="0"/>
              </a:rPr>
              <a:t>Development of standardized control sequences for Guideline 36</a:t>
            </a:r>
          </a:p>
          <a:p>
            <a:r>
              <a:rPr lang="en-US" dirty="0">
                <a:latin typeface="Trebuchet MS" panose="020B0703020202090204" pitchFamily="34" charset="0"/>
              </a:rPr>
              <a:t>We have developed a Modelica to Xeto compiler</a:t>
            </a:r>
          </a:p>
          <a:p>
            <a:r>
              <a:rPr lang="en-US" dirty="0">
                <a:latin typeface="Trebuchet MS" panose="020B0703020202090204" pitchFamily="34" charset="0"/>
              </a:rPr>
              <a:t>Haxall based control engine to execute it</a:t>
            </a:r>
          </a:p>
        </p:txBody>
      </p:sp>
    </p:spTree>
    <p:extLst>
      <p:ext uri="{BB962C8B-B14F-4D97-AF65-F5344CB8AC3E}">
        <p14:creationId xmlns:p14="http://schemas.microsoft.com/office/powerpoint/2010/main" val="656524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https://xeto.dev/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37</a:t>
            </a:fld>
            <a:endParaRPr lang="en-US"/>
          </a:p>
        </p:txBody>
      </p:sp>
      <p:sp>
        <p:nvSpPr>
          <p:cNvPr id="3" name="AutoShape 2" descr="Haxall">
            <a:extLst>
              <a:ext uri="{FF2B5EF4-FFF2-40B4-BE49-F238E27FC236}">
                <a16:creationId xmlns:a16="http://schemas.microsoft.com/office/drawing/2014/main" id="{C2E64964-F11E-B12C-F951-6BC5081DE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20937"/>
            <a:ext cx="2143041" cy="21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axall">
            <a:extLst>
              <a:ext uri="{FF2B5EF4-FFF2-40B4-BE49-F238E27FC236}">
                <a16:creationId xmlns:a16="http://schemas.microsoft.com/office/drawing/2014/main" id="{F668BDCB-AB11-94E2-3028-96F64B0C9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8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Xeto.dev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Cloud repository of Xeto libraries</a:t>
            </a:r>
          </a:p>
          <a:p>
            <a:r>
              <a:rPr lang="en-US" dirty="0"/>
              <a:t>NPM for Xeto – crowdsourcing!!</a:t>
            </a:r>
          </a:p>
          <a:p>
            <a:r>
              <a:rPr lang="en-US" dirty="0"/>
              <a:t>Online documentation, LLM powered search</a:t>
            </a:r>
          </a:p>
          <a:p>
            <a:r>
              <a:rPr lang="en-US" dirty="0"/>
              <a:t>JSON protocol to query/download/upload libs</a:t>
            </a:r>
          </a:p>
          <a:p>
            <a:r>
              <a:rPr lang="en-US" dirty="0"/>
              <a:t>Branding: project-</a:t>
            </a:r>
            <a:r>
              <a:rPr lang="en-US" dirty="0" err="1"/>
              <a:t>haystack.org</a:t>
            </a:r>
            <a:r>
              <a:rPr lang="en-US" dirty="0"/>
              <a:t> vs xeto.dev</a:t>
            </a:r>
          </a:p>
          <a:p>
            <a:r>
              <a:rPr lang="en-US" dirty="0"/>
              <a:t>Alpha testing this summer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Haxall Plus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39</a:t>
            </a:fld>
            <a:endParaRPr lang="en-US"/>
          </a:p>
        </p:txBody>
      </p:sp>
      <p:sp>
        <p:nvSpPr>
          <p:cNvPr id="3" name="AutoShape 2" descr="Haxall">
            <a:extLst>
              <a:ext uri="{FF2B5EF4-FFF2-40B4-BE49-F238E27FC236}">
                <a16:creationId xmlns:a16="http://schemas.microsoft.com/office/drawing/2014/main" id="{C2E64964-F11E-B12C-F951-6BC5081DE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20937"/>
            <a:ext cx="2143041" cy="21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axall">
            <a:extLst>
              <a:ext uri="{FF2B5EF4-FFF2-40B4-BE49-F238E27FC236}">
                <a16:creationId xmlns:a16="http://schemas.microsoft.com/office/drawing/2014/main" id="{F668BDCB-AB11-94E2-3028-96F64B0C9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Modeling?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/>
          <a:lstStyle/>
          <a:p>
            <a:r>
              <a:rPr lang="en-US" dirty="0"/>
              <a:t>Three layers…</a:t>
            </a:r>
          </a:p>
          <a:p>
            <a:r>
              <a:rPr lang="en-US" b="1" dirty="0"/>
              <a:t>Meta Model</a:t>
            </a:r>
            <a:r>
              <a:rPr lang="en-US" dirty="0"/>
              <a:t>: description language itself</a:t>
            </a:r>
          </a:p>
          <a:p>
            <a:r>
              <a:rPr lang="en-US" b="1" dirty="0"/>
              <a:t>Domain Model</a:t>
            </a:r>
            <a:r>
              <a:rPr lang="en-US" dirty="0"/>
              <a:t>: ontology for domain specific concepts</a:t>
            </a:r>
          </a:p>
          <a:p>
            <a:r>
              <a:rPr lang="en-US" b="1" dirty="0"/>
              <a:t>Instance Model</a:t>
            </a:r>
            <a:r>
              <a:rPr lang="en-US" dirty="0"/>
              <a:t>: specific instances of the concepts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Haxall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>
            <a:normAutofit/>
          </a:bodyPr>
          <a:lstStyle/>
          <a:p>
            <a:r>
              <a:rPr lang="en-US" dirty="0"/>
              <a:t>Haxall + Ion UI</a:t>
            </a:r>
          </a:p>
          <a:p>
            <a:r>
              <a:rPr lang="en-US" dirty="0"/>
              <a:t>User interface tools for working with Xeto</a:t>
            </a:r>
          </a:p>
          <a:p>
            <a:r>
              <a:rPr lang="en-US" dirty="0"/>
              <a:t>Build models with Xeto templates</a:t>
            </a:r>
          </a:p>
          <a:p>
            <a:r>
              <a:rPr lang="en-US" dirty="0"/>
              <a:t>Integrate with Haxall connectors (MQTT, SQL Modbus, Haystack, Sedona, BACnet*, SNMP*, OPC*)</a:t>
            </a:r>
          </a:p>
          <a:p>
            <a:r>
              <a:rPr lang="en-US" dirty="0"/>
              <a:t>Validate against spec tag or app </a:t>
            </a:r>
            <a:r>
              <a:rPr lang="en-US"/>
              <a:t>profile specs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0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203735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Demo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41</a:t>
            </a:fld>
            <a:endParaRPr lang="en-US"/>
          </a:p>
        </p:txBody>
      </p:sp>
      <p:sp>
        <p:nvSpPr>
          <p:cNvPr id="3" name="AutoShape 2" descr="Haxall">
            <a:extLst>
              <a:ext uri="{FF2B5EF4-FFF2-40B4-BE49-F238E27FC236}">
                <a16:creationId xmlns:a16="http://schemas.microsoft.com/office/drawing/2014/main" id="{C2E64964-F11E-B12C-F951-6BC5081DE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20937"/>
            <a:ext cx="2143041" cy="21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axall">
            <a:extLst>
              <a:ext uri="{FF2B5EF4-FFF2-40B4-BE49-F238E27FC236}">
                <a16:creationId xmlns:a16="http://schemas.microsoft.com/office/drawing/2014/main" id="{F668BDCB-AB11-94E2-3028-96F64B0C9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Modeling Stack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AB4F1-591B-7442-8C8C-FA015BF2ED16}"/>
              </a:ext>
            </a:extLst>
          </p:cNvPr>
          <p:cNvSpPr/>
          <p:nvPr/>
        </p:nvSpPr>
        <p:spPr>
          <a:xfrm>
            <a:off x="379709" y="3339884"/>
            <a:ext cx="1890792" cy="1154624"/>
          </a:xfrm>
          <a:prstGeom prst="rect">
            <a:avLst/>
          </a:prstGeom>
          <a:solidFill>
            <a:srgbClr val="73D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Meta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499F8-C1BB-91AC-4D6D-7C3665082685}"/>
              </a:ext>
            </a:extLst>
          </p:cNvPr>
          <p:cNvSpPr/>
          <p:nvPr/>
        </p:nvSpPr>
        <p:spPr>
          <a:xfrm>
            <a:off x="379709" y="2185260"/>
            <a:ext cx="1890792" cy="1154624"/>
          </a:xfrm>
          <a:prstGeom prst="rect">
            <a:avLst/>
          </a:prstGeom>
          <a:solidFill>
            <a:srgbClr val="7AF2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Domain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9328F-AEDB-F22C-1896-9B8E3B5A5411}"/>
              </a:ext>
            </a:extLst>
          </p:cNvPr>
          <p:cNvSpPr/>
          <p:nvPr/>
        </p:nvSpPr>
        <p:spPr>
          <a:xfrm>
            <a:off x="379709" y="1030636"/>
            <a:ext cx="1890792" cy="1154624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65B0B-5A5A-BC6B-985F-9C8554729016}"/>
              </a:ext>
            </a:extLst>
          </p:cNvPr>
          <p:cNvSpPr/>
          <p:nvPr/>
        </p:nvSpPr>
        <p:spPr>
          <a:xfrm>
            <a:off x="2541723" y="3339884"/>
            <a:ext cx="1890792" cy="1154624"/>
          </a:xfrm>
          <a:prstGeom prst="rect">
            <a:avLst/>
          </a:prstGeom>
          <a:solidFill>
            <a:srgbClr val="73D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Defs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3DEC4E-30AC-C2B2-FA73-B8D2CEF49FC1}"/>
              </a:ext>
            </a:extLst>
          </p:cNvPr>
          <p:cNvSpPr/>
          <p:nvPr/>
        </p:nvSpPr>
        <p:spPr>
          <a:xfrm>
            <a:off x="2541723" y="2185260"/>
            <a:ext cx="1890792" cy="1154624"/>
          </a:xfrm>
          <a:prstGeom prst="rect">
            <a:avLst/>
          </a:prstGeom>
          <a:solidFill>
            <a:srgbClr val="7AF2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Haystack 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6B90A1-5F91-81CD-473F-70C8B1B930BE}"/>
              </a:ext>
            </a:extLst>
          </p:cNvPr>
          <p:cNvSpPr/>
          <p:nvPr/>
        </p:nvSpPr>
        <p:spPr>
          <a:xfrm>
            <a:off x="2541723" y="1030636"/>
            <a:ext cx="1890792" cy="1154624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2A044-6705-33D3-3C3C-4EA278144CF6}"/>
              </a:ext>
            </a:extLst>
          </p:cNvPr>
          <p:cNvSpPr/>
          <p:nvPr/>
        </p:nvSpPr>
        <p:spPr>
          <a:xfrm>
            <a:off x="4703737" y="3339884"/>
            <a:ext cx="1890792" cy="1154624"/>
          </a:xfrm>
          <a:prstGeom prst="rect">
            <a:avLst/>
          </a:prstGeom>
          <a:solidFill>
            <a:srgbClr val="73D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Xeto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554360-7F53-11E4-0D66-C33EFB822ED8}"/>
              </a:ext>
            </a:extLst>
          </p:cNvPr>
          <p:cNvSpPr/>
          <p:nvPr/>
        </p:nvSpPr>
        <p:spPr>
          <a:xfrm>
            <a:off x="4703737" y="2185260"/>
            <a:ext cx="1890792" cy="1154624"/>
          </a:xfrm>
          <a:prstGeom prst="rect">
            <a:avLst/>
          </a:prstGeom>
          <a:solidFill>
            <a:srgbClr val="7AF2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Haystack 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D9E99-9A5F-CFAA-D994-41C465D5F438}"/>
              </a:ext>
            </a:extLst>
          </p:cNvPr>
          <p:cNvSpPr/>
          <p:nvPr/>
        </p:nvSpPr>
        <p:spPr>
          <a:xfrm>
            <a:off x="4703737" y="1030636"/>
            <a:ext cx="1890792" cy="1154624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4DFAF3-27EC-E77D-70BA-1A28107D926D}"/>
              </a:ext>
            </a:extLst>
          </p:cNvPr>
          <p:cNvSpPr/>
          <p:nvPr/>
        </p:nvSpPr>
        <p:spPr>
          <a:xfrm>
            <a:off x="6865751" y="3339884"/>
            <a:ext cx="1890792" cy="1154624"/>
          </a:xfrm>
          <a:prstGeom prst="rect">
            <a:avLst/>
          </a:prstGeom>
          <a:solidFill>
            <a:srgbClr val="73D5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1320FE-D999-6CEA-F0A5-64A0604AF9FF}"/>
              </a:ext>
            </a:extLst>
          </p:cNvPr>
          <p:cNvSpPr/>
          <p:nvPr/>
        </p:nvSpPr>
        <p:spPr>
          <a:xfrm>
            <a:off x="6865751" y="2185260"/>
            <a:ext cx="1890792" cy="1154624"/>
          </a:xfrm>
          <a:prstGeom prst="rect">
            <a:avLst/>
          </a:prstGeom>
          <a:solidFill>
            <a:srgbClr val="7AF2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Brick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33C00C-4D7D-9378-6E48-6B0824471713}"/>
              </a:ext>
            </a:extLst>
          </p:cNvPr>
          <p:cNvSpPr/>
          <p:nvPr/>
        </p:nvSpPr>
        <p:spPr>
          <a:xfrm>
            <a:off x="6865751" y="1030636"/>
            <a:ext cx="1890792" cy="1154624"/>
          </a:xfrm>
          <a:prstGeom prst="rect">
            <a:avLst/>
          </a:prstGeom>
          <a:solidFill>
            <a:srgbClr val="FFE0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Building</a:t>
            </a:r>
          </a:p>
        </p:txBody>
      </p:sp>
    </p:spTree>
    <p:extLst>
      <p:ext uri="{BB962C8B-B14F-4D97-AF65-F5344CB8AC3E}">
        <p14:creationId xmlns:p14="http://schemas.microsoft.com/office/powerpoint/2010/main" val="60287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Meta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410"/>
            <a:ext cx="8229600" cy="3777468"/>
          </a:xfrm>
        </p:spPr>
        <p:txBody>
          <a:bodyPr/>
          <a:lstStyle/>
          <a:p>
            <a:r>
              <a:rPr lang="en-US" dirty="0"/>
              <a:t>Excel</a:t>
            </a:r>
          </a:p>
          <a:p>
            <a:r>
              <a:rPr lang="en-US" dirty="0"/>
              <a:t>JSON Schema</a:t>
            </a:r>
          </a:p>
          <a:p>
            <a:r>
              <a:rPr lang="en-US" dirty="0"/>
              <a:t>RDF/SHACL</a:t>
            </a:r>
          </a:p>
          <a:p>
            <a:r>
              <a:rPr lang="en-US" dirty="0"/>
              <a:t>Defs (Haystack 4)</a:t>
            </a:r>
          </a:p>
          <a:p>
            <a:r>
              <a:rPr lang="en-US" dirty="0"/>
              <a:t>TypeScript</a:t>
            </a:r>
          </a:p>
          <a:p>
            <a:r>
              <a:rPr lang="en-US" dirty="0"/>
              <a:t>Xeto (Haystack 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9223DF1-84C2-C05D-06CD-21F6E137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63" y="911145"/>
            <a:ext cx="4953747" cy="34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JSON Schema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0671"/>
            <a:ext cx="8229600" cy="3878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"$schema":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"http://</a:t>
            </a:r>
            <a:r>
              <a:rPr lang="en-US" sz="18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json-schema.org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/draft-07/schema#",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"title":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"Person",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"type":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"object",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"properties":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"name":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"type":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"string" },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"birthday":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"type":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"string",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"format":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"date"}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"required":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["name",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"birthday"]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US" sz="18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name":"Brian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"birthday":"1972-06-07"}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US" sz="18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name":"Jason</a:t>
            </a:r>
            <a:r>
              <a:rPr lang="en-US" sz="18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"birthday":"1979-10-22"}</a:t>
            </a:r>
          </a:p>
        </p:txBody>
      </p:sp>
    </p:spTree>
    <p:extLst>
      <p:ext uri="{BB962C8B-B14F-4D97-AF65-F5344CB8AC3E}">
        <p14:creationId xmlns:p14="http://schemas.microsoft.com/office/powerpoint/2010/main" val="310934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RDF/SHACL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63C6-6D84-0F02-AA6D-2432BCE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0" y="686180"/>
            <a:ext cx="2568388" cy="3878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rdfs:Class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rdf:Property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rdfs:domain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rdfs:range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xsd:string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endParaRPr lang="en-US" sz="1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ex:birthday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rdf:Property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rdfs:domain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rdfs:range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xsd:date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C1B0BE8-910D-052D-A997-6A5B8F21B172}"/>
              </a:ext>
            </a:extLst>
          </p:cNvPr>
          <p:cNvSpPr txBox="1">
            <a:spLocks/>
          </p:cNvSpPr>
          <p:nvPr/>
        </p:nvSpPr>
        <p:spPr>
          <a:xfrm>
            <a:off x="5591557" y="697312"/>
            <a:ext cx="3603811" cy="387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ex:brian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"Brian"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ex:birthday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"1972-06-07"^^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xsd:date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ex:jason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"Jason"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ex:birthday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"1979-10-22"^^</a:t>
            </a:r>
            <a:r>
              <a:rPr lang="en-US" sz="120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xsd:date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2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endParaRPr lang="en-US" sz="800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8D49B4-3ED7-6111-C99A-DFC5CE53B24A}"/>
              </a:ext>
            </a:extLst>
          </p:cNvPr>
          <p:cNvSpPr txBox="1">
            <a:spLocks/>
          </p:cNvSpPr>
          <p:nvPr/>
        </p:nvSpPr>
        <p:spPr>
          <a:xfrm>
            <a:off x="2687171" y="686560"/>
            <a:ext cx="3208149" cy="387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venir Nex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ex:PersonShape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sh:NodeShape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sh:targetClass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ex:Person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sh:property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sh:path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sh:datatype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xsd:string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"name" ;  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sh:minCount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sh:maxCount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]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sh:property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sh:path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ex:birthday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sh:datatype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xsd:date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sh:name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"birthday" ;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sh:minCount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sh:maxCount</a:t>
            </a: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;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] .</a:t>
            </a:r>
          </a:p>
        </p:txBody>
      </p:sp>
    </p:spTree>
    <p:extLst>
      <p:ext uri="{BB962C8B-B14F-4D97-AF65-F5344CB8AC3E}">
        <p14:creationId xmlns:p14="http://schemas.microsoft.com/office/powerpoint/2010/main" val="31743416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1805</Words>
  <Application>Microsoft Macintosh PowerPoint</Application>
  <PresentationFormat>Custom</PresentationFormat>
  <Paragraphs>348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Avenir Next Regular</vt:lpstr>
      <vt:lpstr>Calibri</vt:lpstr>
      <vt:lpstr>Consolas</vt:lpstr>
      <vt:lpstr>Franklin Gothic Book</vt:lpstr>
      <vt:lpstr>Franklin Gothic Medium</vt:lpstr>
      <vt:lpstr>Trebuchet MS</vt:lpstr>
      <vt:lpstr>Default Theme</vt:lpstr>
      <vt:lpstr>Haystack 5 and Xeto</vt:lpstr>
      <vt:lpstr>Intro</vt:lpstr>
      <vt:lpstr>What is Data Modeling?</vt:lpstr>
      <vt:lpstr>What is Data Modeling?</vt:lpstr>
      <vt:lpstr>Data Modeling Stack</vt:lpstr>
      <vt:lpstr>Compare Meta Models</vt:lpstr>
      <vt:lpstr>Excel</vt:lpstr>
      <vt:lpstr>JSON Schema</vt:lpstr>
      <vt:lpstr>RDF/SHACL</vt:lpstr>
      <vt:lpstr>Defs (Haystack 4)</vt:lpstr>
      <vt:lpstr>Type Script</vt:lpstr>
      <vt:lpstr>Xeto</vt:lpstr>
      <vt:lpstr>Text Files</vt:lpstr>
      <vt:lpstr>Xeto as Transpiler</vt:lpstr>
      <vt:lpstr>Haystack 5 Stack</vt:lpstr>
      <vt:lpstr>Xeto</vt:lpstr>
      <vt:lpstr>What is Xeto?</vt:lpstr>
      <vt:lpstr>Specs</vt:lpstr>
      <vt:lpstr>Libs</vt:lpstr>
      <vt:lpstr>Templates</vt:lpstr>
      <vt:lpstr>Acuvim Electric Meter</vt:lpstr>
      <vt:lpstr>Validation</vt:lpstr>
      <vt:lpstr>RDF</vt:lpstr>
      <vt:lpstr>RDF Ontologies for Buildings</vt:lpstr>
      <vt:lpstr>RDF (Resource Description Format)</vt:lpstr>
      <vt:lpstr>RDF Triples</vt:lpstr>
      <vt:lpstr>Combining Ontologies via RDF</vt:lpstr>
      <vt:lpstr>Haystack 5</vt:lpstr>
      <vt:lpstr>Haystack 5</vt:lpstr>
      <vt:lpstr>Equip Templates</vt:lpstr>
      <vt:lpstr>Contributing</vt:lpstr>
      <vt:lpstr>Haxall</vt:lpstr>
      <vt:lpstr>Haxall</vt:lpstr>
      <vt:lpstr>Haxall – Xeto Subsystem</vt:lpstr>
      <vt:lpstr>Xeto Components</vt:lpstr>
      <vt:lpstr>ASHRAE 231P</vt:lpstr>
      <vt:lpstr>https://xeto.dev/</vt:lpstr>
      <vt:lpstr>Xeto.dev</vt:lpstr>
      <vt:lpstr>Haxall Plus</vt:lpstr>
      <vt:lpstr>Haxall Plus</vt:lpstr>
      <vt:lpstr>Demo Time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Brian Frank</cp:lastModifiedBy>
  <cp:revision>179</cp:revision>
  <dcterms:created xsi:type="dcterms:W3CDTF">2017-10-05T00:34:28Z</dcterms:created>
  <dcterms:modified xsi:type="dcterms:W3CDTF">2025-05-07T11:20:21Z</dcterms:modified>
</cp:coreProperties>
</file>