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7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3" r:id="rId14"/>
    <p:sldId id="276" r:id="rId15"/>
    <p:sldId id="270" r:id="rId16"/>
    <p:sldId id="274" r:id="rId17"/>
    <p:sldId id="271" r:id="rId18"/>
    <p:sldId id="272" r:id="rId19"/>
    <p:sldId id="275" r:id="rId20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56"/>
    <a:srgbClr val="17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3" autoAdjust="0"/>
    <p:restoredTop sz="90909" autoAdjust="0"/>
  </p:normalViewPr>
  <p:slideViewPr>
    <p:cSldViewPr snapToGrid="0" snapToObjects="1">
      <p:cViewPr varScale="1">
        <p:scale>
          <a:sx n="163" d="100"/>
          <a:sy n="163" d="100"/>
        </p:scale>
        <p:origin x="688" y="184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8C76-4D23-F044-8DFA-02569E0F037C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7227-EC36-3746-8565-D39D3F02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3C2E-070E-5143-8003-1D813C6A15EF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30C8-1FC9-C545-B5DA-34637BFD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2FE03-E2FE-154F-ADCA-11C13967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6" y="761"/>
            <a:ext cx="9132465" cy="5141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9F0371-F92B-8644-88D1-F5408253E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89" y="1259384"/>
            <a:ext cx="6192762" cy="110354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862361-6928-8545-9887-E2212FCA5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195" y="297997"/>
            <a:ext cx="8587619" cy="766432"/>
          </a:xfr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A4C601-5B63-D84B-908F-3B2928DD50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196" y="2645403"/>
            <a:ext cx="1592406" cy="1792958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/,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DFD4C-6124-0143-9F82-2154976C746D}"/>
              </a:ext>
            </a:extLst>
          </p:cNvPr>
          <p:cNvCxnSpPr/>
          <p:nvPr userDrawn="1"/>
        </p:nvCxnSpPr>
        <p:spPr>
          <a:xfrm flipH="1">
            <a:off x="278195" y="737840"/>
            <a:ext cx="858761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875040B-2E2A-3A4E-9C2B-418101F7C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6308" y="3592223"/>
            <a:ext cx="4780274" cy="846138"/>
          </a:xfrm>
        </p:spPr>
        <p:txBody>
          <a:bodyPr>
            <a:noAutofit/>
          </a:bodyPr>
          <a:lstStyle>
            <a:lvl1pPr marL="3175" indent="0">
              <a:buNone/>
              <a:defRPr sz="2400">
                <a:solidFill>
                  <a:schemeClr val="bg1"/>
                </a:solidFill>
              </a:defRPr>
            </a:lvl1pPr>
            <a:lvl2pPr marL="3175" indent="0">
              <a:buNone/>
              <a:defRPr sz="2400"/>
            </a:lvl2pPr>
            <a:lvl3pPr marL="3175" indent="0">
              <a:buNone/>
              <a:defRPr sz="2400"/>
            </a:lvl3pPr>
            <a:lvl4pPr marL="3175" indent="0">
              <a:buNone/>
              <a:defRPr sz="2400"/>
            </a:lvl4pPr>
            <a:lvl5pPr marL="3175" indent="0">
              <a:buNone/>
              <a:defRPr sz="2400"/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9901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5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976395"/>
            <a:ext cx="3008313" cy="872345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6393"/>
            <a:ext cx="5111750" cy="3482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848739"/>
            <a:ext cx="3008313" cy="2610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3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9568"/>
            <a:ext cx="5486400" cy="258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3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3705"/>
            <a:ext cx="8229600" cy="33976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5766" y="762"/>
            <a:ext cx="9132465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Avenir Next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Avenir Nex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venir Nex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venir Nex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roject-Haystack/xeto-c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89-CD66-5D40-B2EE-6EEF4169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189" y="1259384"/>
            <a:ext cx="7907726" cy="1103540"/>
          </a:xfrm>
        </p:spPr>
        <p:txBody>
          <a:bodyPr>
            <a:noAutofit/>
          </a:bodyPr>
          <a:lstStyle/>
          <a:p>
            <a:r>
              <a:rPr lang="en-US" b="1" i="1" dirty="0"/>
              <a:t>From Chaos to Clarity</a:t>
            </a:r>
            <a:r>
              <a:rPr lang="en-US" i="1" dirty="0"/>
              <a:t>: Turning PDF Documentation into Structured Device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FFCA9-A044-D944-9737-6474731B2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b="1" i="0" dirty="0">
                <a:effectLst/>
                <a:latin typeface="Open Sans" panose="020F0502020204030204" pitchFamily="34" charset="0"/>
              </a:rPr>
              <a:t>TECHNICAL TRACK – Session 1</a:t>
            </a:r>
            <a:endParaRPr lang="en-US" dirty="0"/>
          </a:p>
        </p:txBody>
      </p:sp>
      <p:pic>
        <p:nvPicPr>
          <p:cNvPr id="9" name="Picture Placeholder 8" descr="A person with a beard smiling&#10;&#10;AI-generated content may be incorrect.">
            <a:extLst>
              <a:ext uri="{FF2B5EF4-FFF2-40B4-BE49-F238E27FC236}">
                <a16:creationId xmlns:a16="http://schemas.microsoft.com/office/drawing/2014/main" id="{1AE5E438-DE4B-6649-C43E-D250A171ED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388" r="20388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8BBC-76B7-6246-98C0-9AC289316B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Trevor Adelman</a:t>
            </a:r>
          </a:p>
          <a:p>
            <a:r>
              <a:rPr lang="en-US" dirty="0" err="1"/>
              <a:t>Xetobase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1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E0A11-2DAE-34CD-F082-955780436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C8D0-3F03-43D1-E26E-B938A51E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LLM Usage Reimagined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61D2-E56B-3CC6-86EB-D1B13C0BF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Using defined JSON structures as the middleman to where we want really want to get – a modelled device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11290-00C0-9907-321F-6B4D7ABAB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881" y="2153955"/>
            <a:ext cx="4582238" cy="25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7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6B8F-BCAA-E3AE-421C-898A66B3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New Input and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E1870-7628-0712-A6DC-31C9B135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DC08C-9795-C8E0-D324-96E88E140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463"/>
            <a:ext cx="3120450" cy="2903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1AD1C-A95D-A8A9-64E3-0F57ED7F6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06" y="2352052"/>
            <a:ext cx="3181819" cy="2156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75509-8E0A-BA98-D106-25EFDDB80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285" y="688772"/>
            <a:ext cx="3750250" cy="3895287"/>
          </a:xfrm>
          <a:prstGeom prst="rect">
            <a:avLst/>
          </a:prstGeom>
        </p:spPr>
      </p:pic>
      <p:pic>
        <p:nvPicPr>
          <p:cNvPr id="9" name="Picture 2" descr="Free Arrow Right SVG, PNG Icon, Symbol. Download Image.">
            <a:extLst>
              <a:ext uri="{FF2B5EF4-FFF2-40B4-BE49-F238E27FC236}">
                <a16:creationId xmlns:a16="http://schemas.microsoft.com/office/drawing/2014/main" id="{CD28F033-7E36-71F0-64E3-AC44A639A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77" y="2294038"/>
            <a:ext cx="684755" cy="6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5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4541-FAF6-EC10-A524-3AC8BB96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JSON?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FD4EB-6A5B-1CC2-B5F3-1D30D335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Easily readable for </a:t>
            </a:r>
            <a:r>
              <a:rPr lang="en-US" b="1" dirty="0"/>
              <a:t>human-in-the-loop review</a:t>
            </a:r>
          </a:p>
          <a:p>
            <a:endParaRPr lang="en-US" dirty="0"/>
          </a:p>
          <a:p>
            <a:r>
              <a:rPr lang="en-US" dirty="0"/>
              <a:t>Vast majority of languages have a JSON toolkit allowing conversion from JSON to your implementation needs</a:t>
            </a:r>
          </a:p>
          <a:p>
            <a:endParaRPr lang="en-US" dirty="0"/>
          </a:p>
          <a:p>
            <a:r>
              <a:rPr lang="en-US" dirty="0"/>
              <a:t>In our case that means a </a:t>
            </a:r>
            <a:r>
              <a:rPr lang="en-US" dirty="0" err="1"/>
              <a:t>compilable</a:t>
            </a:r>
            <a:r>
              <a:rPr lang="en-US" dirty="0"/>
              <a:t> </a:t>
            </a:r>
            <a:r>
              <a:rPr lang="en-US" dirty="0" err="1"/>
              <a:t>Xeto</a:t>
            </a:r>
            <a:r>
              <a:rPr lang="en-US" dirty="0"/>
              <a:t>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21281-2A6A-31B7-5743-29DAC6E9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6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4E84-D841-FDBD-E380-DD1B140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JSON to </a:t>
            </a:r>
            <a:r>
              <a:rPr lang="en-US" dirty="0" err="1"/>
              <a:t>Xeto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0D3CC-9987-EBDF-D3FA-E88B025D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5AA39-68CE-BC18-0EA1-6404D329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0" y="738081"/>
            <a:ext cx="3750250" cy="3895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DFD7B-C16C-3AB5-0B61-B3294C30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03" y="738081"/>
            <a:ext cx="3927214" cy="3895286"/>
          </a:xfrm>
          <a:prstGeom prst="rect">
            <a:avLst/>
          </a:prstGeom>
        </p:spPr>
      </p:pic>
      <p:pic>
        <p:nvPicPr>
          <p:cNvPr id="1026" name="Picture 2" descr="Free Arrow Right SVG, PNG Icon, Symbol. Download Image.">
            <a:extLst>
              <a:ext uri="{FF2B5EF4-FFF2-40B4-BE49-F238E27FC236}">
                <a16:creationId xmlns:a16="http://schemas.microsoft.com/office/drawing/2014/main" id="{737D7150-2627-B632-1EED-7B5715F7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55" y="2231753"/>
            <a:ext cx="684755" cy="6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3137-11F9-89D8-513D-5D7E1E6D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Xeto</a:t>
            </a:r>
            <a:r>
              <a:rPr lang="en-US" dirty="0"/>
              <a:t> With Haystack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1489-AA36-0E3A-A4A8-C980A188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62E6-2CAA-2B60-6AAB-72651A94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186" y="695093"/>
            <a:ext cx="5509628" cy="37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FB64-B11C-2966-ED17-2ABD9D0E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193C-5A8E-AAC7-BC32-2F98E4D1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300000"/>
              </a:lnSpc>
              <a:buNone/>
            </a:pPr>
            <a:r>
              <a:rPr lang="en-US" sz="6000" dirty="0"/>
              <a:t>🤞🤞🤞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97249-A3A2-4686-D444-6A356E1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6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CB30-BC54-2F44-0C8E-19DC3128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F2770-D8FA-3715-20F6-7097C5305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LLM’s in their current state should be considered efficiency tools, not a magic wand</a:t>
            </a:r>
          </a:p>
          <a:p>
            <a:endParaRPr lang="en-US" dirty="0"/>
          </a:p>
          <a:p>
            <a:r>
              <a:rPr lang="en-US" dirty="0"/>
              <a:t>Even with strict structure definitions, everything that comes out of an LLM should be treated as something in need of critical hands-on review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76959-A497-BC74-676D-0807E02C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3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FE78-A72C-31EA-24C3-0AE5C051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1D25-5304-FE15-8E1A-372593750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Documentation Aggregation Stage</a:t>
            </a:r>
          </a:p>
          <a:p>
            <a:pPr lvl="1"/>
            <a:r>
              <a:rPr lang="en-US" dirty="0"/>
              <a:t>Entire product lines in one repository</a:t>
            </a:r>
          </a:p>
          <a:p>
            <a:pPr lvl="1"/>
            <a:r>
              <a:rPr lang="en-US" dirty="0"/>
              <a:t>Both raw JSON as well as compiled </a:t>
            </a:r>
            <a:r>
              <a:rPr lang="en-US" dirty="0" err="1"/>
              <a:t>xetolibs</a:t>
            </a:r>
            <a:endParaRPr lang="en-US" dirty="0"/>
          </a:p>
          <a:p>
            <a:r>
              <a:rPr lang="en-US" dirty="0"/>
              <a:t>Community Effort </a:t>
            </a:r>
          </a:p>
          <a:p>
            <a:pPr lvl="1"/>
            <a:r>
              <a:rPr lang="en-US" dirty="0">
                <a:hlinkClick r:id="rId2"/>
              </a:rPr>
              <a:t>https://github.com/Project-Haystack/xeto-cc</a:t>
            </a:r>
            <a:endParaRPr lang="en-US" dirty="0"/>
          </a:p>
          <a:p>
            <a:pPr lvl="1"/>
            <a:r>
              <a:rPr lang="en-US" dirty="0"/>
              <a:t>Interest in open source tooling?</a:t>
            </a:r>
          </a:p>
          <a:p>
            <a:r>
              <a:rPr lang="en-US" dirty="0"/>
              <a:t>Non-BAS related documentation?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BB038-61EF-979D-097C-43E249A9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35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496B-4646-C623-8D07-039B0D72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C6B82-3536-75F5-B1C0-9707A1C59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tip of the iceberg of LLM usage</a:t>
            </a:r>
          </a:p>
          <a:p>
            <a:pPr lvl="1"/>
            <a:r>
              <a:rPr lang="en-US" dirty="0"/>
              <a:t>Speed and cost decreasing with every released model</a:t>
            </a:r>
          </a:p>
          <a:p>
            <a:pPr lvl="1"/>
            <a:r>
              <a:rPr lang="en-US" dirty="0"/>
              <a:t>Competent models using ~1GB of memory locally</a:t>
            </a:r>
          </a:p>
          <a:p>
            <a:pPr lvl="1"/>
            <a:r>
              <a:rPr lang="en-US" dirty="0"/>
              <a:t>Quickly growing context windows, already capable of massive input sizes</a:t>
            </a:r>
          </a:p>
          <a:p>
            <a:pPr lvl="1"/>
            <a:endParaRPr lang="en-US" dirty="0"/>
          </a:p>
          <a:p>
            <a:r>
              <a:rPr lang="en-US" dirty="0"/>
              <a:t>Other inputs?</a:t>
            </a:r>
          </a:p>
          <a:p>
            <a:pPr lvl="1"/>
            <a:r>
              <a:rPr lang="en-US" dirty="0"/>
              <a:t>What is your dream output from an entire controls drawing?</a:t>
            </a:r>
          </a:p>
          <a:p>
            <a:pPr lvl="2"/>
            <a:r>
              <a:rPr lang="en-US" dirty="0"/>
              <a:t>Site/space/system ontology models?</a:t>
            </a:r>
          </a:p>
          <a:p>
            <a:pPr lvl="2"/>
            <a:r>
              <a:rPr lang="en-US" dirty="0"/>
              <a:t>Equipment specific </a:t>
            </a:r>
            <a:r>
              <a:rPr lang="en-US" dirty="0" err="1"/>
              <a:t>xetolibs</a:t>
            </a:r>
            <a:r>
              <a:rPr lang="en-US" dirty="0"/>
              <a:t>? </a:t>
            </a:r>
          </a:p>
          <a:p>
            <a:pPr lvl="2"/>
            <a:r>
              <a:rPr lang="en-US" dirty="0"/>
              <a:t>Complex equipment system modelling?</a:t>
            </a:r>
          </a:p>
          <a:p>
            <a:pPr lvl="1"/>
            <a:endParaRPr lang="en-US" dirty="0"/>
          </a:p>
          <a:p>
            <a:r>
              <a:rPr lang="en-US" dirty="0"/>
              <a:t>It’s not just a chatbot - create </a:t>
            </a:r>
            <a:r>
              <a:rPr lang="en-US" b="1" dirty="0"/>
              <a:t>reusable</a:t>
            </a:r>
            <a:r>
              <a:rPr lang="en-US" dirty="0"/>
              <a:t> tools for your projects based on your project workflows.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D6A0A-03EE-576E-EBBB-126A1F3C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9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C930-0136-B341-A9B0-D24B65E04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6745-5216-BD8D-9DF9-F48761A36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listening!</a:t>
            </a:r>
          </a:p>
          <a:p>
            <a:r>
              <a:rPr lang="en-US" dirty="0"/>
              <a:t>Want to dive deeper into PDF extraction and what’s possible with LLM workflows?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Trevor Adelman</a:t>
            </a:r>
          </a:p>
          <a:p>
            <a:pPr marL="0" indent="0">
              <a:buNone/>
            </a:pPr>
            <a:r>
              <a:rPr lang="en-US" dirty="0" err="1"/>
              <a:t>trevor@xetobase.com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2605-987E-D931-FED3-D2C20FA4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4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Manufacturers publish critical device data in complex PDFs…it’s not their fault, there's just a lot of info</a:t>
            </a:r>
          </a:p>
          <a:p>
            <a:endParaRPr lang="en-US" dirty="0"/>
          </a:p>
          <a:p>
            <a:r>
              <a:rPr lang="en-US" dirty="0"/>
              <a:t>Finding device information and communication protocol data (BACnet, Modbus) is tedious and manual</a:t>
            </a:r>
          </a:p>
          <a:p>
            <a:endParaRPr lang="en-US" dirty="0"/>
          </a:p>
          <a:p>
            <a:r>
              <a:rPr lang="en-US" dirty="0"/>
              <a:t>Lack of structure means a barrier to integration and lots of time consumed just </a:t>
            </a:r>
            <a:r>
              <a:rPr lang="en-US" i="1" dirty="0"/>
              <a:t>knowing </a:t>
            </a:r>
            <a:r>
              <a:rPr lang="en-US" dirty="0"/>
              <a:t>before actually</a:t>
            </a:r>
            <a:r>
              <a:rPr lang="en-US" i="1" dirty="0"/>
              <a:t> doing.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AAF6-91C7-7563-4527-289F21C5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51AB-0DA3-6586-0437-395ED08B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 structured, machine-readable data</a:t>
            </a:r>
          </a:p>
          <a:p>
            <a:endParaRPr lang="en-US" dirty="0"/>
          </a:p>
          <a:p>
            <a:r>
              <a:rPr lang="en-US" dirty="0"/>
              <a:t>Easily transition to semantic tagging (Haystack or anything else)</a:t>
            </a:r>
          </a:p>
          <a:p>
            <a:endParaRPr lang="en-US" dirty="0"/>
          </a:p>
          <a:p>
            <a:r>
              <a:rPr lang="en-US" dirty="0"/>
              <a:t>In turn enables faster device onboarding into BAS/BMS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6B99B-F0A4-FD0C-7BC2-C10EA0FC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4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66C4-FE44-B600-D314-1B34D30A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Structure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3139-0FB0-3AD2-9154-F7A4B82E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Faster deployment and integration of smart device into building controls and automation systems</a:t>
            </a:r>
          </a:p>
          <a:p>
            <a:endParaRPr lang="en-US" dirty="0"/>
          </a:p>
          <a:p>
            <a:r>
              <a:rPr lang="en-US" dirty="0"/>
              <a:t>Makes for reliable analytics and fault detection</a:t>
            </a:r>
          </a:p>
          <a:p>
            <a:endParaRPr lang="en-US" dirty="0"/>
          </a:p>
          <a:p>
            <a:r>
              <a:rPr lang="en-US" dirty="0"/>
              <a:t>Ideally drives open, interoperable ecosystems with easily shared resources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3070-060E-A2A6-0B38-B5F5BE59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5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373E-AB49-35DC-BBAD-0E1E36D1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Chaos: A Typical PDF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AA56FD-442E-7484-E5B5-0A86B92BA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7935" y="527740"/>
            <a:ext cx="2310913" cy="3263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6430E5-A032-EA3E-F450-DD01E1EB6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90" y="733813"/>
            <a:ext cx="3819525" cy="3095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FAD18-8913-2E66-35D8-80FF36EDF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757" y="3141957"/>
            <a:ext cx="2201996" cy="1784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25E256-06A8-239D-0053-C888C92B4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185" y="1064521"/>
            <a:ext cx="2952750" cy="3219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6FC41-007E-C9EE-A05A-24A5A3922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639" y="2035643"/>
            <a:ext cx="3648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93D9-1C7B-2579-0138-8B19F193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Old Way: Manual and Painful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E874-6539-01DA-58CE-0B8967FA2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Manually reading 100+ page PDFs</a:t>
            </a:r>
          </a:p>
          <a:p>
            <a:endParaRPr lang="en-US" dirty="0"/>
          </a:p>
          <a:p>
            <a:r>
              <a:rPr lang="en-US" dirty="0"/>
              <a:t>Copy-paste into spreadsheets</a:t>
            </a:r>
          </a:p>
          <a:p>
            <a:endParaRPr lang="en-US" dirty="0"/>
          </a:p>
          <a:p>
            <a:r>
              <a:rPr lang="en-US" dirty="0"/>
              <a:t>Prone to human error</a:t>
            </a:r>
          </a:p>
          <a:p>
            <a:endParaRPr lang="en-US" dirty="0"/>
          </a:p>
          <a:p>
            <a:r>
              <a:rPr lang="en-US" dirty="0"/>
              <a:t>Extremely slow — hours and sometimes days per device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2D94-2B9C-F199-AA64-2287C681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Automation Attempts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335F1-24C8-A0C3-7030-3B4FB3272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Tesseract OCR (2005)</a:t>
            </a:r>
            <a:r>
              <a:rPr lang="en-US" dirty="0"/>
              <a:t>: extracted text from scanned documents</a:t>
            </a:r>
          </a:p>
          <a:p>
            <a:pPr lvl="1"/>
            <a:r>
              <a:rPr lang="en-US" dirty="0"/>
              <a:t>Struggled with images, formatting, tables, and mixed content</a:t>
            </a:r>
          </a:p>
          <a:p>
            <a:pPr lvl="1"/>
            <a:endParaRPr lang="en-US" dirty="0"/>
          </a:p>
          <a:p>
            <a:r>
              <a:rPr lang="en-US" b="1" dirty="0"/>
              <a:t>Basic Regex/Scraping</a:t>
            </a:r>
            <a:r>
              <a:rPr lang="en-US" dirty="0"/>
              <a:t>: fragile, broke on layout changes</a:t>
            </a:r>
          </a:p>
          <a:p>
            <a:endParaRPr lang="en-US" dirty="0"/>
          </a:p>
          <a:p>
            <a:r>
              <a:rPr lang="en-US" b="1" dirty="0"/>
              <a:t>Required software dev on top of domain expertise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Result</a:t>
            </a:r>
            <a:r>
              <a:rPr lang="en-US" dirty="0"/>
              <a:t>: still messy, partial, lots of manual cleanup</a:t>
            </a:r>
          </a:p>
        </p:txBody>
      </p:sp>
    </p:spTree>
    <p:extLst>
      <p:ext uri="{BB962C8B-B14F-4D97-AF65-F5344CB8AC3E}">
        <p14:creationId xmlns:p14="http://schemas.microsoft.com/office/powerpoint/2010/main" val="147452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F578-06D0-1E92-CE12-0698CB29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the Large Language Models (LLM)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2C56C-4ECC-0184-5FD6-EB36B6913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How it started (ChatGPT)</a:t>
            </a:r>
          </a:p>
          <a:p>
            <a:pPr lvl="1"/>
            <a:r>
              <a:rPr lang="en-US" dirty="0"/>
              <a:t>Limited to </a:t>
            </a:r>
            <a:r>
              <a:rPr lang="en-US" b="1" dirty="0"/>
              <a:t>text input </a:t>
            </a:r>
            <a:r>
              <a:rPr lang="en-US" dirty="0"/>
              <a:t>and </a:t>
            </a:r>
            <a:r>
              <a:rPr lang="en-US" b="1" dirty="0"/>
              <a:t>text output</a:t>
            </a:r>
          </a:p>
          <a:p>
            <a:pPr lvl="1"/>
            <a:r>
              <a:rPr lang="en-US" dirty="0"/>
              <a:t>Limited sized context windows meant short, frustrating conversations</a:t>
            </a:r>
          </a:p>
          <a:p>
            <a:pPr lvl="1"/>
            <a:r>
              <a:rPr lang="en-US" dirty="0"/>
              <a:t>SO. MUCH. HALLUCINATION.</a:t>
            </a:r>
          </a:p>
          <a:p>
            <a:pPr lvl="1"/>
            <a:endParaRPr lang="en-US" dirty="0"/>
          </a:p>
          <a:p>
            <a:r>
              <a:rPr lang="en-US" b="1" dirty="0"/>
              <a:t>Where it’s at now</a:t>
            </a:r>
          </a:p>
          <a:p>
            <a:pPr lvl="1"/>
            <a:r>
              <a:rPr lang="en-US" dirty="0"/>
              <a:t>Most models now support </a:t>
            </a:r>
            <a:r>
              <a:rPr lang="en-US" b="1" dirty="0"/>
              <a:t>multi-modal input </a:t>
            </a:r>
            <a:r>
              <a:rPr lang="en-US" dirty="0"/>
              <a:t>and output</a:t>
            </a:r>
          </a:p>
          <a:p>
            <a:pPr lvl="2"/>
            <a:r>
              <a:rPr lang="en-US" dirty="0"/>
              <a:t>We are specifically focused on “vision” input</a:t>
            </a:r>
          </a:p>
          <a:p>
            <a:pPr lvl="1"/>
            <a:r>
              <a:rPr lang="en-US" dirty="0"/>
              <a:t>Context windows climb into the </a:t>
            </a:r>
            <a:r>
              <a:rPr lang="en-US" b="1" dirty="0"/>
              <a:t>multi-million</a:t>
            </a:r>
            <a:r>
              <a:rPr lang="en-US" dirty="0"/>
              <a:t> token range</a:t>
            </a:r>
          </a:p>
          <a:p>
            <a:pPr lvl="1"/>
            <a:r>
              <a:rPr lang="en-US" dirty="0"/>
              <a:t>Hallucination still possible, but significantly reduced with good </a:t>
            </a:r>
            <a:r>
              <a:rPr lang="en-US" b="1" dirty="0"/>
              <a:t>prompt engineering</a:t>
            </a:r>
          </a:p>
        </p:txBody>
      </p:sp>
    </p:spTree>
    <p:extLst>
      <p:ext uri="{BB962C8B-B14F-4D97-AF65-F5344CB8AC3E}">
        <p14:creationId xmlns:p14="http://schemas.microsoft.com/office/powerpoint/2010/main" val="408603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FBDE-D97D-5A9D-53E5-7DFFD94D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LLM Usage Reimagined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9E46-BF22-655C-376B-B638BF5B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Issues </a:t>
            </a:r>
          </a:p>
          <a:p>
            <a:pPr lvl="1"/>
            <a:r>
              <a:rPr lang="en-US" dirty="0"/>
              <a:t>LLM’s are great at talking, but human readable language is prone to hallucination</a:t>
            </a:r>
          </a:p>
          <a:p>
            <a:pPr lvl="1"/>
            <a:r>
              <a:rPr lang="en-US" dirty="0"/>
              <a:t>LLM’s do not know how to say “I don’t know” and will instead make things 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know the tool is powerful, how can we leverage it?</a:t>
            </a:r>
          </a:p>
        </p:txBody>
      </p:sp>
    </p:spTree>
    <p:extLst>
      <p:ext uri="{BB962C8B-B14F-4D97-AF65-F5344CB8AC3E}">
        <p14:creationId xmlns:p14="http://schemas.microsoft.com/office/powerpoint/2010/main" val="9955323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aystack 2023">
      <a:dk1>
        <a:srgbClr val="002841"/>
      </a:dk1>
      <a:lt1>
        <a:srgbClr val="FFFFFF"/>
      </a:lt1>
      <a:dk2>
        <a:srgbClr val="0C456E"/>
      </a:dk2>
      <a:lt2>
        <a:srgbClr val="9E9E9A"/>
      </a:lt2>
      <a:accent1>
        <a:srgbClr val="FFC824"/>
      </a:accent1>
      <a:accent2>
        <a:srgbClr val="C01823"/>
      </a:accent2>
      <a:accent3>
        <a:srgbClr val="EF4D36"/>
      </a:accent3>
      <a:accent4>
        <a:srgbClr val="9C9B93"/>
      </a:accent4>
      <a:accent5>
        <a:srgbClr val="4E8033"/>
      </a:accent5>
      <a:accent6>
        <a:srgbClr val="F8E4CF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6653</TotalTime>
  <Words>632</Words>
  <Application>Microsoft Macintosh PowerPoint</Application>
  <PresentationFormat>Custom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Open Sans</vt:lpstr>
      <vt:lpstr>Default Theme</vt:lpstr>
      <vt:lpstr>From Chaos to Clarity: Turning PDF Documentation into Structured Device Data</vt:lpstr>
      <vt:lpstr>The Problem</vt:lpstr>
      <vt:lpstr>The Goal</vt:lpstr>
      <vt:lpstr>Why Structure Matters</vt:lpstr>
      <vt:lpstr>The Chaos: A Typical PDF</vt:lpstr>
      <vt:lpstr>The Old Way: Manual and Painful</vt:lpstr>
      <vt:lpstr>Early Automation Attempts</vt:lpstr>
      <vt:lpstr>Enter the Large Language Models (LLM)</vt:lpstr>
      <vt:lpstr>LLM Usage Reimagined</vt:lpstr>
      <vt:lpstr>LLM Usage Reimagined</vt:lpstr>
      <vt:lpstr>The New Input and Output</vt:lpstr>
      <vt:lpstr>Why JSON?</vt:lpstr>
      <vt:lpstr>JSON to Xeto</vt:lpstr>
      <vt:lpstr>Xeto With Haystack</vt:lpstr>
      <vt:lpstr>Demo Time!</vt:lpstr>
      <vt:lpstr>The Disclaimer</vt:lpstr>
      <vt:lpstr>The Next Steps</vt:lpstr>
      <vt:lpstr>The Dream</vt:lpstr>
      <vt:lpstr>The End</vt:lpstr>
    </vt:vector>
  </TitlesOfParts>
  <Company>Carden Jennings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Bretches</dc:creator>
  <cp:lastModifiedBy>Trevor Adelman</cp:lastModifiedBy>
  <cp:revision>52</cp:revision>
  <dcterms:created xsi:type="dcterms:W3CDTF">2017-10-05T00:34:28Z</dcterms:created>
  <dcterms:modified xsi:type="dcterms:W3CDTF">2025-04-28T17:13:30Z</dcterms:modified>
</cp:coreProperties>
</file>