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68" r:id="rId11"/>
    <p:sldId id="269" r:id="rId12"/>
    <p:sldId id="259" r:id="rId13"/>
    <p:sldId id="260" r:id="rId14"/>
    <p:sldId id="267" r:id="rId15"/>
  </p:sldIdLst>
  <p:sldSz cx="9144000" cy="5148263"/>
  <p:notesSz cx="6858000" cy="9144000"/>
  <p:embeddedFontLst>
    <p:embeddedFont>
      <p:font typeface="Franklin Gothic Medium" panose="020B0603020102020204" pitchFamily="34" charset="0"/>
      <p:regular r:id="rId17"/>
      <p:italic r:id="rId18"/>
    </p:embeddedFont>
    <p:embeddedFont>
      <p:font typeface="Libre Franklin" pitchFamily="2" charset="0"/>
      <p:regular r:id="rId19"/>
      <p:bold r:id="rId20"/>
      <p:italic r:id="rId21"/>
      <p:boldItalic r:id="rId22"/>
    </p:embeddedFont>
    <p:embeddedFont>
      <p:font typeface="Libre Franklin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ZYKZEzMoRGQgNY4jt/xdnlsDvM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a Benbo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A66F3-B652-4162-BEEA-8DB606EF6E5D}" v="8" dt="2025-05-07T00:24:00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65328" autoAdjust="0"/>
  </p:normalViewPr>
  <p:slideViewPr>
    <p:cSldViewPr snapToGrid="0">
      <p:cViewPr varScale="1">
        <p:scale>
          <a:sx n="109" d="100"/>
          <a:sy n="109" d="100"/>
        </p:scale>
        <p:origin x="1626" y="96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dono Garcia, Julio (SI B G&amp;P PTM DS J2)" userId="9f28e8ce-337f-423a-970f-30457c902270" providerId="ADAL" clId="{14CA66F3-B652-4162-BEEA-8DB606EF6E5D}"/>
    <pc:docChg chg="custSel addSld delSld modSld">
      <pc:chgData name="Londono Garcia, Julio (SI B G&amp;P PTM DS J2)" userId="9f28e8ce-337f-423a-970f-30457c902270" providerId="ADAL" clId="{14CA66F3-B652-4162-BEEA-8DB606EF6E5D}" dt="2025-05-07T00:25:06.060" v="59" actId="14100"/>
      <pc:docMkLst>
        <pc:docMk/>
      </pc:docMkLst>
      <pc:sldChg chg="del">
        <pc:chgData name="Londono Garcia, Julio (SI B G&amp;P PTM DS J2)" userId="9f28e8ce-337f-423a-970f-30457c902270" providerId="ADAL" clId="{14CA66F3-B652-4162-BEEA-8DB606EF6E5D}" dt="2025-05-07T00:10:29.215" v="0" actId="2696"/>
        <pc:sldMkLst>
          <pc:docMk/>
          <pc:sldMk cId="0" sldId="258"/>
        </pc:sldMkLst>
      </pc:sldChg>
      <pc:sldChg chg="addSp delSp modSp add mod modNotesTx">
        <pc:chgData name="Londono Garcia, Julio (SI B G&amp;P PTM DS J2)" userId="9f28e8ce-337f-423a-970f-30457c902270" providerId="ADAL" clId="{14CA66F3-B652-4162-BEEA-8DB606EF6E5D}" dt="2025-05-07T00:21:04.936" v="40" actId="1076"/>
        <pc:sldMkLst>
          <pc:docMk/>
          <pc:sldMk cId="1914925234" sldId="258"/>
        </pc:sldMkLst>
        <pc:spChg chg="add mod">
          <ac:chgData name="Londono Garcia, Julio (SI B G&amp;P PTM DS J2)" userId="9f28e8ce-337f-423a-970f-30457c902270" providerId="ADAL" clId="{14CA66F3-B652-4162-BEEA-8DB606EF6E5D}" dt="2025-05-07T00:18:41.558" v="34" actId="403"/>
          <ac:spMkLst>
            <pc:docMk/>
            <pc:sldMk cId="1914925234" sldId="258"/>
            <ac:spMk id="3" creationId="{2AD9D2B3-CE2E-FD09-6B78-0E623AEFBD2B}"/>
          </ac:spMkLst>
        </pc:spChg>
        <pc:spChg chg="add del mod">
          <ac:chgData name="Londono Garcia, Julio (SI B G&amp;P PTM DS J2)" userId="9f28e8ce-337f-423a-970f-30457c902270" providerId="ADAL" clId="{14CA66F3-B652-4162-BEEA-8DB606EF6E5D}" dt="2025-05-07T00:16:55.506" v="22" actId="478"/>
          <ac:spMkLst>
            <pc:docMk/>
            <pc:sldMk cId="1914925234" sldId="258"/>
            <ac:spMk id="4" creationId="{3F3F0937-918E-BA4C-D691-BF67847125F6}"/>
          </ac:spMkLst>
        </pc:spChg>
        <pc:spChg chg="add del mod">
          <ac:chgData name="Londono Garcia, Julio (SI B G&amp;P PTM DS J2)" userId="9f28e8ce-337f-423a-970f-30457c902270" providerId="ADAL" clId="{14CA66F3-B652-4162-BEEA-8DB606EF6E5D}" dt="2025-05-07T00:16:52.294" v="21" actId="478"/>
          <ac:spMkLst>
            <pc:docMk/>
            <pc:sldMk cId="1914925234" sldId="258"/>
            <ac:spMk id="5" creationId="{A025B6DA-3625-5CDC-6B28-129128A7CB04}"/>
          </ac:spMkLst>
        </pc:spChg>
        <pc:spChg chg="add del mod">
          <ac:chgData name="Londono Garcia, Julio (SI B G&amp;P PTM DS J2)" userId="9f28e8ce-337f-423a-970f-30457c902270" providerId="ADAL" clId="{14CA66F3-B652-4162-BEEA-8DB606EF6E5D}" dt="2025-05-07T00:16:30.941" v="19" actId="478"/>
          <ac:spMkLst>
            <pc:docMk/>
            <pc:sldMk cId="1914925234" sldId="258"/>
            <ac:spMk id="6" creationId="{F174D48E-DAE0-9D10-1C80-D605555308C2}"/>
          </ac:spMkLst>
        </pc:spChg>
        <pc:spChg chg="add mod">
          <ac:chgData name="Londono Garcia, Julio (SI B G&amp;P PTM DS J2)" userId="9f28e8ce-337f-423a-970f-30457c902270" providerId="ADAL" clId="{14CA66F3-B652-4162-BEEA-8DB606EF6E5D}" dt="2025-05-07T00:21:04.936" v="40" actId="1076"/>
          <ac:spMkLst>
            <pc:docMk/>
            <pc:sldMk cId="1914925234" sldId="258"/>
            <ac:spMk id="8" creationId="{0CF72979-A06C-AE1F-F1F9-F989456EC39D}"/>
          </ac:spMkLst>
        </pc:spChg>
        <pc:spChg chg="del">
          <ac:chgData name="Londono Garcia, Julio (SI B G&amp;P PTM DS J2)" userId="9f28e8ce-337f-423a-970f-30457c902270" providerId="ADAL" clId="{14CA66F3-B652-4162-BEEA-8DB606EF6E5D}" dt="2025-05-07T00:11:14.836" v="5" actId="478"/>
          <ac:spMkLst>
            <pc:docMk/>
            <pc:sldMk cId="1914925234" sldId="258"/>
            <ac:spMk id="80" creationId="{00000000-0000-0000-0000-000000000000}"/>
          </ac:spMkLst>
        </pc:spChg>
        <pc:spChg chg="del mod">
          <ac:chgData name="Londono Garcia, Julio (SI B G&amp;P PTM DS J2)" userId="9f28e8ce-337f-423a-970f-30457c902270" providerId="ADAL" clId="{14CA66F3-B652-4162-BEEA-8DB606EF6E5D}" dt="2025-05-07T00:11:19.204" v="7" actId="478"/>
          <ac:spMkLst>
            <pc:docMk/>
            <pc:sldMk cId="1914925234" sldId="258"/>
            <ac:spMk id="82" creationId="{00000000-0000-0000-0000-000000000000}"/>
          </ac:spMkLst>
        </pc:spChg>
        <pc:spChg chg="del">
          <ac:chgData name="Londono Garcia, Julio (SI B G&amp;P PTM DS J2)" userId="9f28e8ce-337f-423a-970f-30457c902270" providerId="ADAL" clId="{14CA66F3-B652-4162-BEEA-8DB606EF6E5D}" dt="2025-05-07T00:11:21.922" v="8" actId="478"/>
          <ac:spMkLst>
            <pc:docMk/>
            <pc:sldMk cId="1914925234" sldId="258"/>
            <ac:spMk id="83" creationId="{00000000-0000-0000-0000-000000000000}"/>
          </ac:spMkLst>
        </pc:spChg>
        <pc:picChg chg="add mod">
          <ac:chgData name="Londono Garcia, Julio (SI B G&amp;P PTM DS J2)" userId="9f28e8ce-337f-423a-970f-30457c902270" providerId="ADAL" clId="{14CA66F3-B652-4162-BEEA-8DB606EF6E5D}" dt="2025-05-07T00:18:29.556" v="29" actId="1076"/>
          <ac:picMkLst>
            <pc:docMk/>
            <pc:sldMk cId="1914925234" sldId="258"/>
            <ac:picMk id="10" creationId="{68785799-ED33-6733-B23C-89D88462F935}"/>
          </ac:picMkLst>
        </pc:picChg>
        <pc:picChg chg="add mod">
          <ac:chgData name="Londono Garcia, Julio (SI B G&amp;P PTM DS J2)" userId="9f28e8ce-337f-423a-970f-30457c902270" providerId="ADAL" clId="{14CA66F3-B652-4162-BEEA-8DB606EF6E5D}" dt="2025-05-07T00:21:00.234" v="39" actId="1076"/>
          <ac:picMkLst>
            <pc:docMk/>
            <pc:sldMk cId="1914925234" sldId="258"/>
            <ac:picMk id="12" creationId="{DB6D9640-1F8D-8E46-54C3-A2FF5C6E7FBF}"/>
          </ac:picMkLst>
        </pc:picChg>
        <pc:picChg chg="del">
          <ac:chgData name="Londono Garcia, Julio (SI B G&amp;P PTM DS J2)" userId="9f28e8ce-337f-423a-970f-30457c902270" providerId="ADAL" clId="{14CA66F3-B652-4162-BEEA-8DB606EF6E5D}" dt="2025-05-07T00:11:09.571" v="3" actId="478"/>
          <ac:picMkLst>
            <pc:docMk/>
            <pc:sldMk cId="1914925234" sldId="258"/>
            <ac:picMk id="81" creationId="{00000000-0000-0000-0000-000000000000}"/>
          </ac:picMkLst>
        </pc:picChg>
        <pc:picChg chg="del">
          <ac:chgData name="Londono Garcia, Julio (SI B G&amp;P PTM DS J2)" userId="9f28e8ce-337f-423a-970f-30457c902270" providerId="ADAL" clId="{14CA66F3-B652-4162-BEEA-8DB606EF6E5D}" dt="2025-05-07T00:11:11.598" v="4" actId="478"/>
          <ac:picMkLst>
            <pc:docMk/>
            <pc:sldMk cId="1914925234" sldId="258"/>
            <ac:picMk id="84" creationId="{00000000-0000-0000-0000-000000000000}"/>
          </ac:picMkLst>
        </pc:picChg>
        <pc:picChg chg="add mod">
          <ac:chgData name="Londono Garcia, Julio (SI B G&amp;P PTM DS J2)" userId="9f28e8ce-337f-423a-970f-30457c902270" providerId="ADAL" clId="{14CA66F3-B652-4162-BEEA-8DB606EF6E5D}" dt="2025-05-07T00:13:00.352" v="12" actId="1076"/>
          <ac:picMkLst>
            <pc:docMk/>
            <pc:sldMk cId="1914925234" sldId="258"/>
            <ac:picMk id="1026" creationId="{5F342D49-A007-283B-E613-A867A058B90F}"/>
          </ac:picMkLst>
        </pc:picChg>
      </pc:sldChg>
      <pc:sldChg chg="del">
        <pc:chgData name="Londono Garcia, Julio (SI B G&amp;P PTM DS J2)" userId="9f28e8ce-337f-423a-970f-30457c902270" providerId="ADAL" clId="{14CA66F3-B652-4162-BEEA-8DB606EF6E5D}" dt="2025-05-07T00:10:29.215" v="0" actId="2696"/>
        <pc:sldMkLst>
          <pc:docMk/>
          <pc:sldMk cId="0" sldId="259"/>
        </pc:sldMkLst>
      </pc:sldChg>
      <pc:sldChg chg="add">
        <pc:chgData name="Londono Garcia, Julio (SI B G&amp;P PTM DS J2)" userId="9f28e8ce-337f-423a-970f-30457c902270" providerId="ADAL" clId="{14CA66F3-B652-4162-BEEA-8DB606EF6E5D}" dt="2025-05-07T00:10:33.238" v="1"/>
        <pc:sldMkLst>
          <pc:docMk/>
          <pc:sldMk cId="3935367027" sldId="259"/>
        </pc:sldMkLst>
      </pc:sldChg>
      <pc:sldChg chg="del">
        <pc:chgData name="Londono Garcia, Julio (SI B G&amp;P PTM DS J2)" userId="9f28e8ce-337f-423a-970f-30457c902270" providerId="ADAL" clId="{14CA66F3-B652-4162-BEEA-8DB606EF6E5D}" dt="2025-05-07T00:10:29.215" v="0" actId="2696"/>
        <pc:sldMkLst>
          <pc:docMk/>
          <pc:sldMk cId="0" sldId="260"/>
        </pc:sldMkLst>
      </pc:sldChg>
      <pc:sldChg chg="add">
        <pc:chgData name="Londono Garcia, Julio (SI B G&amp;P PTM DS J2)" userId="9f28e8ce-337f-423a-970f-30457c902270" providerId="ADAL" clId="{14CA66F3-B652-4162-BEEA-8DB606EF6E5D}" dt="2025-05-07T00:10:33.238" v="1"/>
        <pc:sldMkLst>
          <pc:docMk/>
          <pc:sldMk cId="3697830611" sldId="260"/>
        </pc:sldMkLst>
      </pc:sldChg>
      <pc:sldChg chg="add">
        <pc:chgData name="Londono Garcia, Julio (SI B G&amp;P PTM DS J2)" userId="9f28e8ce-337f-423a-970f-30457c902270" providerId="ADAL" clId="{14CA66F3-B652-4162-BEEA-8DB606EF6E5D}" dt="2025-05-07T00:11:05.592" v="2" actId="2890"/>
        <pc:sldMkLst>
          <pc:docMk/>
          <pc:sldMk cId="3566116490" sldId="268"/>
        </pc:sldMkLst>
      </pc:sldChg>
      <pc:sldChg chg="addSp delSp modSp add mod modAnim">
        <pc:chgData name="Londono Garcia, Julio (SI B G&amp;P PTM DS J2)" userId="9f28e8ce-337f-423a-970f-30457c902270" providerId="ADAL" clId="{14CA66F3-B652-4162-BEEA-8DB606EF6E5D}" dt="2025-05-07T00:25:06.060" v="59" actId="14100"/>
        <pc:sldMkLst>
          <pc:docMk/>
          <pc:sldMk cId="3861062319" sldId="269"/>
        </pc:sldMkLst>
        <pc:spChg chg="del">
          <ac:chgData name="Londono Garcia, Julio (SI B G&amp;P PTM DS J2)" userId="9f28e8ce-337f-423a-970f-30457c902270" providerId="ADAL" clId="{14CA66F3-B652-4162-BEEA-8DB606EF6E5D}" dt="2025-05-07T00:24:50.584" v="54" actId="478"/>
          <ac:spMkLst>
            <pc:docMk/>
            <pc:sldMk cId="3861062319" sldId="269"/>
            <ac:spMk id="80" creationId="{68AC95DD-9BF6-8F08-A9CC-1E92317188A7}"/>
          </ac:spMkLst>
        </pc:spChg>
        <pc:spChg chg="del">
          <ac:chgData name="Londono Garcia, Julio (SI B G&amp;P PTM DS J2)" userId="9f28e8ce-337f-423a-970f-30457c902270" providerId="ADAL" clId="{14CA66F3-B652-4162-BEEA-8DB606EF6E5D}" dt="2025-05-07T00:23:06.038" v="43" actId="478"/>
          <ac:spMkLst>
            <pc:docMk/>
            <pc:sldMk cId="3861062319" sldId="269"/>
            <ac:spMk id="82" creationId="{CE25A23D-F0C9-EE9F-2751-A8E08D4F4E8B}"/>
          </ac:spMkLst>
        </pc:spChg>
        <pc:spChg chg="del">
          <ac:chgData name="Londono Garcia, Julio (SI B G&amp;P PTM DS J2)" userId="9f28e8ce-337f-423a-970f-30457c902270" providerId="ADAL" clId="{14CA66F3-B652-4162-BEEA-8DB606EF6E5D}" dt="2025-05-07T00:23:09.323" v="44" actId="478"/>
          <ac:spMkLst>
            <pc:docMk/>
            <pc:sldMk cId="3861062319" sldId="269"/>
            <ac:spMk id="83" creationId="{3D95451C-5C3D-72E5-D6A7-6B451275E474}"/>
          </ac:spMkLst>
        </pc:spChg>
        <pc:picChg chg="add mod">
          <ac:chgData name="Londono Garcia, Julio (SI B G&amp;P PTM DS J2)" userId="9f28e8ce-337f-423a-970f-30457c902270" providerId="ADAL" clId="{14CA66F3-B652-4162-BEEA-8DB606EF6E5D}" dt="2025-05-07T00:25:06.060" v="59" actId="14100"/>
          <ac:picMkLst>
            <pc:docMk/>
            <pc:sldMk cId="3861062319" sldId="269"/>
            <ac:picMk id="3" creationId="{7D151039-058E-AD68-6E31-77BB164D358E}"/>
          </ac:picMkLst>
        </pc:picChg>
        <pc:picChg chg="del mod">
          <ac:chgData name="Londono Garcia, Julio (SI B G&amp;P PTM DS J2)" userId="9f28e8ce-337f-423a-970f-30457c902270" providerId="ADAL" clId="{14CA66F3-B652-4162-BEEA-8DB606EF6E5D}" dt="2025-05-07T00:24:45.545" v="53" actId="478"/>
          <ac:picMkLst>
            <pc:docMk/>
            <pc:sldMk cId="3861062319" sldId="269"/>
            <ac:picMk id="81" creationId="{DBC12A2E-FA74-BAE2-E9BD-2B5CDE5B4593}"/>
          </ac:picMkLst>
        </pc:picChg>
        <pc:picChg chg="del">
          <ac:chgData name="Londono Garcia, Julio (SI B G&amp;P PTM DS J2)" userId="9f28e8ce-337f-423a-970f-30457c902270" providerId="ADAL" clId="{14CA66F3-B652-4162-BEEA-8DB606EF6E5D}" dt="2025-05-07T00:23:02.510" v="42" actId="478"/>
          <ac:picMkLst>
            <pc:docMk/>
            <pc:sldMk cId="3861062319" sldId="269"/>
            <ac:picMk id="84" creationId="{831106AE-9164-23BA-7BA3-ECB2979AC165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5-06T11:40:34.920" idx="1">
    <p:pos x="6000" y="0"/>
    <p:text>Who's quote is this? Can we add here?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i4uDKW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digitaltwin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193A6099-90C3-FDB2-D465-33189C1F1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>
            <a:extLst>
              <a:ext uri="{FF2B5EF4-FFF2-40B4-BE49-F238E27FC236}">
                <a16:creationId xmlns:a16="http://schemas.microsoft.com/office/drawing/2014/main" id="{DA4CD2BA-EFF4-6960-80A7-DD11752289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>
            <a:extLst>
              <a:ext uri="{FF2B5EF4-FFF2-40B4-BE49-F238E27FC236}">
                <a16:creationId xmlns:a16="http://schemas.microsoft.com/office/drawing/2014/main" id="{6575B260-4F03-EC27-8CF1-C0384AB0F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to </a:t>
            </a:r>
            <a:r>
              <a:rPr lang="en-US" dirty="0" err="1"/>
              <a:t>BlackStone</a:t>
            </a:r>
            <a:r>
              <a:rPr lang="en-US" dirty="0"/>
              <a:t>:</a:t>
            </a:r>
            <a:endParaRPr lang="en-US" b="0" i="0" dirty="0">
              <a:solidFill>
                <a:srgbClr val="0E2738"/>
              </a:solidFill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Blackstone’s Goal: to deliver responsible solutions that help clients save, sustain, and thrive through customized strategies for energy and carbon reduction.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Optimizing energy procurement, improving energy efficiency, and implementing effective emission reduction strategies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to </a:t>
            </a:r>
            <a:r>
              <a:rPr lang="en-US" dirty="0" err="1"/>
              <a:t>BlackPak</a:t>
            </a:r>
            <a:r>
              <a:rPr lang="en-US" dirty="0"/>
              <a:t>:</a:t>
            </a:r>
          </a:p>
          <a:p>
            <a:r>
              <a:rPr lang="en-US" sz="1200" dirty="0" err="1"/>
              <a:t>Blackpack</a:t>
            </a:r>
            <a:r>
              <a:rPr lang="en-US" sz="1200" dirty="0"/>
              <a:t> DERMS: Distributed Energy Resource System</a:t>
            </a:r>
          </a:p>
          <a:p>
            <a:r>
              <a:rPr lang="en-US" sz="1200" dirty="0"/>
              <a:t>Streamline Operations and save money</a:t>
            </a:r>
          </a:p>
          <a:p>
            <a:r>
              <a:rPr lang="en-US" sz="1200" dirty="0"/>
              <a:t>Realtime visibility within the energy and carbon portfolio</a:t>
            </a:r>
          </a:p>
          <a:p>
            <a:endParaRPr lang="en-US" sz="1200" dirty="0"/>
          </a:p>
          <a:p>
            <a:r>
              <a:rPr lang="en-US" dirty="0"/>
              <a:t>Brook University: Sustainability Goals</a:t>
            </a:r>
          </a:p>
          <a:p>
            <a:r>
              <a:rPr lang="en-US" dirty="0"/>
              <a:t>Using Data to Drive Decarbonization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Turn Data into Information, from:</a:t>
            </a:r>
          </a:p>
          <a:p>
            <a:pPr marL="285750" indent="-285750">
              <a:buFontTx/>
              <a:buChar char="-"/>
            </a:pPr>
            <a:r>
              <a:rPr lang="en-US" dirty="0"/>
              <a:t>SCADA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BMS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set, Utility Meters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D5DAEACF-E014-EDD1-8C89-9C81C4BF81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36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6B49060C-681E-3FB9-5D11-DF2C52B09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>
            <a:extLst>
              <a:ext uri="{FF2B5EF4-FFF2-40B4-BE49-F238E27FC236}">
                <a16:creationId xmlns:a16="http://schemas.microsoft.com/office/drawing/2014/main" id="{206A6131-6812-64CD-83C7-E7152D9D1C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>
            <a:extLst>
              <a:ext uri="{FF2B5EF4-FFF2-40B4-BE49-F238E27FC236}">
                <a16:creationId xmlns:a16="http://schemas.microsoft.com/office/drawing/2014/main" id="{3A0740EB-A9B0-9227-4D4D-8E9358C66D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to </a:t>
            </a:r>
            <a:r>
              <a:rPr lang="en-US" dirty="0" err="1"/>
              <a:t>BlackStone</a:t>
            </a:r>
            <a:r>
              <a:rPr lang="en-US" dirty="0"/>
              <a:t>:</a:t>
            </a:r>
            <a:endParaRPr lang="en-US" b="0" i="0" dirty="0">
              <a:solidFill>
                <a:srgbClr val="0E2738"/>
              </a:solidFill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Blackstone’s Goal: to deliver responsible solutions that help clients save, sustain, and thrive through customized strategies for energy and carbon reduction.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Optimizing energy procurement, improving energy efficiency, and implementing effective emission reduction strategies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to </a:t>
            </a:r>
            <a:r>
              <a:rPr lang="en-US" dirty="0" err="1"/>
              <a:t>BlackPak</a:t>
            </a:r>
            <a:r>
              <a:rPr lang="en-US" dirty="0"/>
              <a:t>:</a:t>
            </a:r>
          </a:p>
          <a:p>
            <a:r>
              <a:rPr lang="en-US" sz="1200" dirty="0" err="1"/>
              <a:t>Blackpack</a:t>
            </a:r>
            <a:r>
              <a:rPr lang="en-US" sz="1200" dirty="0"/>
              <a:t> DERMS: Distributed Energy Resource System</a:t>
            </a:r>
          </a:p>
          <a:p>
            <a:r>
              <a:rPr lang="en-US" sz="1200" dirty="0"/>
              <a:t>Streamline Operations and save money</a:t>
            </a:r>
          </a:p>
          <a:p>
            <a:r>
              <a:rPr lang="en-US" sz="1200" dirty="0"/>
              <a:t>Realtime visibility within the energy and carbon portfolio</a:t>
            </a:r>
          </a:p>
          <a:p>
            <a:endParaRPr lang="en-US" sz="1200" dirty="0"/>
          </a:p>
          <a:p>
            <a:r>
              <a:rPr lang="en-US" dirty="0"/>
              <a:t>Brook University: Sustainability Goals</a:t>
            </a:r>
          </a:p>
          <a:p>
            <a:r>
              <a:rPr lang="en-US" dirty="0"/>
              <a:t>Using Data to Drive Decarbonization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Turn Data into Information, from:</a:t>
            </a:r>
          </a:p>
          <a:p>
            <a:pPr marL="285750" indent="-285750">
              <a:buFontTx/>
              <a:buChar char="-"/>
            </a:pPr>
            <a:r>
              <a:rPr lang="en-US" dirty="0"/>
              <a:t>SCADA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BMS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set, Utility Meters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2159CB7D-5E24-EF77-E215-FD4011FD16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33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dirty="0"/>
              <a:t>How to make sense and use of  data coming from a 3M SQFT, 32 buildings campus, with 200k points of data stored every minute?</a:t>
            </a:r>
          </a:p>
          <a:p>
            <a:r>
              <a:rPr lang="en-US" sz="1200" dirty="0"/>
              <a:t>Specially when this data comes from multiple disparate sources: SCADA, BMS, DATA SET.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BlackPAK</a:t>
            </a:r>
            <a:r>
              <a:rPr lang="en-US" sz="1200" dirty="0"/>
              <a:t> uses Haystack to collect and homogenize all that data into one spot and then convert all this data into information, usable and valuable information.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705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 you get the community to care about Energy consumption?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E2738"/>
              </a:solidFill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0E2738"/>
                </a:solidFill>
                <a:effectLst/>
                <a:latin typeface="Manrope"/>
              </a:rPr>
              <a:t>BlackPAC</a:t>
            </a: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 connects a massive dataset and 32 buildings throughout the Brock University campus,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 which allows them to manage &amp; visualize their energy use while acting as a central nervous system for decarbonization efforts.</a:t>
            </a:r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80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 BIM-&gt; manufacturing -&gt; control</a:t>
            </a:r>
          </a:p>
          <a:p>
            <a:r>
              <a:rPr lang="en-US" dirty="0"/>
              <a:t>Design BIM-&gt; manufacturing -&gt; control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 err="1">
                <a:effectLst/>
                <a:latin typeface="Manrope"/>
              </a:rPr>
              <a:t>SageGlass</a:t>
            </a:r>
            <a:r>
              <a:rPr lang="en-US" sz="1200" b="0" i="0" u="none" strike="noStrike" dirty="0">
                <a:effectLst/>
                <a:latin typeface="Manrope"/>
              </a:rPr>
              <a:t> develops electronically </a:t>
            </a:r>
            <a:r>
              <a:rPr lang="en-US" sz="1200" b="0" i="0" u="none" strike="noStrike" dirty="0" err="1">
                <a:effectLst/>
                <a:latin typeface="Manrope"/>
              </a:rPr>
              <a:t>tintable</a:t>
            </a:r>
            <a:r>
              <a:rPr lang="en-US" sz="1200" b="0" i="0" u="none" strike="noStrike" dirty="0">
                <a:effectLst/>
                <a:latin typeface="Manrope"/>
              </a:rPr>
              <a:t> smart glass (also called dynamic glass),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Manrope"/>
              </a:rPr>
              <a:t> for use in building windows, skylights and curtainwalls, that can be electronically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Manrope"/>
              </a:rPr>
              <a:t>tinted or cleared to optimize daylight and improve occupant comfort in buildings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E2738"/>
                </a:solidFill>
                <a:effectLst/>
                <a:latin typeface="Manrope"/>
              </a:rPr>
              <a:t>Haystack </a:t>
            </a:r>
            <a:r>
              <a:rPr lang="en-US" sz="1200" dirty="0">
                <a:solidFill>
                  <a:srgbClr val="0E2738"/>
                </a:solidFill>
                <a:latin typeface="Manrope"/>
              </a:rPr>
              <a:t>is used to </a:t>
            </a:r>
            <a:r>
              <a:rPr lang="en-US" sz="1200" b="0" i="0" dirty="0">
                <a:solidFill>
                  <a:srgbClr val="0E2738"/>
                </a:solidFill>
                <a:effectLst/>
                <a:latin typeface="Manrope"/>
              </a:rPr>
              <a:t>take interior and exterior input such as building orientation,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E2738"/>
                </a:solidFill>
                <a:effectLst/>
                <a:latin typeface="Manrope"/>
              </a:rPr>
              <a:t>façade and rooftop sky sensors, occupancy, building zones, glass type, window size and arrangement,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E2738"/>
                </a:solidFill>
                <a:effectLst/>
                <a:latin typeface="Manrope"/>
              </a:rPr>
              <a:t> time of day/season, sun angle and sky conditions, and then create a flexible and scalable application.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E2738"/>
              </a:solidFill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Taking data from hardware and sensors, it is simple to set up logic workflows and schedules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 telling the glass to behave a certain way if a certain set of conditions are met. For example,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considering sunrise and sunset timings, plus weather conditions, to tint the glass at a certain time,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day or season. Again, this function allows the glass to maximize comfort and efficiency with minimum effort.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E2738"/>
              </a:solidFill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E2738"/>
              </a:solidFill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effectLst/>
              <a:latin typeface="Manrope"/>
            </a:endParaRP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Manrope"/>
              </a:rPr>
              <a:t>As a government organization all procurement is competitively bid,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Manrope"/>
              </a:rPr>
              <a:t>and it was essential that the platform chosen was effectively </a:t>
            </a:r>
            <a:r>
              <a:rPr lang="en-US" sz="1200" b="1" dirty="0">
                <a:latin typeface="Manrope"/>
              </a:rPr>
              <a:t>‘vendor agnostic’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Manrope"/>
              </a:rPr>
              <a:t>and could be used to integrate the City’s new and legacy systems.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A further collaboration and additional project will involve utilization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 of FIN's historical database for enhanced analytics, leveraging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 built-in metadata to identify efficiencies over time. 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effectLst/>
              <a:latin typeface="Manrope"/>
            </a:endParaRP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828E97"/>
                </a:solidFill>
                <a:effectLst/>
                <a:latin typeface="Arial" panose="020B0604020202020204" pitchFamily="34" charset="0"/>
              </a:rPr>
              <a:t>EKO empowers our clients to fully utilize their data – introducing a level of smart simplicity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828E97"/>
                </a:solidFill>
                <a:effectLst/>
                <a:latin typeface="Arial" panose="020B0604020202020204" pitchFamily="34" charset="0"/>
              </a:rPr>
              <a:t> thanks to the advanced technology it is built on.</a:t>
            </a:r>
            <a:endParaRPr lang="en-US" dirty="0"/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488B2"/>
                </a:solidFill>
                <a:effectLst/>
                <a:latin typeface="Arial" panose="020B0604020202020204" pitchFamily="34" charset="0"/>
                <a:hlinkClick r:id="rId3"/>
              </a:rPr>
              <a:t>EKO</a:t>
            </a:r>
            <a:r>
              <a:rPr lang="en-US" b="0" i="0" dirty="0">
                <a:solidFill>
                  <a:srgbClr val="828E97"/>
                </a:solidFill>
                <a:effectLst/>
                <a:latin typeface="Arial" panose="020B0604020202020204" pitchFamily="34" charset="0"/>
              </a:rPr>
              <a:t> is a digital twin platform that creates a virtual “living” replica of the built environment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828E97"/>
                </a:solidFill>
                <a:effectLst/>
                <a:latin typeface="Arial" panose="020B0604020202020204" pitchFamily="34" charset="0"/>
              </a:rPr>
              <a:t>by integrating data from all primary building systems, customer-facing systems,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828E97"/>
                </a:solidFill>
                <a:effectLst/>
                <a:latin typeface="Arial" panose="020B0604020202020204" pitchFamily="34" charset="0"/>
              </a:rPr>
              <a:t>the building information model (BIM) and the computerized maintenance management system (CMMS).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828E97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“As you connect more within the building, you make available a tremendous amount of data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about how the building is performing and how the specific systems on the building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performing and interacting. The question becomes, what do you do with the data?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 you leverage that data to drive an ROI or profitability”</a:t>
            </a: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to </a:t>
            </a:r>
            <a:r>
              <a:rPr lang="en-US" dirty="0" err="1"/>
              <a:t>BlackStone</a:t>
            </a:r>
            <a:r>
              <a:rPr lang="en-US" dirty="0"/>
              <a:t>:</a:t>
            </a:r>
            <a:endParaRPr lang="en-US" b="0" i="0" dirty="0">
              <a:solidFill>
                <a:srgbClr val="0E2738"/>
              </a:solidFill>
              <a:effectLst/>
              <a:latin typeface="Manrop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Blackstone’s Goal: to deliver responsible solutions that help clients save, sustain, and thrive through customized strategies for energy and carbon reduction.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Optimizing energy procurement, improving energy efficiency, and implementing effective emission reduction strategies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to </a:t>
            </a:r>
            <a:r>
              <a:rPr lang="en-US" dirty="0" err="1"/>
              <a:t>BlackPak</a:t>
            </a:r>
            <a:r>
              <a:rPr lang="en-US" dirty="0"/>
              <a:t>:</a:t>
            </a:r>
          </a:p>
          <a:p>
            <a:r>
              <a:rPr lang="en-US" sz="1200" dirty="0" err="1"/>
              <a:t>Blackpack</a:t>
            </a:r>
            <a:r>
              <a:rPr lang="en-US" sz="1200" dirty="0"/>
              <a:t> DERMS: Distributed Energy Resource System</a:t>
            </a:r>
          </a:p>
          <a:p>
            <a:r>
              <a:rPr lang="en-US" sz="1200" dirty="0"/>
              <a:t>Streamline Operations and save money</a:t>
            </a:r>
          </a:p>
          <a:p>
            <a:r>
              <a:rPr lang="en-US" sz="1200" dirty="0"/>
              <a:t>Realtime visibility within the energy and carbon portfolio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This solution offers secure remote access and a way to manage multi-site customers who want to view aggregated data and perform comparative analytics across all their sites, 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Blackstone’s </a:t>
            </a:r>
            <a:r>
              <a:rPr lang="en-US" b="0" i="0" dirty="0" err="1">
                <a:solidFill>
                  <a:srgbClr val="0E2738"/>
                </a:solidFill>
                <a:effectLst/>
                <a:latin typeface="Manrope"/>
              </a:rPr>
              <a:t>blackPAC</a:t>
            </a:r>
            <a:r>
              <a:rPr lang="en-US" b="0" i="0" dirty="0">
                <a:solidFill>
                  <a:srgbClr val="0E2738"/>
                </a:solidFill>
                <a:effectLst/>
                <a:latin typeface="Manrope"/>
              </a:rPr>
              <a:t> is a distributed, scalable, and secure enterprise energy and carbon management solution, ideal for smart buildings and smart grids. It effectively manages energy, emissions data, building system performance, and distributed energy resources.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18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6" y="761"/>
            <a:ext cx="9132465" cy="51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291189" y="1259384"/>
            <a:ext cx="6192762" cy="110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278195" y="297997"/>
            <a:ext cx="8587619" cy="7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B91"/>
              </a:buClr>
              <a:buSzPts val="2400"/>
              <a:buNone/>
              <a:defRPr>
                <a:solidFill>
                  <a:srgbClr val="888B9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B91"/>
              </a:buClr>
              <a:buSzPts val="2000"/>
              <a:buNone/>
              <a:defRPr>
                <a:solidFill>
                  <a:srgbClr val="888B9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B91"/>
              </a:buClr>
              <a:buSzPts val="1800"/>
              <a:buNone/>
              <a:defRPr>
                <a:solidFill>
                  <a:srgbClr val="888B9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B91"/>
              </a:buClr>
              <a:buSzPts val="1800"/>
              <a:buNone/>
              <a:defRPr>
                <a:solidFill>
                  <a:srgbClr val="888B9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B91"/>
              </a:buClr>
              <a:buSzPts val="2000"/>
              <a:buNone/>
              <a:defRPr>
                <a:solidFill>
                  <a:srgbClr val="888B9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B91"/>
              </a:buClr>
              <a:buSzPts val="2000"/>
              <a:buNone/>
              <a:defRPr>
                <a:solidFill>
                  <a:srgbClr val="888B9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B91"/>
              </a:buClr>
              <a:buSzPts val="2000"/>
              <a:buNone/>
              <a:defRPr>
                <a:solidFill>
                  <a:srgbClr val="888B9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B91"/>
              </a:buClr>
              <a:buSzPts val="2000"/>
              <a:buNone/>
              <a:defRPr>
                <a:solidFill>
                  <a:srgbClr val="888B9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278196" y="2645403"/>
            <a:ext cx="1592406" cy="17929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19" name="Google Shape;19;p14"/>
          <p:cNvCxnSpPr/>
          <p:nvPr/>
        </p:nvCxnSpPr>
        <p:spPr>
          <a:xfrm rot="10800000">
            <a:off x="278195" y="737840"/>
            <a:ext cx="858761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14"/>
          <p:cNvSpPr txBox="1">
            <a:spLocks noGrp="1"/>
          </p:cNvSpPr>
          <p:nvPr>
            <p:ph type="body" idx="3"/>
          </p:nvPr>
        </p:nvSpPr>
        <p:spPr>
          <a:xfrm>
            <a:off x="1966308" y="3592223"/>
            <a:ext cx="4780274" cy="84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928008" y="47714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457200" y="902140"/>
            <a:ext cx="4038600" cy="255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>
                <a:solidFill>
                  <a:srgbClr val="000000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>
                <a:solidFill>
                  <a:srgbClr val="000000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4648200" y="902140"/>
            <a:ext cx="4038600" cy="255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>
                <a:solidFill>
                  <a:srgbClr val="000000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>
                <a:solidFill>
                  <a:srgbClr val="000000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3"/>
          </p:nvPr>
        </p:nvSpPr>
        <p:spPr>
          <a:xfrm>
            <a:off x="4645030" y="1152401"/>
            <a:ext cx="4041775" cy="48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4"/>
          </p:nvPr>
        </p:nvSpPr>
        <p:spPr>
          <a:xfrm>
            <a:off x="4645030" y="1632667"/>
            <a:ext cx="4041775" cy="296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 Medium"/>
              <a:buNone/>
              <a:defRPr sz="2000"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575050" y="976393"/>
            <a:ext cx="5111750" cy="34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5" y="1848739"/>
            <a:ext cx="3008313" cy="261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9"/>
          <p:cNvSpPr txBox="1"/>
          <p:nvPr/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2E55"/>
              </a:buClr>
              <a:buSzPts val="3600"/>
              <a:buFont typeface="Avenir"/>
              <a:buNone/>
            </a:pPr>
            <a:r>
              <a:rPr lang="en-US" sz="3600">
                <a:solidFill>
                  <a:srgbClr val="172E55"/>
                </a:solidFill>
                <a:latin typeface="Avenir"/>
                <a:ea typeface="Avenir"/>
                <a:cs typeface="Avenir"/>
                <a:sym typeface="Avenir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 Medium"/>
              <a:buNone/>
              <a:defRPr sz="2000"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>
            <a:spLocks noGrp="1"/>
          </p:cNvSpPr>
          <p:nvPr>
            <p:ph type="pic" idx="2"/>
          </p:nvPr>
        </p:nvSpPr>
        <p:spPr>
          <a:xfrm>
            <a:off x="1792288" y="959568"/>
            <a:ext cx="5486400" cy="2589398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1792288" y="4029233"/>
            <a:ext cx="5486400" cy="60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0"/>
          <p:cNvSpPr txBox="1"/>
          <p:nvPr/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2E55"/>
              </a:buClr>
              <a:buSzPts val="3600"/>
              <a:buFont typeface="Avenir"/>
              <a:buNone/>
            </a:pPr>
            <a:r>
              <a:rPr lang="en-US" sz="3600">
                <a:solidFill>
                  <a:srgbClr val="172E55"/>
                </a:solidFill>
                <a:latin typeface="Avenir"/>
                <a:ea typeface="Avenir"/>
                <a:cs typeface="Avenir"/>
                <a:sym typeface="Avenir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 rot="5400000">
            <a:off x="2873192" y="-1412287"/>
            <a:ext cx="339761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66" y="762"/>
            <a:ext cx="9132465" cy="51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PAc5izD824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291189" y="1259384"/>
            <a:ext cx="6192762" cy="110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OEM Use Cases for Harnessing Haystack </a:t>
            </a:r>
            <a:endParaRPr sz="4000" dirty="0">
              <a:latin typeface="Franklin Gothic Medium" panose="020B0603020102020204" pitchFamily="34" charset="0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278195" y="297997"/>
            <a:ext cx="8587619" cy="7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dirty="0"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BUSINESS TRACK – Session 1</a:t>
            </a:r>
            <a:endParaRPr sz="1800" dirty="0"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dirty="0">
              <a:latin typeface="Franklin Gothic Medium" panose="020B0603020102020204" pitchFamily="34" charset="0"/>
            </a:endParaRPr>
          </a:p>
        </p:txBody>
      </p:sp>
      <p:pic>
        <p:nvPicPr>
          <p:cNvPr id="64" name="Google Shape;64;p1" descr="A person with a beard and mustache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19" r="5619"/>
          <a:stretch/>
        </p:blipFill>
        <p:spPr>
          <a:xfrm>
            <a:off x="278196" y="2645403"/>
            <a:ext cx="1592406" cy="17929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5" name="Google Shape;65;p1"/>
          <p:cNvSpPr txBox="1">
            <a:spLocks noGrp="1"/>
          </p:cNvSpPr>
          <p:nvPr>
            <p:ph type="body" idx="3"/>
          </p:nvPr>
        </p:nvSpPr>
        <p:spPr>
          <a:xfrm>
            <a:off x="2181863" y="2645403"/>
            <a:ext cx="4780274" cy="84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latin typeface="Franklin Gothic Medium" panose="020B0603020102020204" pitchFamily="34" charset="0"/>
                <a:cs typeface="Arial" panose="020B0604020202020204" pitchFamily="34" charset="0"/>
              </a:rPr>
              <a:t>Julio Londono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3175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latin typeface="Franklin Gothic Medium" panose="020B0603020102020204" pitchFamily="34" charset="0"/>
                <a:cs typeface="Arial" panose="020B0604020202020204" pitchFamily="34" charset="0"/>
              </a:rPr>
              <a:t>Sales Manager, Americas 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3175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latin typeface="Franklin Gothic Medium" panose="020B0603020102020204" pitchFamily="34" charset="0"/>
                <a:cs typeface="Arial" panose="020B0604020202020204" pitchFamily="34" charset="0"/>
              </a:rPr>
              <a:t>J2 Innovations, a Siemens Company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8183EF00-9AEF-43A1-8D6B-64B034136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>
            <a:extLst>
              <a:ext uri="{FF2B5EF4-FFF2-40B4-BE49-F238E27FC236}">
                <a16:creationId xmlns:a16="http://schemas.microsoft.com/office/drawing/2014/main" id="{33901DC4-913D-EAAB-302D-2DD38E0595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</a:rPr>
              <a:t>Blackstone Energy Services, Canada 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79" name="Google Shape;79;p3">
            <a:extLst>
              <a:ext uri="{FF2B5EF4-FFF2-40B4-BE49-F238E27FC236}">
                <a16:creationId xmlns:a16="http://schemas.microsoft.com/office/drawing/2014/main" id="{5D0B76BB-D596-FDDB-67D8-ACF2BD8152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8008" y="47714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10</a:t>
            </a:fld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80" name="Google Shape;80;p3">
            <a:extLst>
              <a:ext uri="{FF2B5EF4-FFF2-40B4-BE49-F238E27FC236}">
                <a16:creationId xmlns:a16="http://schemas.microsoft.com/office/drawing/2014/main" id="{E2EEF72E-5A1B-9C8D-33CC-3CFF2774185C}"/>
              </a:ext>
            </a:extLst>
          </p:cNvPr>
          <p:cNvSpPr txBox="1"/>
          <p:nvPr/>
        </p:nvSpPr>
        <p:spPr>
          <a:xfrm>
            <a:off x="1352201" y="764973"/>
            <a:ext cx="367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Brock University Use Case</a:t>
            </a:r>
            <a:endParaRPr dirty="0">
              <a:latin typeface="Franklin Gothic Medium" panose="020B0603020102020204" pitchFamily="34" charset="0"/>
            </a:endParaRPr>
          </a:p>
        </p:txBody>
      </p:sp>
      <p:pic>
        <p:nvPicPr>
          <p:cNvPr id="81" name="Google Shape;81;p3">
            <a:extLst>
              <a:ext uri="{FF2B5EF4-FFF2-40B4-BE49-F238E27FC236}">
                <a16:creationId xmlns:a16="http://schemas.microsoft.com/office/drawing/2014/main" id="{F43E05A4-DDC7-08DF-2673-994976BD25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056" y="791171"/>
            <a:ext cx="1294227" cy="7836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AC09B60A-7EB7-E60E-863D-49F6382B6BEC}"/>
              </a:ext>
            </a:extLst>
          </p:cNvPr>
          <p:cNvSpPr txBox="1"/>
          <p:nvPr/>
        </p:nvSpPr>
        <p:spPr>
          <a:xfrm>
            <a:off x="4734646" y="1792925"/>
            <a:ext cx="37533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416D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“We want to be known as leaders in carbon reduction,</a:t>
            </a:r>
            <a:endParaRPr dirty="0">
              <a:latin typeface="Franklin Gothic Medium" panose="020B06030201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416D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and leaders in sustainability”</a:t>
            </a:r>
            <a:endParaRPr dirty="0">
              <a:latin typeface="Franklin Gothic Medium" panose="020B06030201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Scott Johnstone, SVP Infrastructure and Operations</a:t>
            </a:r>
            <a:r>
              <a:rPr lang="en-US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, Brock University.</a:t>
            </a:r>
            <a:endParaRPr dirty="0">
              <a:latin typeface="Franklin Gothic Medium" panose="020B06030201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Franklin Gothic Medium" panose="020B06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3">
            <a:extLst>
              <a:ext uri="{FF2B5EF4-FFF2-40B4-BE49-F238E27FC236}">
                <a16:creationId xmlns:a16="http://schemas.microsoft.com/office/drawing/2014/main" id="{22A56DA9-0194-BDF2-DF30-24F9F9024955}"/>
              </a:ext>
            </a:extLst>
          </p:cNvPr>
          <p:cNvSpPr txBox="1"/>
          <p:nvPr/>
        </p:nvSpPr>
        <p:spPr>
          <a:xfrm>
            <a:off x="384483" y="3693203"/>
            <a:ext cx="86381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How to make sense and use of disparate data coming from a 3M SQFT, 32 buildings campus, with 200k points of data stored every minute?</a:t>
            </a:r>
            <a:endParaRPr dirty="0">
              <a:latin typeface="Franklin Gothic Medium" panose="020B0603020102020204" pitchFamily="34" charset="0"/>
            </a:endParaRPr>
          </a:p>
        </p:txBody>
      </p:sp>
      <p:pic>
        <p:nvPicPr>
          <p:cNvPr id="84" name="Google Shape;84;p3">
            <a:extLst>
              <a:ext uri="{FF2B5EF4-FFF2-40B4-BE49-F238E27FC236}">
                <a16:creationId xmlns:a16="http://schemas.microsoft.com/office/drawing/2014/main" id="{89CF37FD-D20C-E2D2-032A-FDF7ED2493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488" y="1494487"/>
            <a:ext cx="3418450" cy="168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97F4DD68-0BD6-FD6D-6650-FE06609E55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4423"/>
          <a:stretch/>
        </p:blipFill>
        <p:spPr>
          <a:xfrm>
            <a:off x="864388" y="258944"/>
            <a:ext cx="486981" cy="4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39CBE187-3A27-B580-746F-F2253418E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>
            <a:extLst>
              <a:ext uri="{FF2B5EF4-FFF2-40B4-BE49-F238E27FC236}">
                <a16:creationId xmlns:a16="http://schemas.microsoft.com/office/drawing/2014/main" id="{23002FA5-2D45-FBA2-4568-4A7038ABCA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</a:rPr>
              <a:t>Blackstone Energy Services, Canada 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79" name="Google Shape;79;p3">
            <a:extLst>
              <a:ext uri="{FF2B5EF4-FFF2-40B4-BE49-F238E27FC236}">
                <a16:creationId xmlns:a16="http://schemas.microsoft.com/office/drawing/2014/main" id="{0C19AFE7-760C-3934-6F65-35CB861CF3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8008" y="47714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11</a:t>
            </a:fld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2" name="Picture 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E71CDDD9-AC9A-F58A-EAB8-DF2050DAFC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4423"/>
          <a:stretch/>
        </p:blipFill>
        <p:spPr>
          <a:xfrm>
            <a:off x="864388" y="258944"/>
            <a:ext cx="486981" cy="437676"/>
          </a:xfrm>
          <a:prstGeom prst="rect">
            <a:avLst/>
          </a:prstGeom>
        </p:spPr>
      </p:pic>
      <p:pic>
        <p:nvPicPr>
          <p:cNvPr id="3" name="Online Media 2" title="Using Data to Drive Decarbonization at Brock University">
            <a:hlinkClick r:id="" action="ppaction://media"/>
            <a:extLst>
              <a:ext uri="{FF2B5EF4-FFF2-40B4-BE49-F238E27FC236}">
                <a16:creationId xmlns:a16="http://schemas.microsoft.com/office/drawing/2014/main" id="{7D151039-058E-AD68-6E31-77BB164D35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2098" y="132034"/>
            <a:ext cx="8162287" cy="46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61701" y="126959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Blackstone Energy Services, Canada 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sldNum" idx="12"/>
          </p:nvPr>
        </p:nvSpPr>
        <p:spPr>
          <a:xfrm>
            <a:off x="6928008" y="47714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12</a:t>
            </a:fld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1241731" y="739421"/>
            <a:ext cx="412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Brock University Use Case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5935269" y="1880425"/>
            <a:ext cx="2954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00416D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“</a:t>
            </a:r>
            <a:r>
              <a:rPr lang="en-US" sz="1600" b="1" i="1" dirty="0" err="1">
                <a:solidFill>
                  <a:srgbClr val="00416D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blackPAC</a:t>
            </a:r>
            <a:r>
              <a:rPr lang="en-US" sz="1600" b="1" i="1" dirty="0">
                <a:solidFill>
                  <a:srgbClr val="00416D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 uses Haystack to collect and homogenize all that data into one spot and then convert all this data into information, usable and valuable information.”</a:t>
            </a:r>
            <a:endParaRPr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12" y="1433775"/>
            <a:ext cx="5488878" cy="308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375" y="1433772"/>
            <a:ext cx="5043269" cy="283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13" y="1441253"/>
            <a:ext cx="5488876" cy="306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0528" y="821485"/>
            <a:ext cx="1294227" cy="78366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/>
        </p:nvSpPr>
        <p:spPr>
          <a:xfrm>
            <a:off x="5972651" y="3743068"/>
            <a:ext cx="2697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Mary </a:t>
            </a:r>
            <a:r>
              <a:rPr lang="en-US" sz="1800" dirty="0" err="1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Quintana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Director, Asset Management and Utilities, Bro</a:t>
            </a:r>
            <a:r>
              <a:rPr lang="en-US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ck University.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E782C869-4354-2B16-B162-3B896818E5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84423"/>
          <a:stretch/>
        </p:blipFill>
        <p:spPr>
          <a:xfrm>
            <a:off x="605443" y="291313"/>
            <a:ext cx="486981" cy="4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134530" y="207879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Blackstone Energy Services, Canada 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Google Shape;105;p5"/>
          <p:cNvSpPr txBox="1">
            <a:spLocks noGrp="1"/>
          </p:cNvSpPr>
          <p:nvPr>
            <p:ph type="sldNum" idx="12"/>
          </p:nvPr>
        </p:nvSpPr>
        <p:spPr>
          <a:xfrm>
            <a:off x="6928008" y="47714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13</a:t>
            </a:fld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308318" y="828011"/>
            <a:ext cx="527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Brock University Use Case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5601496" y="2175700"/>
            <a:ext cx="3542504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How do you get the community to care about energy consumption?</a:t>
            </a:r>
            <a:endParaRPr b="1" dirty="0">
              <a:latin typeface="Franklin Gothic Medium" panose="020B0603020102020204" pitchFamily="34" charset="0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577" y="1393719"/>
            <a:ext cx="4972493" cy="252346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349980" y="3982787"/>
            <a:ext cx="8794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Public-facing dashboards allow for the human factor. By communicating how we are performing in real-time, we can teach the community about sustainable behaviors.</a:t>
            </a:r>
            <a:endParaRPr dirty="0">
              <a:latin typeface="Franklin Gothic Medium" panose="020B0603020102020204" pitchFamily="34" charset="0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4411" y="959050"/>
            <a:ext cx="1294227" cy="78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4D5ADFC4-B3F6-5BE5-8EBC-BBD48CD06D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4423"/>
          <a:stretch/>
        </p:blipFill>
        <p:spPr>
          <a:xfrm>
            <a:off x="653995" y="380326"/>
            <a:ext cx="486981" cy="4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ctrTitle"/>
          </p:nvPr>
        </p:nvSpPr>
        <p:spPr>
          <a:xfrm>
            <a:off x="291189" y="1259384"/>
            <a:ext cx="6192762" cy="110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Thank You!</a:t>
            </a:r>
            <a:endParaRPr sz="4000" dirty="0">
              <a:latin typeface="Franklin Gothic Medium" panose="020B0603020102020204" pitchFamily="34" charset="0"/>
            </a:endParaRPr>
          </a:p>
        </p:txBody>
      </p:sp>
      <p:sp>
        <p:nvSpPr>
          <p:cNvPr id="185" name="Google Shape;185;p12"/>
          <p:cNvSpPr txBox="1">
            <a:spLocks noGrp="1"/>
          </p:cNvSpPr>
          <p:nvPr>
            <p:ph type="subTitle" idx="1"/>
          </p:nvPr>
        </p:nvSpPr>
        <p:spPr>
          <a:xfrm>
            <a:off x="278195" y="297997"/>
            <a:ext cx="8587619" cy="7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dirty="0"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BUSINESS TRACK – Session 1</a:t>
            </a:r>
            <a:endParaRPr sz="1800" dirty="0"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dirty="0">
              <a:latin typeface="Franklin Gothic Medium" panose="020B0603020102020204" pitchFamily="34" charset="0"/>
            </a:endParaRPr>
          </a:p>
        </p:txBody>
      </p:sp>
      <p:pic>
        <p:nvPicPr>
          <p:cNvPr id="186" name="Google Shape;186;p12" descr="A person with a beard and mustache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19" r="5619"/>
          <a:stretch/>
        </p:blipFill>
        <p:spPr>
          <a:xfrm>
            <a:off x="278196" y="2645403"/>
            <a:ext cx="1592406" cy="17929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87" name="Google Shape;187;p12"/>
          <p:cNvSpPr txBox="1">
            <a:spLocks noGrp="1"/>
          </p:cNvSpPr>
          <p:nvPr>
            <p:ph type="body" idx="3"/>
          </p:nvPr>
        </p:nvSpPr>
        <p:spPr>
          <a:xfrm>
            <a:off x="2181863" y="2645403"/>
            <a:ext cx="4780274" cy="84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Franklin Gothic Medium" panose="020B0603020102020204" pitchFamily="34" charset="0"/>
              </a:rPr>
              <a:t>Julio Londono</a:t>
            </a:r>
            <a:endParaRPr>
              <a:latin typeface="Franklin Gothic Medium" panose="020B0603020102020204" pitchFamily="34" charset="0"/>
            </a:endParaRPr>
          </a:p>
          <a:p>
            <a:pPr marL="3175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Franklin Gothic Medium" panose="020B0603020102020204" pitchFamily="34" charset="0"/>
              </a:rPr>
              <a:t>Julio.londono-Garcia@J2Innovations.com</a:t>
            </a:r>
            <a:endParaRPr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174990" y="232154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 Medium"/>
              <a:buNone/>
            </a:pPr>
            <a:r>
              <a:rPr lang="en-US" sz="2000" dirty="0">
                <a:latin typeface="Franklin Gothic Medium" panose="020B0603020102020204" pitchFamily="34" charset="0"/>
                <a:cs typeface="Arial" panose="020B0604020202020204" pitchFamily="34" charset="0"/>
              </a:rPr>
              <a:t>Leveraging the Power of Haystack on Different Markets and Applications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Google Shape;71;p2" descr="A screenshot of a video gam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7402" y="875203"/>
            <a:ext cx="5109195" cy="33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>
            <a:spLocks noGrp="1"/>
          </p:cNvSpPr>
          <p:nvPr>
            <p:ph type="sldNum" idx="12"/>
          </p:nvPr>
        </p:nvSpPr>
        <p:spPr>
          <a:xfrm>
            <a:off x="6835410" y="4824745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2</a:t>
            </a:fld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4" name="Picture 3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75172EC-5A44-86F4-F5DA-6F0E29C5BA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4423"/>
          <a:stretch/>
        </p:blipFill>
        <p:spPr>
          <a:xfrm>
            <a:off x="604095" y="702658"/>
            <a:ext cx="486981" cy="4376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 err="1">
                <a:latin typeface="Franklin Gothic Medium" panose="020B0603020102020204" pitchFamily="34" charset="0"/>
                <a:cs typeface="Arial" panose="020B0604020202020204" pitchFamily="34" charset="0"/>
              </a:rPr>
              <a:t>SageGlass</a:t>
            </a: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, USA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3</a:t>
            </a:fld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4843" y="632171"/>
            <a:ext cx="17430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355247" y="966228"/>
            <a:ext cx="2867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bg2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“Improving how people experience buildings is the fundamental driver behind making buildings smart, comfortable and efficient.”</a:t>
            </a:r>
            <a:endParaRPr sz="1600" b="1" i="1" dirty="0">
              <a:solidFill>
                <a:schemeClr val="bg2"/>
              </a:solidFill>
              <a:latin typeface="Franklin Gothic Medium" panose="020B06030201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4250" y="1281817"/>
            <a:ext cx="5326868" cy="320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C6B5D61A-CC91-63E8-05C6-982046F660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4423"/>
          <a:stretch/>
        </p:blipFill>
        <p:spPr>
          <a:xfrm rot="6142193">
            <a:off x="540707" y="291313"/>
            <a:ext cx="486981" cy="437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</a:rPr>
              <a:t>City of Toronto, Canada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127" name="Google Shape;127;p7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4</a:t>
            </a:fld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071" y="526893"/>
            <a:ext cx="1844429" cy="7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235500" y="895779"/>
            <a:ext cx="23142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chemeClr val="dk1"/>
                </a:solidFill>
                <a:latin typeface="Franklin Gothic Medium" panose="020B0603020102020204" pitchFamily="34" charset="0"/>
                <a:ea typeface="Manrope"/>
                <a:cs typeface="Manrope"/>
                <a:sym typeface="Manrope"/>
              </a:rPr>
              <a:t>Need to align an array of </a:t>
            </a:r>
            <a:r>
              <a:rPr lang="en-US" sz="1400" b="1" i="0" u="none" strike="noStrike" dirty="0">
                <a:solidFill>
                  <a:schemeClr val="dk1"/>
                </a:solidFill>
                <a:latin typeface="Franklin Gothic Medium" panose="020B0603020102020204" pitchFamily="34" charset="0"/>
                <a:ea typeface="Manrope"/>
                <a:cs typeface="Manrope"/>
                <a:sym typeface="Manrope"/>
              </a:rPr>
              <a:t>new and legacy BAS</a:t>
            </a:r>
            <a:r>
              <a:rPr lang="en-US" sz="1400" b="0" i="0" u="none" strike="noStrike" dirty="0">
                <a:solidFill>
                  <a:schemeClr val="dk1"/>
                </a:solidFill>
                <a:latin typeface="Franklin Gothic Medium" panose="020B0603020102020204" pitchFamily="34" charset="0"/>
                <a:ea typeface="Manrope"/>
                <a:cs typeface="Manrope"/>
                <a:sym typeface="Manrope"/>
              </a:rPr>
              <a:t> brands across its real estate portfolio to make implementation and management simpler and more efficient.</a:t>
            </a:r>
            <a:endParaRPr dirty="0">
              <a:latin typeface="Franklin Gothic Medium" panose="020B0603020102020204" pitchFamily="34" charset="0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1357" y="1415299"/>
            <a:ext cx="6270508" cy="301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8C99D163-FD9C-2D87-4D2D-7338285CA0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4423"/>
          <a:stretch/>
        </p:blipFill>
        <p:spPr>
          <a:xfrm rot="5736307">
            <a:off x="662087" y="380326"/>
            <a:ext cx="486981" cy="4376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City of Toronto, Canada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Google Shape;137;p8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5</a:t>
            </a:fld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86251" y="906725"/>
            <a:ext cx="17112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dirty="0">
                <a:solidFill>
                  <a:schemeClr val="dk1"/>
                </a:solidFill>
                <a:latin typeface="Franklin Gothic Medium" panose="020B0603020102020204" pitchFamily="34" charset="0"/>
                <a:ea typeface="Manrope"/>
                <a:cs typeface="Arial" panose="020B0604020202020204" pitchFamily="34" charset="0"/>
                <a:sym typeface="Manrope"/>
              </a:rPr>
              <a:t>Haystack allows to have a fluid Integration between multiple vendors and different vintage technologies.</a:t>
            </a:r>
            <a:endParaRPr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275128" y="4320095"/>
            <a:ext cx="837525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latin typeface="Franklin Gothic Medium" panose="020B0603020102020204" pitchFamily="34" charset="0"/>
                <a:sym typeface="Arial"/>
              </a:rPr>
              <a:t>As of January 1, 2024, 38 buildings had been fully integrated, with four more to be completed in Q1 2025. </a:t>
            </a:r>
            <a:endParaRPr sz="1400" dirty="0">
              <a:solidFill>
                <a:schemeClr val="dk1"/>
              </a:solidFill>
              <a:latin typeface="Franklin Gothic Medium" panose="020B06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979" y="122291"/>
            <a:ext cx="1844429" cy="73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953" y="794260"/>
            <a:ext cx="5133628" cy="340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2FD002E3-E97E-C6C5-E214-0CA377CC07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4423"/>
          <a:stretch/>
        </p:blipFill>
        <p:spPr>
          <a:xfrm>
            <a:off x="474622" y="314240"/>
            <a:ext cx="486981" cy="4376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EllisDon, Canada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148;p9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6</a:t>
            </a:fld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690" y="1144230"/>
            <a:ext cx="5910295" cy="30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>
            <a:off x="174990" y="713339"/>
            <a:ext cx="24387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EKO Digital Twin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1367555" y="4334293"/>
            <a:ext cx="7614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“Digital twins can look at a building from a holistic perspective”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E2E5B1FC-4070-43EB-3A7A-DDBF1FF9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695" y="736490"/>
            <a:ext cx="2112021" cy="285062"/>
          </a:xfrm>
          <a:prstGeom prst="rect">
            <a:avLst/>
          </a:prstGeom>
        </p:spPr>
      </p:pic>
      <p:pic>
        <p:nvPicPr>
          <p:cNvPr id="4" name="Picture 3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1B629AC1-9D1F-BF09-3108-BCC6EB32B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4423"/>
          <a:stretch/>
        </p:blipFill>
        <p:spPr>
          <a:xfrm>
            <a:off x="555543" y="273780"/>
            <a:ext cx="486981" cy="437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>
                <a:latin typeface="Franklin Gothic Medium" panose="020B0603020102020204" pitchFamily="34" charset="0"/>
              </a:rPr>
              <a:t>EllisDon, Canada</a:t>
            </a:r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7</a:t>
            </a:fld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174990" y="591958"/>
            <a:ext cx="26572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EKO Digital Twin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282250" y="1128739"/>
            <a:ext cx="578481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“We build the building, we operate the building, and we have all this intellectual capital</a:t>
            </a:r>
            <a:r>
              <a:rPr lang="en-US" b="1" dirty="0">
                <a:latin typeface="Franklin Gothic Medium" panose="020B0603020102020204" pitchFamily="34" charset="0"/>
                <a:ea typeface="Libre Franklin"/>
              </a:rPr>
              <a:t> t</a:t>
            </a:r>
            <a:r>
              <a:rPr lang="en-US" sz="18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hroughout the organization in terms of our employees and team members that have these skillsets that we can leverage with the tool.”</a:t>
            </a:r>
            <a:endParaRPr b="1" dirty="0">
              <a:latin typeface="Franklin Gothic Medium" panose="020B0603020102020204" pitchFamily="34" charset="0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282250" y="3019736"/>
            <a:ext cx="54578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“But really at the end of the day, is the ability to take the information that we make available and use that information for a positive result.”</a:t>
            </a:r>
            <a:endParaRPr b="1" dirty="0">
              <a:latin typeface="Franklin Gothic Medium" panose="020B0603020102020204" pitchFamily="34" charset="0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0281" y="1242780"/>
            <a:ext cx="1479587" cy="1837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6471663" y="3195465"/>
            <a:ext cx="4572000" cy="138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4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latin typeface="Franklin Gothic Medium" panose="020B0603020102020204" pitchFamily="34" charset="0"/>
                <a:ea typeface="Helvetica Neue"/>
                <a:cs typeface="Helvetica Neue"/>
                <a:sym typeface="Helvetica Neue"/>
              </a:rPr>
              <a:t>Robert Barnes</a:t>
            </a:r>
            <a:endParaRPr dirty="0">
              <a:latin typeface="Franklin Gothic Medium" panose="020B0603020102020204" pitchFamily="34" charset="0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0000"/>
                </a:solidFill>
                <a:latin typeface="Franklin Gothic Medium" panose="020B0603020102020204" pitchFamily="34" charset="0"/>
                <a:sym typeface="Arial"/>
              </a:rPr>
              <a:t>Senior Vice President,</a:t>
            </a:r>
            <a:br>
              <a:rPr lang="en-US" sz="1800" i="0" dirty="0">
                <a:solidFill>
                  <a:srgbClr val="000000"/>
                </a:solidFill>
                <a:latin typeface="Franklin Gothic Medium" panose="020B0603020102020204" pitchFamily="34" charset="0"/>
                <a:sym typeface="Arial"/>
              </a:rPr>
            </a:br>
            <a:r>
              <a:rPr lang="en-US" sz="1800" i="1" dirty="0">
                <a:solidFill>
                  <a:srgbClr val="000000"/>
                </a:solidFill>
                <a:latin typeface="Franklin Gothic Medium" panose="020B0603020102020204" pitchFamily="34" charset="0"/>
                <a:sym typeface="Arial"/>
              </a:rPr>
              <a:t>Energy &amp; Digital Services,</a:t>
            </a:r>
          </a:p>
          <a:p>
            <a:pPr marL="0" marR="0" lvl="0" indent="0" algn="l" rtl="0">
              <a:lnSpc>
                <a:spcPct val="108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800" i="1" dirty="0">
                <a:latin typeface="Franklin Gothic Medium" panose="020B0603020102020204" pitchFamily="34" charset="0"/>
              </a:rPr>
              <a:t>EllisDon.</a:t>
            </a:r>
            <a:endParaRPr sz="1800" i="0" dirty="0">
              <a:solidFill>
                <a:srgbClr val="000000"/>
              </a:solidFill>
              <a:latin typeface="Franklin Gothic Medium" panose="020B0603020102020204" pitchFamily="34" charset="0"/>
              <a:sym typeface="Arial"/>
            </a:endParaRP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3D4A0052-5875-62A4-00CC-95F6C5893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15" y="744582"/>
            <a:ext cx="2112021" cy="285062"/>
          </a:xfrm>
          <a:prstGeom prst="rect">
            <a:avLst/>
          </a:prstGeom>
        </p:spPr>
      </p:pic>
      <p:pic>
        <p:nvPicPr>
          <p:cNvPr id="3" name="Picture 2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3E0177B2-87E2-E538-460F-185418B2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4423"/>
          <a:stretch/>
        </p:blipFill>
        <p:spPr>
          <a:xfrm>
            <a:off x="426070" y="160492"/>
            <a:ext cx="486981" cy="4376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EllisDon, Canada</a:t>
            </a:r>
            <a:endParaRPr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172;p11"/>
          <p:cNvSpPr txBox="1">
            <a:spLocks noGrp="1"/>
          </p:cNvSpPr>
          <p:nvPr>
            <p:ph type="sldNum" idx="12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8</a:t>
            </a:fld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174990" y="591958"/>
            <a:ext cx="26572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Franklin Gothic Medium" panose="020B0603020102020204" pitchFamily="34" charset="0"/>
                <a:ea typeface="Libre Franklin"/>
                <a:cs typeface="Libre Franklin"/>
                <a:sym typeface="Libre Franklin"/>
              </a:rPr>
              <a:t>EKO Digital Twin</a:t>
            </a:r>
            <a:endParaRPr dirty="0">
              <a:latin typeface="Franklin Gothic Medium" panose="020B0603020102020204" pitchFamily="34" charset="0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93" y="3253986"/>
            <a:ext cx="4216862" cy="1354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174990" y="1073495"/>
            <a:ext cx="5075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latin typeface="Franklin Gothic Medium" panose="020B0603020102020204" pitchFamily="34" charset="0"/>
                <a:sym typeface="Arial"/>
              </a:rPr>
              <a:t>“You can’t be GREEN unless you’re SMART.™”</a:t>
            </a:r>
            <a:endParaRPr sz="1800">
              <a:solidFill>
                <a:schemeClr val="dk1"/>
              </a:solidFill>
              <a:latin typeface="Franklin Gothic Medium" panose="020B06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4809079" y="2756959"/>
            <a:ext cx="4267200" cy="26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27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latin typeface="Franklin Gothic Medium" panose="020B0603020102020204" pitchFamily="34" charset="0"/>
                <a:ea typeface="Helvetica Neue"/>
                <a:cs typeface="Helvetica Neue"/>
                <a:sym typeface="Helvetica Neue"/>
              </a:rPr>
              <a:t>Energy Demand Prediction</a:t>
            </a:r>
            <a:endParaRPr dirty="0">
              <a:latin typeface="Franklin Gothic Medium" panose="020B0603020102020204" pitchFamily="34" charset="0"/>
            </a:endParaRPr>
          </a:p>
          <a:p>
            <a:pPr marL="0" marR="0" lvl="0" indent="0" algn="l" rtl="0">
              <a:lnSpc>
                <a:spcPct val="227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latin typeface="Franklin Gothic Medium" panose="020B0603020102020204" pitchFamily="34" charset="0"/>
                <a:ea typeface="Helvetica Neue"/>
                <a:cs typeface="Helvetica Neue"/>
                <a:sym typeface="Helvetica Neue"/>
              </a:rPr>
              <a:t>Energy Consumption Optimization</a:t>
            </a:r>
            <a:endParaRPr dirty="0">
              <a:latin typeface="Franklin Gothic Medium" panose="020B0603020102020204" pitchFamily="34" charset="0"/>
            </a:endParaRPr>
          </a:p>
          <a:p>
            <a:pPr marL="0" marR="0" lvl="0" indent="0" algn="l" rtl="0">
              <a:lnSpc>
                <a:spcPct val="227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latin typeface="Franklin Gothic Medium" panose="020B0603020102020204" pitchFamily="34" charset="0"/>
                <a:ea typeface="Helvetica Neue"/>
                <a:cs typeface="Helvetica Neue"/>
                <a:sym typeface="Helvetica Neue"/>
              </a:rPr>
              <a:t>Energy Source Selection</a:t>
            </a:r>
            <a:endParaRPr sz="1800" b="0" i="0" dirty="0">
              <a:solidFill>
                <a:srgbClr val="000000"/>
              </a:solidFill>
              <a:latin typeface="Franklin Gothic Medium" panose="020B06030201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2271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rgbClr val="000000"/>
              </a:solidFill>
              <a:latin typeface="Franklin Gothic Medium" panose="020B06030201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410" y="1586837"/>
            <a:ext cx="4104729" cy="135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1"/>
          <p:cNvSpPr txBox="1"/>
          <p:nvPr/>
        </p:nvSpPr>
        <p:spPr>
          <a:xfrm>
            <a:off x="4792895" y="1711954"/>
            <a:ext cx="2979567" cy="9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6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00000"/>
                </a:solidFill>
                <a:latin typeface="Franklin Gothic Medium" panose="020B0603020102020204" pitchFamily="34" charset="0"/>
                <a:ea typeface="Helvetica Neue"/>
                <a:cs typeface="Helvetica Neue"/>
                <a:sym typeface="Helvetica Neue"/>
              </a:rPr>
              <a:t>Code Coordination</a:t>
            </a:r>
            <a:endParaRPr>
              <a:latin typeface="Franklin Gothic Medium" panose="020B0603020102020204" pitchFamily="34" charset="0"/>
            </a:endParaRPr>
          </a:p>
          <a:p>
            <a:pPr marL="0" marR="0" lvl="0" indent="0" algn="l" rtl="0">
              <a:lnSpc>
                <a:spcPct val="16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00000"/>
                </a:solidFill>
                <a:latin typeface="Franklin Gothic Medium" panose="020B0603020102020204" pitchFamily="34" charset="0"/>
                <a:ea typeface="Helvetica Neue"/>
                <a:cs typeface="Helvetica Neue"/>
                <a:sym typeface="Helvetica Neue"/>
              </a:rPr>
              <a:t>Staff Safety &amp; Duress</a:t>
            </a:r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748BE42D-CA03-2B34-49E3-CEC56B636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15" y="744582"/>
            <a:ext cx="2112021" cy="285062"/>
          </a:xfrm>
          <a:prstGeom prst="rect">
            <a:avLst/>
          </a:prstGeom>
        </p:spPr>
      </p:pic>
      <p:pic>
        <p:nvPicPr>
          <p:cNvPr id="3" name="Picture 2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3BA37E3B-975C-FEBB-8692-410ECD5BE3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4423"/>
          <a:stretch/>
        </p:blipFill>
        <p:spPr>
          <a:xfrm>
            <a:off x="482714" y="144307"/>
            <a:ext cx="486981" cy="4376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 Medium"/>
              <a:buNone/>
            </a:pPr>
            <a:r>
              <a:rPr lang="en-US" dirty="0">
                <a:latin typeface="Franklin Gothic Medium" panose="020B0603020102020204" pitchFamily="34" charset="0"/>
              </a:rPr>
              <a:t>Blackstone Energy Services, Canada 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6928008" y="4771484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Franklin Gothic Medium" panose="020B0603020102020204" pitchFamily="34" charset="0"/>
              </a:rPr>
              <a:t>9</a:t>
            </a:fld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2" name="Picture 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BB1D9AB-185D-E7EB-24B0-DCE6C3477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4423"/>
          <a:stretch/>
        </p:blipFill>
        <p:spPr>
          <a:xfrm>
            <a:off x="864388" y="258944"/>
            <a:ext cx="486981" cy="437676"/>
          </a:xfrm>
          <a:prstGeom prst="rect">
            <a:avLst/>
          </a:prstGeom>
        </p:spPr>
      </p:pic>
      <p:pic>
        <p:nvPicPr>
          <p:cNvPr id="1026" name="Picture 2" descr="Blackstone Energy Logo">
            <a:extLst>
              <a:ext uri="{FF2B5EF4-FFF2-40B4-BE49-F238E27FC236}">
                <a16:creationId xmlns:a16="http://schemas.microsoft.com/office/drawing/2014/main" id="{5F342D49-A007-283B-E613-A867A058B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19" y="826382"/>
            <a:ext cx="2440391" cy="6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9D2B3-CE2E-FD09-6B78-0E623AEFBD2B}"/>
              </a:ext>
            </a:extLst>
          </p:cNvPr>
          <p:cNvSpPr txBox="1"/>
          <p:nvPr/>
        </p:nvSpPr>
        <p:spPr>
          <a:xfrm>
            <a:off x="520861" y="1373802"/>
            <a:ext cx="4051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0E2738"/>
                </a:solidFill>
                <a:effectLst/>
                <a:latin typeface="Manrope"/>
              </a:rPr>
              <a:t>Blackstone’s Goal: to deliver responsible solutions that help clients save, sustain, and thrive through customized strategies for energy and carbon reduction.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72979-A06C-AE1F-F1F9-F989456EC39D}"/>
              </a:ext>
            </a:extLst>
          </p:cNvPr>
          <p:cNvSpPr txBox="1"/>
          <p:nvPr/>
        </p:nvSpPr>
        <p:spPr>
          <a:xfrm>
            <a:off x="432797" y="4042809"/>
            <a:ext cx="4789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Blackpack</a:t>
            </a:r>
            <a:r>
              <a:rPr lang="en-US" sz="1400" dirty="0"/>
              <a:t> DERMS: Distributed Energy Resource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85799-ED33-6733-B23C-89D88462F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638" y="1678685"/>
            <a:ext cx="2875596" cy="2545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6D9640-1F8D-8E46-54C3-A2FF5C6E7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97" y="2730193"/>
            <a:ext cx="1350161" cy="11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52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Custom</PresentationFormat>
  <Paragraphs>164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Franklin Gothic Medium</vt:lpstr>
      <vt:lpstr>Arial</vt:lpstr>
      <vt:lpstr>Libre Franklin</vt:lpstr>
      <vt:lpstr>Libre Franklin Medium</vt:lpstr>
      <vt:lpstr>Calibri</vt:lpstr>
      <vt:lpstr>Manrope</vt:lpstr>
      <vt:lpstr>Avenir</vt:lpstr>
      <vt:lpstr>Default Theme</vt:lpstr>
      <vt:lpstr>OEM Use Cases for Harnessing Haystack </vt:lpstr>
      <vt:lpstr>Leveraging the Power of Haystack on Different Markets and Applications</vt:lpstr>
      <vt:lpstr>SageGlass, USA</vt:lpstr>
      <vt:lpstr>City of Toronto, Canada</vt:lpstr>
      <vt:lpstr>City of Toronto, Canada</vt:lpstr>
      <vt:lpstr>EllisDon, Canada</vt:lpstr>
      <vt:lpstr>EllisDon, Canada</vt:lpstr>
      <vt:lpstr>EllisDon, Canada</vt:lpstr>
      <vt:lpstr>Blackstone Energy Services, Canada </vt:lpstr>
      <vt:lpstr>Blackstone Energy Services, Canada </vt:lpstr>
      <vt:lpstr>Blackstone Energy Services, Canada </vt:lpstr>
      <vt:lpstr>Blackstone Energy Services, Canada </vt:lpstr>
      <vt:lpstr>Blackstone Energy Services, Canada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Debbie Bretches</dc:creator>
  <cp:lastModifiedBy>Londono Garcia, Julio (SI B G&amp;P PTM DS J2)</cp:lastModifiedBy>
  <cp:revision>4</cp:revision>
  <dcterms:created xsi:type="dcterms:W3CDTF">2017-10-05T00:34:28Z</dcterms:created>
  <dcterms:modified xsi:type="dcterms:W3CDTF">2025-05-07T00:25:13Z</dcterms:modified>
</cp:coreProperties>
</file>