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4"/>
  </p:sldMasterIdLst>
  <p:notesMasterIdLst>
    <p:notesMasterId r:id="rId22"/>
  </p:notesMasterIdLst>
  <p:handoutMasterIdLst>
    <p:handoutMasterId r:id="rId23"/>
  </p:handoutMasterIdLst>
  <p:sldIdLst>
    <p:sldId id="258" r:id="rId5"/>
    <p:sldId id="257" r:id="rId6"/>
    <p:sldId id="260" r:id="rId7"/>
    <p:sldId id="266" r:id="rId8"/>
    <p:sldId id="267" r:id="rId9"/>
    <p:sldId id="265" r:id="rId10"/>
    <p:sldId id="270" r:id="rId11"/>
    <p:sldId id="269" r:id="rId12"/>
    <p:sldId id="271" r:id="rId13"/>
    <p:sldId id="274" r:id="rId14"/>
    <p:sldId id="268" r:id="rId15"/>
    <p:sldId id="261" r:id="rId16"/>
    <p:sldId id="263" r:id="rId17"/>
    <p:sldId id="264" r:id="rId18"/>
    <p:sldId id="262" r:id="rId19"/>
    <p:sldId id="275" r:id="rId20"/>
    <p:sldId id="272" r:id="rId21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756"/>
    <a:srgbClr val="172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31F3D0-7B4B-4DD9-8FBC-CE1A23FEE4AA}" v="46" dt="2025-04-29T02:42:07.2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9" autoAdjust="0"/>
    <p:restoredTop sz="88786" autoAdjust="0"/>
  </p:normalViewPr>
  <p:slideViewPr>
    <p:cSldViewPr snapToGrid="0" snapToObjects="1">
      <p:cViewPr varScale="1">
        <p:scale>
          <a:sx n="186" d="100"/>
          <a:sy n="186" d="100"/>
        </p:scale>
        <p:origin x="1212" y="156"/>
      </p:cViewPr>
      <p:guideLst>
        <p:guide orient="horz" pos="16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48C76-4D23-F044-8DFA-02569E0F037C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17227-EC36-3746-8565-D39D3F025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4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73C2E-070E-5143-8003-1D813C6A15EF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E30C8-1FC9-C545-B5DA-34637BFD6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443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E30C8-1FC9-C545-B5DA-34637BFD6A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42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E30C8-1FC9-C545-B5DA-34637BFD6A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50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E30C8-1FC9-C545-B5DA-34637BFD6A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26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E30C8-1FC9-C545-B5DA-34637BFD6A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47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E30C8-1FC9-C545-B5DA-34637BFD6A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01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B0950-E2BE-0C70-D72D-63167E8A7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6B2969-F7AD-FEC9-C241-5F697C7F35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1D0BBD-53C0-3761-30EE-B7FA5AC2A6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2EC2C-EEC7-32DF-C4F2-0FB2403611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E30C8-1FC9-C545-B5DA-34637BFD6A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84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E30C8-1FC9-C545-B5DA-34637BFD6A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59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E30C8-1FC9-C545-B5DA-34637BFD6A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38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E30C8-1FC9-C545-B5DA-34637BFD6A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25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22FE03-E2FE-154F-ADCA-11C13967A1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66" y="761"/>
            <a:ext cx="9132465" cy="51419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A9F0371-F92B-8644-88D1-F5408253E2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1189" y="1259384"/>
            <a:ext cx="6192762" cy="1103540"/>
          </a:xfrm>
        </p:spPr>
        <p:txBody>
          <a:bodyPr anchor="b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9862361-6928-8545-9887-E2212FCA59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8195" y="297997"/>
            <a:ext cx="8587619" cy="766432"/>
          </a:xfr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SESSION TITLE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3A4C601-5B63-D84B-908F-3B2928DD506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8196" y="2645403"/>
            <a:ext cx="1592406" cy="1792958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/,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8DFD4C-6124-0143-9F82-2154976C746D}"/>
              </a:ext>
            </a:extLst>
          </p:cNvPr>
          <p:cNvCxnSpPr/>
          <p:nvPr userDrawn="1"/>
        </p:nvCxnSpPr>
        <p:spPr>
          <a:xfrm flipH="1">
            <a:off x="278195" y="737840"/>
            <a:ext cx="8587619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8875040B-2E2A-3A4E-9C2B-418101F7C9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6308" y="3592223"/>
            <a:ext cx="4780274" cy="846138"/>
          </a:xfrm>
        </p:spPr>
        <p:txBody>
          <a:bodyPr>
            <a:noAutofit/>
          </a:bodyPr>
          <a:lstStyle>
            <a:lvl1pPr marL="3175" indent="0">
              <a:buNone/>
              <a:defRPr sz="2400">
                <a:solidFill>
                  <a:schemeClr val="bg1"/>
                </a:solidFill>
              </a:defRPr>
            </a:lvl1pPr>
            <a:lvl2pPr marL="3175" indent="0">
              <a:buNone/>
              <a:defRPr sz="2400"/>
            </a:lvl2pPr>
            <a:lvl3pPr marL="3175" indent="0">
              <a:buNone/>
              <a:defRPr sz="2400"/>
            </a:lvl3pPr>
            <a:lvl4pPr marL="3175" indent="0">
              <a:buNone/>
              <a:defRPr sz="2400"/>
            </a:lvl4pPr>
            <a:lvl5pPr marL="3175" indent="0">
              <a:buNone/>
              <a:defRPr sz="2400"/>
            </a:lvl5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99017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410" y="4633368"/>
            <a:ext cx="2133600" cy="27409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8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2140"/>
            <a:ext cx="4038600" cy="255029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2140"/>
            <a:ext cx="4038600" cy="255029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5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2401"/>
            <a:ext cx="4041775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2667"/>
            <a:ext cx="4041775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752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41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976395"/>
            <a:ext cx="3008313" cy="872345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76393"/>
            <a:ext cx="5111750" cy="34827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848739"/>
            <a:ext cx="3008313" cy="2610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4990" y="102682"/>
            <a:ext cx="8794020" cy="536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Avenir Next Regular"/>
                <a:ea typeface="+mj-ea"/>
                <a:cs typeface="Avenir Next Regular"/>
              </a:defRPr>
            </a:lvl1pPr>
          </a:lstStyle>
          <a:p>
            <a:r>
              <a:rPr lang="en-US" sz="3600" dirty="0">
                <a:solidFill>
                  <a:srgbClr val="172E55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631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59568"/>
            <a:ext cx="5486400" cy="25893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233"/>
            <a:ext cx="5486400" cy="604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4990" y="102682"/>
            <a:ext cx="8794020" cy="536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Avenir Next Regular"/>
                <a:ea typeface="+mj-ea"/>
                <a:cs typeface="Avenir Next Regular"/>
              </a:defRPr>
            </a:lvl1pPr>
          </a:lstStyle>
          <a:p>
            <a:r>
              <a:rPr lang="en-US" sz="3600" dirty="0">
                <a:solidFill>
                  <a:srgbClr val="172E55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087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03705"/>
            <a:ext cx="8229600" cy="33976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9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5766" y="762"/>
            <a:ext cx="9132465" cy="51419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5410" y="4817784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2" r:id="rId6"/>
    <p:sldLayoutId id="2147483683" r:id="rId7"/>
    <p:sldLayoutId id="2147483684" r:id="rId8"/>
    <p:sldLayoutId id="2147483685" r:id="rId9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0000"/>
          </a:solidFill>
          <a:latin typeface="+mj-lt"/>
          <a:ea typeface="+mj-ea"/>
          <a:cs typeface="Avenir Next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Avenir Next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Avenir Next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Avenir Next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Avenir Next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Avenir Next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8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sv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ED89-CD66-5D40-B2EE-6EEF4169B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189" y="1259384"/>
            <a:ext cx="6192762" cy="1103540"/>
          </a:xfrm>
        </p:spPr>
        <p:txBody>
          <a:bodyPr anchor="b">
            <a:normAutofit/>
          </a:bodyPr>
          <a:lstStyle/>
          <a:p>
            <a:r>
              <a:rPr lang="en-US" i="1"/>
              <a:t>Energy Analyst - Using Haystack for Real Time Grid Integration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FFCA9-A044-D944-9737-6474731B2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95" y="297997"/>
            <a:ext cx="8587619" cy="766432"/>
          </a:xfrm>
        </p:spPr>
        <p:txBody>
          <a:bodyPr>
            <a:normAutofit/>
          </a:bodyPr>
          <a:lstStyle/>
          <a:p>
            <a:r>
              <a:rPr lang="en-US" dirty="0"/>
              <a:t>Business Track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17F3EE8-9ECC-2F92-9102-FD5FC15491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968" r="6210" b="-9"/>
          <a:stretch/>
        </p:blipFill>
        <p:spPr>
          <a:xfrm>
            <a:off x="278196" y="2645403"/>
            <a:ext cx="1592406" cy="1792958"/>
          </a:xfrm>
          <a:noFill/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038BBC-76B7-6246-98C0-9AC289316B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66308" y="3592223"/>
            <a:ext cx="4780274" cy="846138"/>
          </a:xfrm>
        </p:spPr>
        <p:txBody>
          <a:bodyPr>
            <a:normAutofit/>
          </a:bodyPr>
          <a:lstStyle/>
          <a:p>
            <a:r>
              <a:rPr lang="en-US"/>
              <a:t>Philip Buonomo – VP Product Development, Intellastar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18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77BD3-FC9F-3492-5DB1-89BE99151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260D2-F571-3DE4-4E40-F604DB2CE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Portfolio Rollup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7BF930-0858-87F2-12AD-D0CB2C86A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0BF663-B12E-C2F8-DF3E-3AB2447EF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15" y="639463"/>
            <a:ext cx="7350995" cy="41081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C2D4AE-79FE-E145-60D1-D645E27C2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336" y="1259770"/>
            <a:ext cx="168925" cy="148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6F5109-95AC-FF35-515C-E48892A3B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336" y="2028526"/>
            <a:ext cx="168925" cy="1484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848CFE-1730-AA1A-91AA-43E0BEB50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336" y="2822839"/>
            <a:ext cx="168925" cy="1484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ADFC8C-F817-5B45-54F9-A8EE6C5CA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335" y="3304327"/>
            <a:ext cx="168925" cy="1484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84D742-8327-0928-B858-F7EC3EC70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334" y="4098640"/>
            <a:ext cx="168925" cy="148449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5C30CA15-A0E1-C66E-308B-38F93D727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4891" y="4757986"/>
            <a:ext cx="1696655" cy="35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65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F5310-7D82-1DFC-EB44-DF6AA0D1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Edge Control / Automation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D787F-FACC-0E86-79E3-91D1B05F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8A502B-D437-8F38-9A6C-1326C2BDF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854"/>
            <a:ext cx="9144000" cy="39045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75F214-EDEE-8217-C88B-8904198DC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676" y="2831716"/>
            <a:ext cx="168925" cy="148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CE1ADF-A66C-33F2-8CF1-C365D6689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999" y="2831716"/>
            <a:ext cx="168925" cy="1484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1EB2FA-4656-F260-1AF5-8E852EDA7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693" y="2831716"/>
            <a:ext cx="168925" cy="1484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A04267-DB12-DBA7-054B-6CB77B04E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387" y="2831715"/>
            <a:ext cx="168925" cy="148449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82176BB3-98FA-AD3E-A04C-9D936BF77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4891" y="4757986"/>
            <a:ext cx="1696655" cy="35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4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BEE6F-C25E-D753-6241-E53265305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673F5-13A4-ECD6-FF56-DF82EE8AF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Economic Impact: PLC Reduction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3CE6E-4BA3-07DB-BB91-F34E73D40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C1F7F-C479-4CD1-EED0-4A2431716B9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9159621" y="5590565"/>
            <a:ext cx="1382752" cy="311945"/>
          </a:xfrm>
          <a:prstGeom prst="rect">
            <a:avLst/>
          </a:prstGeom>
        </p:spPr>
      </p:pic>
      <p:sp>
        <p:nvSpPr>
          <p:cNvPr id="9" name="TextBox 14">
            <a:extLst>
              <a:ext uri="{FF2B5EF4-FFF2-40B4-BE49-F238E27FC236}">
                <a16:creationId xmlns:a16="http://schemas.microsoft.com/office/drawing/2014/main" id="{F53749D6-87C7-3ABC-F560-6E3771835798}"/>
              </a:ext>
            </a:extLst>
          </p:cNvPr>
          <p:cNvSpPr txBox="1"/>
          <p:nvPr/>
        </p:nvSpPr>
        <p:spPr>
          <a:xfrm>
            <a:off x="-1147119" y="5543380"/>
            <a:ext cx="24336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© 2025 Intellastar Intellectual Property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04A9A2-9F85-3CE7-BA88-1B49133E2BDF}"/>
              </a:ext>
            </a:extLst>
          </p:cNvPr>
          <p:cNvCxnSpPr>
            <a:cxnSpLocks/>
          </p:cNvCxnSpPr>
          <p:nvPr/>
        </p:nvCxnSpPr>
        <p:spPr>
          <a:xfrm>
            <a:off x="-1147119" y="5456722"/>
            <a:ext cx="11689492" cy="0"/>
          </a:xfrm>
          <a:prstGeom prst="line">
            <a:avLst/>
          </a:prstGeom>
          <a:ln w="95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3A8675-2273-80BC-684F-B49A25E09C79}"/>
              </a:ext>
            </a:extLst>
          </p:cNvPr>
          <p:cNvGrpSpPr/>
          <p:nvPr/>
        </p:nvGrpSpPr>
        <p:grpSpPr>
          <a:xfrm>
            <a:off x="281215" y="665959"/>
            <a:ext cx="8687795" cy="4005320"/>
            <a:chOff x="-1113898" y="226370"/>
            <a:chExt cx="11623050" cy="494692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E514832-FABF-B001-4B31-3E3632812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0478" y="226370"/>
              <a:ext cx="6990708" cy="310977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D7718BF-18C8-840A-E5C7-D334E2440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92122" y="2063515"/>
              <a:ext cx="5617030" cy="3109775"/>
            </a:xfrm>
            <a:prstGeom prst="rect">
              <a:avLst/>
            </a:prstGeom>
          </p:spPr>
        </p:pic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07C02EA5-620B-704B-E795-EEB4B66CE043}"/>
                </a:ext>
              </a:extLst>
            </p:cNvPr>
            <p:cNvSpPr txBox="1"/>
            <p:nvPr/>
          </p:nvSpPr>
          <p:spPr>
            <a:xfrm>
              <a:off x="-1113898" y="450526"/>
              <a:ext cx="4494376" cy="43715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 b="1" dirty="0"/>
            </a:p>
            <a:p>
              <a:r>
                <a:rPr lang="en-US" sz="1400" b="1" dirty="0"/>
                <a:t>What is PLC (Peak Load Contribution)?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Determines a site’s share of grid demand during peak periods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Directly impacts capacity charges for the upcoming year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dirty="0"/>
            </a:p>
            <a:p>
              <a:r>
                <a:rPr lang="en-US" sz="1400" b="1" dirty="0"/>
                <a:t>Why It Matters?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dirty="0"/>
                <a:t>Higher PLC → Higher Costs</a:t>
              </a:r>
              <a:endParaRPr lang="en-US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dirty="0"/>
                <a:t>Lower PLC → More Savings</a:t>
              </a:r>
              <a:endParaRPr lang="en-US" sz="1400" dirty="0"/>
            </a:p>
            <a:p>
              <a:endParaRPr lang="en-US" sz="1400" dirty="0"/>
            </a:p>
            <a:p>
              <a:endParaRPr lang="en-US" sz="1400" dirty="0"/>
            </a:p>
            <a:p>
              <a:r>
                <a:rPr lang="en-US" sz="1400" dirty="0"/>
                <a:t>    Haystack modeling of assets to identify optimal strategy for PLC reduction and use stock library of automated controls.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4A05CD-0492-AAB8-3FC6-E15CC6BF22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865" y="3640849"/>
            <a:ext cx="304459" cy="267555"/>
          </a:xfrm>
          <a:prstGeom prst="rect">
            <a:avLst/>
          </a:prstGeom>
        </p:spPr>
      </p:pic>
      <p:pic>
        <p:nvPicPr>
          <p:cNvPr id="16" name="Picture 15" descr="A black and white logo&#10;&#10;Description automatically generated">
            <a:extLst>
              <a:ext uri="{FF2B5EF4-FFF2-40B4-BE49-F238E27FC236}">
                <a16:creationId xmlns:a16="http://schemas.microsoft.com/office/drawing/2014/main" id="{F9F638CC-9DE7-D5F6-2B3F-1EF630E28D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4891" y="4757986"/>
            <a:ext cx="1696655" cy="35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68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DBDED-E2A9-FB84-DE38-FD430EEE8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1D084-3DF0-CAE9-0891-183491A3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Risk Avoidance: Feeder Protection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F6155-61A4-8A2A-091A-38AEA683A7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13</a:t>
            </a:fld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3447C53-2903-3A82-3B80-609D4C8D4C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31" y="822079"/>
            <a:ext cx="4937026" cy="185947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15D106A-58C0-7040-4FE6-36D5A952EE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033" y="2384445"/>
            <a:ext cx="4756935" cy="221858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4306118-DA67-4075-A4F8-9FF6043897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223" y="3066837"/>
            <a:ext cx="245839" cy="21604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41DC843-FFEF-99E3-1452-804C7A7A46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265" y="4023437"/>
            <a:ext cx="245840" cy="21604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BB1EE79-DC92-7729-3D7D-15915B82B2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773" y="4033711"/>
            <a:ext cx="245840" cy="21604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23F26AF-C0D8-EB18-B69C-EC6211C1F1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917" y="3121747"/>
            <a:ext cx="245840" cy="21604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9F5E329-0D23-E0EE-8934-3740D57406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223" y="2727605"/>
            <a:ext cx="245840" cy="21604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A8C8A57-97CE-DAF2-7384-EAA2D7483D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032554" y="2240362"/>
            <a:ext cx="256955" cy="242924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ACEDCF1-F621-E867-3B1C-BE5CE26AC1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407587" y="2170186"/>
            <a:ext cx="216042" cy="490680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81D5820-F84D-99EC-34C7-08FF05FD29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758" y="661390"/>
            <a:ext cx="329764" cy="3372321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1D52761-849A-5BBF-6C9C-8DDCD5FFCDD1}"/>
              </a:ext>
            </a:extLst>
          </p:cNvPr>
          <p:cNvCxnSpPr>
            <a:cxnSpLocks/>
          </p:cNvCxnSpPr>
          <p:nvPr/>
        </p:nvCxnSpPr>
        <p:spPr>
          <a:xfrm flipV="1">
            <a:off x="883578" y="601038"/>
            <a:ext cx="6323645" cy="3873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1CC43153-438B-E470-37D1-CC21162B229C}"/>
              </a:ext>
            </a:extLst>
          </p:cNvPr>
          <p:cNvSpPr txBox="1"/>
          <p:nvPr/>
        </p:nvSpPr>
        <p:spPr>
          <a:xfrm>
            <a:off x="6212698" y="1166755"/>
            <a:ext cx="100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C1EE864-A90B-9566-3AF8-1D9FE53C9B7D}"/>
              </a:ext>
            </a:extLst>
          </p:cNvPr>
          <p:cNvSpPr txBox="1"/>
          <p:nvPr/>
        </p:nvSpPr>
        <p:spPr>
          <a:xfrm>
            <a:off x="5577950" y="786881"/>
            <a:ext cx="100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</a:t>
            </a:r>
          </a:p>
        </p:txBody>
      </p:sp>
      <p:pic>
        <p:nvPicPr>
          <p:cNvPr id="58" name="Picture 57" descr="A black and white logo&#10;&#10;Description automatically generated">
            <a:extLst>
              <a:ext uri="{FF2B5EF4-FFF2-40B4-BE49-F238E27FC236}">
                <a16:creationId xmlns:a16="http://schemas.microsoft.com/office/drawing/2014/main" id="{06C68D17-64F4-8E9B-C3B7-8059E18F68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4891" y="4757986"/>
            <a:ext cx="1696655" cy="35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07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66406-88A7-749B-6B4F-618281312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EE0C5-2493-5A86-3486-BC958951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Economic Impact: Generator Utilization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E6AF4-8743-9207-5D23-0E5CB7DEB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EA0A87FD-EA7C-E897-E692-43C7881A2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891" y="4757986"/>
            <a:ext cx="1696655" cy="3555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937384-D3E3-228E-FC03-0B72C02A7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80" y="883578"/>
            <a:ext cx="8594406" cy="361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04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71352-9ABF-28C4-FC1C-89323F7D3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06E59-4168-AE3B-EA36-2E8C0958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 of the Above - EV Chargers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FB8A5-35A1-6AF8-B7A6-E31D7BEDD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E142B475-4183-0236-ADA4-0AC2FCB50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891" y="4757986"/>
            <a:ext cx="1696655" cy="3555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475803-CA83-B8DA-1655-9B91A6BE8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05" y="784100"/>
            <a:ext cx="8791546" cy="35800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EE39D6-9EF2-C650-2EDA-F3C6A91F8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0717" y="2622376"/>
            <a:ext cx="2010829" cy="201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7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AFF67-DEE6-4C09-BA24-C6142BAC2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BC568-DF49-240B-428F-BB3DB2DFD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Economic Impact: Load Shifting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65A6C-55EF-35DB-F69C-4C18B3430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DBA31B-ADD5-8033-C1A5-AF6880753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95" y="726015"/>
            <a:ext cx="8471120" cy="3696231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B66F3868-0AB5-CDA3-CF17-30271EA89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891" y="4757986"/>
            <a:ext cx="1696655" cy="35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83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B5AAC-0D60-C878-DD81-C1F73E3E2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AE78E-499D-9BBE-275D-3F422223F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F592C-C3E8-256A-AAB3-E1BF84060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Thank you Haystack Connect 2025!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C8E11-D198-D2F7-F885-6DDB677E7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17CDE65E-AE5E-900B-6CDB-1A57526CF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891" y="4757986"/>
            <a:ext cx="1696655" cy="35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65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2</a:t>
            </a:fld>
            <a:endParaRPr lang="en-US"/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29822AE1-74E1-FFEF-9EB4-4827E5175E35}"/>
              </a:ext>
            </a:extLst>
          </p:cNvPr>
          <p:cNvGrpSpPr/>
          <p:nvPr/>
        </p:nvGrpSpPr>
        <p:grpSpPr>
          <a:xfrm>
            <a:off x="359166" y="3578"/>
            <a:ext cx="8020835" cy="4542336"/>
            <a:chOff x="3990" y="-43466"/>
            <a:chExt cx="11165557" cy="6789986"/>
          </a:xfrm>
        </p:grpSpPr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F8511692-F2BF-B2EF-C641-EB8182487A48}"/>
                </a:ext>
              </a:extLst>
            </p:cNvPr>
            <p:cNvCxnSpPr>
              <a:cxnSpLocks/>
              <a:stCxn id="233" idx="3"/>
            </p:cNvCxnSpPr>
            <p:nvPr/>
          </p:nvCxnSpPr>
          <p:spPr>
            <a:xfrm flipV="1">
              <a:off x="8697803" y="4767762"/>
              <a:ext cx="2014544" cy="17413"/>
            </a:xfrm>
            <a:prstGeom prst="line">
              <a:avLst/>
            </a:prstGeom>
            <a:noFill/>
            <a:ln w="28575">
              <a:solidFill>
                <a:schemeClr val="accent6">
                  <a:lumMod val="10000"/>
                </a:schemeClr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661EF199-BA73-0132-C5CA-F42A3E8F478B}"/>
                </a:ext>
              </a:extLst>
            </p:cNvPr>
            <p:cNvSpPr/>
            <p:nvPr/>
          </p:nvSpPr>
          <p:spPr>
            <a:xfrm>
              <a:off x="7642795" y="2279468"/>
              <a:ext cx="1066076" cy="8529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308F890C-94C9-20EA-DDB6-5AE8808420CD}"/>
                </a:ext>
              </a:extLst>
            </p:cNvPr>
            <p:cNvSpPr/>
            <p:nvPr/>
          </p:nvSpPr>
          <p:spPr>
            <a:xfrm>
              <a:off x="7672859" y="3274353"/>
              <a:ext cx="1036011" cy="8297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1D520E4F-D7EE-714F-30CF-04C693D6973D}"/>
                </a:ext>
              </a:extLst>
            </p:cNvPr>
            <p:cNvSpPr/>
            <p:nvPr/>
          </p:nvSpPr>
          <p:spPr>
            <a:xfrm>
              <a:off x="7672860" y="4298197"/>
              <a:ext cx="1036011" cy="8529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209F3A63-FFD4-F494-A30E-1C55BF692C8D}"/>
                </a:ext>
              </a:extLst>
            </p:cNvPr>
            <p:cNvSpPr/>
            <p:nvPr/>
          </p:nvSpPr>
          <p:spPr>
            <a:xfrm>
              <a:off x="6380377" y="4298196"/>
              <a:ext cx="1036011" cy="8529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32F8A1E6-2896-F8CA-1076-882084813709}"/>
                </a:ext>
              </a:extLst>
            </p:cNvPr>
            <p:cNvSpPr/>
            <p:nvPr/>
          </p:nvSpPr>
          <p:spPr>
            <a:xfrm>
              <a:off x="5095146" y="4296214"/>
              <a:ext cx="1036011" cy="8529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C11F0BD-18DA-FDD9-43FD-718B39866177}"/>
                </a:ext>
              </a:extLst>
            </p:cNvPr>
            <p:cNvSpPr/>
            <p:nvPr/>
          </p:nvSpPr>
          <p:spPr>
            <a:xfrm>
              <a:off x="4894236" y="2131860"/>
              <a:ext cx="4079496" cy="315081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02" name="Graphic 201">
              <a:extLst>
                <a:ext uri="{FF2B5EF4-FFF2-40B4-BE49-F238E27FC236}">
                  <a16:creationId xmlns:a16="http://schemas.microsoft.com/office/drawing/2014/main" id="{1D736EE5-C10C-6264-3DF2-29199280E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64011" y="2406538"/>
              <a:ext cx="593521" cy="593521"/>
            </a:xfrm>
            <a:prstGeom prst="rect">
              <a:avLst/>
            </a:prstGeom>
          </p:spPr>
        </p:pic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AD251A64-44C6-C0AB-B101-2408B44B36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0111" y="1006112"/>
              <a:ext cx="4243044" cy="4212205"/>
            </a:xfrm>
            <a:prstGeom prst="line">
              <a:avLst/>
            </a:prstGeom>
            <a:ln w="6350">
              <a:solidFill>
                <a:schemeClr val="accent6">
                  <a:lumMod val="1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EDA18CAC-03FC-5D2B-179E-910EBC963880}"/>
                </a:ext>
              </a:extLst>
            </p:cNvPr>
            <p:cNvSpPr txBox="1"/>
            <p:nvPr/>
          </p:nvSpPr>
          <p:spPr>
            <a:xfrm>
              <a:off x="5589685" y="1537067"/>
              <a:ext cx="2627674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6">
                      <a:lumMod val="10000"/>
                    </a:schemeClr>
                  </a:solidFill>
                </a:rPr>
                <a:t>Intellastar T350</a:t>
              </a:r>
            </a:p>
          </p:txBody>
        </p:sp>
        <p:pic>
          <p:nvPicPr>
            <p:cNvPr id="205" name="Picture 204" descr="A black and white logo&#10;&#10;Description automatically generated">
              <a:extLst>
                <a:ext uri="{FF2B5EF4-FFF2-40B4-BE49-F238E27FC236}">
                  <a16:creationId xmlns:a16="http://schemas.microsoft.com/office/drawing/2014/main" id="{9A4B79B4-7823-85CD-B88A-42E6F20E9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25469" y="-43466"/>
              <a:ext cx="3453353" cy="777204"/>
            </a:xfrm>
            <a:prstGeom prst="rect">
              <a:avLst/>
            </a:prstGeom>
          </p:spPr>
        </p:pic>
        <p:pic>
          <p:nvPicPr>
            <p:cNvPr id="206" name="Graphic 205" descr="Cell Tower with solid fill">
              <a:extLst>
                <a:ext uri="{FF2B5EF4-FFF2-40B4-BE49-F238E27FC236}">
                  <a16:creationId xmlns:a16="http://schemas.microsoft.com/office/drawing/2014/main" id="{5250D5E7-9EDA-FF79-D7C5-365FC229F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042049" y="2342312"/>
              <a:ext cx="914400" cy="914400"/>
            </a:xfrm>
            <a:prstGeom prst="rect">
              <a:avLst/>
            </a:prstGeom>
          </p:spPr>
        </p:pic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AD26B801-09A1-BCAA-6178-E59FCFFE820D}"/>
                </a:ext>
              </a:extLst>
            </p:cNvPr>
            <p:cNvCxnSpPr>
              <a:cxnSpLocks/>
              <a:endCxn id="220" idx="0"/>
            </p:cNvCxnSpPr>
            <p:nvPr/>
          </p:nvCxnSpPr>
          <p:spPr>
            <a:xfrm flipH="1" flipV="1">
              <a:off x="3065817" y="2606901"/>
              <a:ext cx="2134495" cy="323087"/>
            </a:xfrm>
            <a:prstGeom prst="line">
              <a:avLst/>
            </a:prstGeom>
            <a:noFill/>
            <a:ln w="28575">
              <a:solidFill>
                <a:schemeClr val="accent6">
                  <a:lumMod val="10000"/>
                </a:schemeClr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C1FD6E5A-8962-85AF-C7AA-A1483416296F}"/>
                </a:ext>
              </a:extLst>
            </p:cNvPr>
            <p:cNvSpPr/>
            <p:nvPr/>
          </p:nvSpPr>
          <p:spPr>
            <a:xfrm rot="7237256">
              <a:off x="3429918" y="2624513"/>
              <a:ext cx="307573" cy="112089"/>
            </a:xfrm>
            <a:prstGeom prst="ellipse">
              <a:avLst/>
            </a:prstGeom>
            <a:noFill/>
            <a:ln w="19050">
              <a:solidFill>
                <a:schemeClr val="accent6">
                  <a:lumMod val="10000"/>
                </a:schemeClr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Cloud 209">
              <a:extLst>
                <a:ext uri="{FF2B5EF4-FFF2-40B4-BE49-F238E27FC236}">
                  <a16:creationId xmlns:a16="http://schemas.microsoft.com/office/drawing/2014/main" id="{306F66B6-0FDF-E34E-E371-855D98A73143}"/>
                </a:ext>
              </a:extLst>
            </p:cNvPr>
            <p:cNvSpPr/>
            <p:nvPr/>
          </p:nvSpPr>
          <p:spPr>
            <a:xfrm>
              <a:off x="2256530" y="679173"/>
              <a:ext cx="1855700" cy="1045908"/>
            </a:xfrm>
            <a:prstGeom prst="cloud">
              <a:avLst/>
            </a:prstGeom>
            <a:noFill/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299E8158-7597-2A03-81B4-20E6CBD114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71260" y="1575325"/>
              <a:ext cx="1405444" cy="1093710"/>
            </a:xfrm>
            <a:prstGeom prst="line">
              <a:avLst/>
            </a:prstGeom>
            <a:noFill/>
            <a:ln w="28575">
              <a:solidFill>
                <a:schemeClr val="accent6">
                  <a:lumMod val="10000"/>
                </a:schemeClr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4D468DE6-C906-0732-FCC5-875A9AEE5FDD}"/>
                </a:ext>
              </a:extLst>
            </p:cNvPr>
            <p:cNvSpPr/>
            <p:nvPr/>
          </p:nvSpPr>
          <p:spPr>
            <a:xfrm rot="7237256">
              <a:off x="4089609" y="1901504"/>
              <a:ext cx="307573" cy="112089"/>
            </a:xfrm>
            <a:prstGeom prst="ellipse">
              <a:avLst/>
            </a:prstGeom>
            <a:noFill/>
            <a:ln w="19050">
              <a:solidFill>
                <a:schemeClr val="accent6">
                  <a:lumMod val="10000"/>
                </a:schemeClr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E073C3A3-4C1A-474F-208B-8FB612719367}"/>
                </a:ext>
              </a:extLst>
            </p:cNvPr>
            <p:cNvSpPr/>
            <p:nvPr/>
          </p:nvSpPr>
          <p:spPr>
            <a:xfrm>
              <a:off x="10882511" y="3590724"/>
              <a:ext cx="222605" cy="215003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>
                <a:solidFill>
                  <a:schemeClr val="tx1"/>
                </a:solidFill>
                <a:latin typeface="Arial" charset="0"/>
                <a:cs typeface="Arial Unicode MS" charset="0"/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CB6646BE-DAC1-5D27-DA8C-1E32D1EA1575}"/>
                </a:ext>
              </a:extLst>
            </p:cNvPr>
            <p:cNvSpPr txBox="1"/>
            <p:nvPr/>
          </p:nvSpPr>
          <p:spPr>
            <a:xfrm>
              <a:off x="10810020" y="3520594"/>
              <a:ext cx="280299" cy="206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M</a:t>
              </a:r>
            </a:p>
          </p:txBody>
        </p: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9498106B-FF74-2372-A2C5-BE73E962F8F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879587" y="3384008"/>
              <a:ext cx="228451" cy="81359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DC0DB88C-DEF4-A531-52E8-69EDDB152D7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994844" y="3433131"/>
              <a:ext cx="0" cy="157593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F562BA76-9FF2-225E-A9C8-1D237823D8F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991600" y="3805727"/>
              <a:ext cx="0" cy="127859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0" name="Cloud 219">
              <a:extLst>
                <a:ext uri="{FF2B5EF4-FFF2-40B4-BE49-F238E27FC236}">
                  <a16:creationId xmlns:a16="http://schemas.microsoft.com/office/drawing/2014/main" id="{DCACB3DF-1423-0AC1-94DF-15A6DE606610}"/>
                </a:ext>
              </a:extLst>
            </p:cNvPr>
            <p:cNvSpPr/>
            <p:nvPr/>
          </p:nvSpPr>
          <p:spPr>
            <a:xfrm>
              <a:off x="1244789" y="2052020"/>
              <a:ext cx="1822547" cy="1109761"/>
            </a:xfrm>
            <a:prstGeom prst="cloud">
              <a:avLst/>
            </a:prstGeom>
            <a:noFill/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Cloud 220">
              <a:extLst>
                <a:ext uri="{FF2B5EF4-FFF2-40B4-BE49-F238E27FC236}">
                  <a16:creationId xmlns:a16="http://schemas.microsoft.com/office/drawing/2014/main" id="{0DE8044F-2451-CAFA-D293-FBB8DC24C331}"/>
                </a:ext>
              </a:extLst>
            </p:cNvPr>
            <p:cNvSpPr/>
            <p:nvPr/>
          </p:nvSpPr>
          <p:spPr>
            <a:xfrm>
              <a:off x="3990" y="581045"/>
              <a:ext cx="1822547" cy="1109761"/>
            </a:xfrm>
            <a:prstGeom prst="cloud">
              <a:avLst/>
            </a:prstGeom>
            <a:noFill/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C92CC2F2-C8F3-698A-AA8B-526EA82331A0}"/>
                </a:ext>
              </a:extLst>
            </p:cNvPr>
            <p:cNvSpPr txBox="1"/>
            <p:nvPr/>
          </p:nvSpPr>
          <p:spPr>
            <a:xfrm>
              <a:off x="205936" y="800237"/>
              <a:ext cx="1361257" cy="598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accent6">
                      <a:lumMod val="10000"/>
                    </a:schemeClr>
                  </a:solidFill>
                </a:rPr>
                <a:t>ISO/RTO</a:t>
              </a:r>
            </a:p>
            <a:p>
              <a:pPr algn="ctr"/>
              <a:r>
                <a:rPr lang="en-US" sz="1000" dirty="0">
                  <a:solidFill>
                    <a:schemeClr val="accent6">
                      <a:lumMod val="10000"/>
                    </a:schemeClr>
                  </a:solidFill>
                </a:rPr>
                <a:t>Grid APIs</a:t>
              </a:r>
            </a:p>
          </p:txBody>
        </p: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C5731B94-A1C4-ACDA-5B25-F624E2BDC7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78791" y="1575325"/>
              <a:ext cx="684227" cy="54054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E7A4D31B-41AE-8905-0C99-2720BAB2F0C2}"/>
                </a:ext>
              </a:extLst>
            </p:cNvPr>
            <p:cNvSpPr txBox="1"/>
            <p:nvPr/>
          </p:nvSpPr>
          <p:spPr>
            <a:xfrm>
              <a:off x="5140296" y="4425801"/>
              <a:ext cx="952074" cy="598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6">
                      <a:lumMod val="10000"/>
                    </a:schemeClr>
                  </a:solidFill>
                </a:rPr>
                <a:t>Solar Xeto Lib</a:t>
              </a:r>
            </a:p>
          </p:txBody>
        </p:sp>
        <p:pic>
          <p:nvPicPr>
            <p:cNvPr id="226" name="Graphic 225" descr="Battery with solid fill">
              <a:extLst>
                <a:ext uri="{FF2B5EF4-FFF2-40B4-BE49-F238E27FC236}">
                  <a16:creationId xmlns:a16="http://schemas.microsoft.com/office/drawing/2014/main" id="{52364680-2D2F-185E-DEA6-78DCCDCB4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89452" y="5832120"/>
              <a:ext cx="914400" cy="914400"/>
            </a:xfrm>
            <a:prstGeom prst="rect">
              <a:avLst/>
            </a:prstGeom>
          </p:spPr>
        </p:pic>
        <p:pic>
          <p:nvPicPr>
            <p:cNvPr id="227" name="Graphic 226" descr="Lightning bolt with solid fill">
              <a:extLst>
                <a:ext uri="{FF2B5EF4-FFF2-40B4-BE49-F238E27FC236}">
                  <a16:creationId xmlns:a16="http://schemas.microsoft.com/office/drawing/2014/main" id="{C651F9EB-13D3-F47D-BF5C-435D3B3D3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108362" y="3544335"/>
              <a:ext cx="307568" cy="307568"/>
            </a:xfrm>
            <a:prstGeom prst="rect">
              <a:avLst/>
            </a:prstGeom>
          </p:spPr>
        </p:pic>
        <p:pic>
          <p:nvPicPr>
            <p:cNvPr id="228" name="Graphic 227" descr="Speedometer Low with solid fill">
              <a:extLst>
                <a:ext uri="{FF2B5EF4-FFF2-40B4-BE49-F238E27FC236}">
                  <a16:creationId xmlns:a16="http://schemas.microsoft.com/office/drawing/2014/main" id="{1AE335D5-B751-ED4A-9080-E4EDF31A4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336161" y="3465367"/>
              <a:ext cx="462690" cy="462690"/>
            </a:xfrm>
            <a:prstGeom prst="rect">
              <a:avLst/>
            </a:prstGeom>
          </p:spPr>
        </p:pic>
        <p:pic>
          <p:nvPicPr>
            <p:cNvPr id="229" name="Graphic 228" descr="Solar Panels with solid fill">
              <a:extLst>
                <a:ext uri="{FF2B5EF4-FFF2-40B4-BE49-F238E27FC236}">
                  <a16:creationId xmlns:a16="http://schemas.microsoft.com/office/drawing/2014/main" id="{0506D710-06C3-693B-46AA-AC6BA9791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095146" y="5785448"/>
              <a:ext cx="914400" cy="914400"/>
            </a:xfrm>
            <a:prstGeom prst="rect">
              <a:avLst/>
            </a:prstGeom>
          </p:spPr>
        </p:pic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04AE97F7-D30B-09BA-A0DE-945AFB78AEE7}"/>
                </a:ext>
              </a:extLst>
            </p:cNvPr>
            <p:cNvCxnSpPr>
              <a:cxnSpLocks/>
              <a:stCxn id="200" idx="2"/>
            </p:cNvCxnSpPr>
            <p:nvPr/>
          </p:nvCxnSpPr>
          <p:spPr>
            <a:xfrm flipH="1">
              <a:off x="5613151" y="5149207"/>
              <a:ext cx="1" cy="865401"/>
            </a:xfrm>
            <a:prstGeom prst="line">
              <a:avLst/>
            </a:prstGeom>
            <a:noFill/>
            <a:ln w="28575">
              <a:solidFill>
                <a:schemeClr val="accent6">
                  <a:lumMod val="10000"/>
                </a:schemeClr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1174F38B-D168-C7EC-4351-0A6C14E4572A}"/>
                </a:ext>
              </a:extLst>
            </p:cNvPr>
            <p:cNvSpPr txBox="1"/>
            <p:nvPr/>
          </p:nvSpPr>
          <p:spPr>
            <a:xfrm>
              <a:off x="6502725" y="4522655"/>
              <a:ext cx="1036010" cy="598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6">
                      <a:lumMod val="10000"/>
                    </a:schemeClr>
                  </a:solidFill>
                </a:rPr>
                <a:t>Battery Xeto Lib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98B750A2-9BF0-D136-692C-5DDEC7032C30}"/>
                </a:ext>
              </a:extLst>
            </p:cNvPr>
            <p:cNvSpPr txBox="1"/>
            <p:nvPr/>
          </p:nvSpPr>
          <p:spPr>
            <a:xfrm>
              <a:off x="7736917" y="4486129"/>
              <a:ext cx="960885" cy="598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6">
                      <a:lumMod val="10000"/>
                    </a:schemeClr>
                  </a:solidFill>
                </a:rPr>
                <a:t>HVAC Xeto Lib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9C6CD761-2942-6363-B245-531A11FB1BF3}"/>
                </a:ext>
              </a:extLst>
            </p:cNvPr>
            <p:cNvSpPr txBox="1"/>
            <p:nvPr/>
          </p:nvSpPr>
          <p:spPr>
            <a:xfrm>
              <a:off x="7670055" y="3344552"/>
              <a:ext cx="930896" cy="828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6">
                      <a:lumMod val="10000"/>
                    </a:schemeClr>
                  </a:solidFill>
                </a:rPr>
                <a:t>Energy Metering</a:t>
              </a:r>
            </a:p>
            <a:p>
              <a:r>
                <a:rPr lang="en-US" sz="1000" b="1" dirty="0">
                  <a:solidFill>
                    <a:schemeClr val="accent6">
                      <a:lumMod val="10000"/>
                    </a:schemeClr>
                  </a:solidFill>
                </a:rPr>
                <a:t>Xeto Lib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EC55DE84-C6D3-9862-7BBF-B71A94BBC7CA}"/>
                </a:ext>
              </a:extLst>
            </p:cNvPr>
            <p:cNvSpPr txBox="1"/>
            <p:nvPr/>
          </p:nvSpPr>
          <p:spPr>
            <a:xfrm>
              <a:off x="7603902" y="2523573"/>
              <a:ext cx="1112142" cy="368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6">
                      <a:lumMod val="10000"/>
                    </a:schemeClr>
                  </a:solidFill>
                </a:rPr>
                <a:t>EV Xeto Lib</a:t>
              </a:r>
            </a:p>
          </p:txBody>
        </p: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C83E936C-217D-B32D-9754-F833896F5EAD}"/>
                </a:ext>
              </a:extLst>
            </p:cNvPr>
            <p:cNvCxnSpPr>
              <a:cxnSpLocks/>
            </p:cNvCxnSpPr>
            <p:nvPr/>
          </p:nvCxnSpPr>
          <p:spPr>
            <a:xfrm>
              <a:off x="6902552" y="5147224"/>
              <a:ext cx="0" cy="867384"/>
            </a:xfrm>
            <a:prstGeom prst="line">
              <a:avLst/>
            </a:prstGeom>
            <a:noFill/>
            <a:ln w="28575">
              <a:solidFill>
                <a:schemeClr val="accent6">
                  <a:lumMod val="10000"/>
                </a:schemeClr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7422C527-1A9E-1990-A559-8A2E5BE7DA8F}"/>
                </a:ext>
              </a:extLst>
            </p:cNvPr>
            <p:cNvCxnSpPr>
              <a:cxnSpLocks/>
              <a:stCxn id="197" idx="3"/>
              <a:endCxn id="227" idx="1"/>
            </p:cNvCxnSpPr>
            <p:nvPr/>
          </p:nvCxnSpPr>
          <p:spPr>
            <a:xfrm>
              <a:off x="8708870" y="3689205"/>
              <a:ext cx="1399492" cy="8914"/>
            </a:xfrm>
            <a:prstGeom prst="line">
              <a:avLst/>
            </a:prstGeom>
            <a:noFill/>
            <a:ln w="28575">
              <a:solidFill>
                <a:schemeClr val="accent6">
                  <a:lumMod val="10000"/>
                </a:schemeClr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155AD1DA-A815-149D-A83B-E91EA37E399D}"/>
                </a:ext>
              </a:extLst>
            </p:cNvPr>
            <p:cNvCxnSpPr>
              <a:cxnSpLocks/>
              <a:stCxn id="196" idx="3"/>
            </p:cNvCxnSpPr>
            <p:nvPr/>
          </p:nvCxnSpPr>
          <p:spPr>
            <a:xfrm>
              <a:off x="8708871" y="2705965"/>
              <a:ext cx="1686346" cy="6785"/>
            </a:xfrm>
            <a:prstGeom prst="line">
              <a:avLst/>
            </a:prstGeom>
            <a:noFill/>
            <a:ln w="28575">
              <a:solidFill>
                <a:schemeClr val="accent6">
                  <a:lumMod val="10000"/>
                </a:schemeClr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DEE58DA7-1F8B-4220-5714-A4A5DB617FBA}"/>
                </a:ext>
              </a:extLst>
            </p:cNvPr>
            <p:cNvSpPr/>
            <p:nvPr/>
          </p:nvSpPr>
          <p:spPr>
            <a:xfrm rot="5400000">
              <a:off x="9222674" y="2656706"/>
              <a:ext cx="307573" cy="112089"/>
            </a:xfrm>
            <a:prstGeom prst="ellipse">
              <a:avLst/>
            </a:prstGeom>
            <a:noFill/>
            <a:ln w="19050">
              <a:solidFill>
                <a:schemeClr val="accent6">
                  <a:lumMod val="10000"/>
                </a:schemeClr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90CEFC4A-7B9A-5288-9C89-9F74FF41C1FF}"/>
                </a:ext>
              </a:extLst>
            </p:cNvPr>
            <p:cNvSpPr/>
            <p:nvPr/>
          </p:nvSpPr>
          <p:spPr>
            <a:xfrm rot="5400000">
              <a:off x="9170753" y="3581367"/>
              <a:ext cx="307573" cy="112089"/>
            </a:xfrm>
            <a:prstGeom prst="ellipse">
              <a:avLst/>
            </a:prstGeom>
            <a:noFill/>
            <a:ln w="19050">
              <a:solidFill>
                <a:schemeClr val="accent6">
                  <a:lumMod val="10000"/>
                </a:schemeClr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306A2879-6635-A83A-83C8-8A168A0D1ABD}"/>
                </a:ext>
              </a:extLst>
            </p:cNvPr>
            <p:cNvSpPr/>
            <p:nvPr/>
          </p:nvSpPr>
          <p:spPr>
            <a:xfrm rot="5400000">
              <a:off x="9168641" y="4702106"/>
              <a:ext cx="307573" cy="112089"/>
            </a:xfrm>
            <a:prstGeom prst="ellipse">
              <a:avLst/>
            </a:prstGeom>
            <a:noFill/>
            <a:ln w="19050">
              <a:solidFill>
                <a:schemeClr val="accent6">
                  <a:lumMod val="10000"/>
                </a:schemeClr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16DBF261-A7EE-0A00-C433-9C7CF1AEA479}"/>
                </a:ext>
              </a:extLst>
            </p:cNvPr>
            <p:cNvSpPr/>
            <p:nvPr/>
          </p:nvSpPr>
          <p:spPr>
            <a:xfrm rot="10800000">
              <a:off x="6742105" y="5580916"/>
              <a:ext cx="307573" cy="112089"/>
            </a:xfrm>
            <a:prstGeom prst="ellipse">
              <a:avLst/>
            </a:prstGeom>
            <a:noFill/>
            <a:ln w="19050">
              <a:solidFill>
                <a:schemeClr val="accent6">
                  <a:lumMod val="10000"/>
                </a:schemeClr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3F081238-9725-47D9-3F10-BC8C9556F28A}"/>
                </a:ext>
              </a:extLst>
            </p:cNvPr>
            <p:cNvSpPr txBox="1"/>
            <p:nvPr/>
          </p:nvSpPr>
          <p:spPr>
            <a:xfrm>
              <a:off x="9452742" y="2382027"/>
              <a:ext cx="85194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6">
                      <a:lumMod val="10000"/>
                    </a:schemeClr>
                  </a:solidFill>
                </a:rPr>
                <a:t>OCPP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2F87D5D2-8185-B3B8-47EB-FBF703D5C1FE}"/>
                </a:ext>
              </a:extLst>
            </p:cNvPr>
            <p:cNvSpPr txBox="1"/>
            <p:nvPr/>
          </p:nvSpPr>
          <p:spPr>
            <a:xfrm>
              <a:off x="9355441" y="3370471"/>
              <a:ext cx="1410632" cy="828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6">
                      <a:lumMod val="10000"/>
                    </a:schemeClr>
                  </a:solidFill>
                </a:rPr>
                <a:t>Modbus, BACnet,</a:t>
              </a:r>
              <a:br>
                <a:rPr lang="en-US" sz="1000" b="1" dirty="0">
                  <a:solidFill>
                    <a:schemeClr val="accent6">
                      <a:lumMod val="10000"/>
                    </a:schemeClr>
                  </a:solidFill>
                </a:rPr>
              </a:br>
              <a:r>
                <a:rPr lang="en-US" sz="1000" b="1" dirty="0" err="1">
                  <a:solidFill>
                    <a:schemeClr val="accent6">
                      <a:lumMod val="10000"/>
                    </a:schemeClr>
                  </a:solidFill>
                </a:rPr>
                <a:t>etc</a:t>
              </a:r>
              <a:endParaRPr lang="en-US" sz="1000" b="1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07B9CAC5-7FFA-6A13-09D2-C21A9D941DFF}"/>
                </a:ext>
              </a:extLst>
            </p:cNvPr>
            <p:cNvSpPr txBox="1"/>
            <p:nvPr/>
          </p:nvSpPr>
          <p:spPr>
            <a:xfrm>
              <a:off x="9388219" y="4469345"/>
              <a:ext cx="14106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6">
                      <a:lumMod val="10000"/>
                    </a:schemeClr>
                  </a:solidFill>
                </a:rPr>
                <a:t>Modbus, BACnet, </a:t>
              </a:r>
              <a:r>
                <a:rPr lang="en-US" sz="1000" b="1" dirty="0" err="1">
                  <a:solidFill>
                    <a:schemeClr val="accent6">
                      <a:lumMod val="10000"/>
                    </a:schemeClr>
                  </a:solidFill>
                </a:rPr>
                <a:t>etc</a:t>
              </a:r>
              <a:endParaRPr lang="en-US" sz="1000" b="1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2CAAE63E-3E58-0A27-437A-2F4FE9738552}"/>
                </a:ext>
              </a:extLst>
            </p:cNvPr>
            <p:cNvSpPr txBox="1"/>
            <p:nvPr/>
          </p:nvSpPr>
          <p:spPr>
            <a:xfrm>
              <a:off x="7031601" y="5514728"/>
              <a:ext cx="14106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err="1">
                  <a:solidFill>
                    <a:schemeClr val="accent6">
                      <a:lumMod val="10000"/>
                    </a:schemeClr>
                  </a:solidFill>
                </a:rPr>
                <a:t>Sunspec</a:t>
              </a:r>
              <a:endParaRPr lang="en-US" sz="1000" b="1">
                <a:solidFill>
                  <a:schemeClr val="accent6">
                    <a:lumMod val="10000"/>
                  </a:schemeClr>
                </a:solidFill>
              </a:endParaRPr>
            </a:p>
            <a:p>
              <a:r>
                <a:rPr lang="en-US" sz="1000" b="1">
                  <a:solidFill>
                    <a:schemeClr val="accent6">
                      <a:lumMod val="10000"/>
                    </a:schemeClr>
                  </a:solidFill>
                </a:rPr>
                <a:t>Modbus</a:t>
              </a: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E381A05A-E2C8-59EB-0085-E0DA4823438D}"/>
                </a:ext>
              </a:extLst>
            </p:cNvPr>
            <p:cNvSpPr/>
            <p:nvPr/>
          </p:nvSpPr>
          <p:spPr>
            <a:xfrm>
              <a:off x="5095146" y="3300948"/>
              <a:ext cx="1036011" cy="8529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C2253CE8-C9E9-FA4C-B422-B1B729658F49}"/>
                </a:ext>
              </a:extLst>
            </p:cNvPr>
            <p:cNvSpPr txBox="1"/>
            <p:nvPr/>
          </p:nvSpPr>
          <p:spPr>
            <a:xfrm>
              <a:off x="5113090" y="3519467"/>
              <a:ext cx="1147208" cy="598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6">
                      <a:lumMod val="10000"/>
                    </a:schemeClr>
                  </a:solidFill>
                </a:rPr>
                <a:t>Generation Xeto Lib</a:t>
              </a:r>
            </a:p>
          </p:txBody>
        </p:sp>
        <p:pic>
          <p:nvPicPr>
            <p:cNvPr id="250" name="Graphic 249" descr="Electric Tower with solid fill">
              <a:extLst>
                <a:ext uri="{FF2B5EF4-FFF2-40B4-BE49-F238E27FC236}">
                  <a16:creationId xmlns:a16="http://schemas.microsoft.com/office/drawing/2014/main" id="{3154CCC4-EF29-46E7-7BF7-2020AABCC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05687" y="3301576"/>
              <a:ext cx="914400" cy="914400"/>
            </a:xfrm>
            <a:prstGeom prst="rect">
              <a:avLst/>
            </a:prstGeom>
          </p:spPr>
        </p:pic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403BBC82-3778-8145-AF47-245D15207E92}"/>
                </a:ext>
              </a:extLst>
            </p:cNvPr>
            <p:cNvCxnSpPr>
              <a:cxnSpLocks/>
              <a:endCxn id="248" idx="1"/>
            </p:cNvCxnSpPr>
            <p:nvPr/>
          </p:nvCxnSpPr>
          <p:spPr>
            <a:xfrm>
              <a:off x="4081603" y="3717973"/>
              <a:ext cx="1013543" cy="9472"/>
            </a:xfrm>
            <a:prstGeom prst="line">
              <a:avLst/>
            </a:prstGeom>
            <a:noFill/>
            <a:ln w="28575">
              <a:solidFill>
                <a:schemeClr val="accent6">
                  <a:lumMod val="10000"/>
                </a:schemeClr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715E2968-F604-588E-0622-B2C2414297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8822" y="1662011"/>
              <a:ext cx="254238" cy="390009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79092718-1518-E20E-0A3F-BF1E17933870}"/>
                </a:ext>
              </a:extLst>
            </p:cNvPr>
            <p:cNvSpPr txBox="1"/>
            <p:nvPr/>
          </p:nvSpPr>
          <p:spPr>
            <a:xfrm>
              <a:off x="2503752" y="863924"/>
              <a:ext cx="13612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accent6">
                      <a:lumMod val="10000"/>
                    </a:schemeClr>
                  </a:solidFill>
                </a:rPr>
                <a:t>Customer Cloud</a:t>
              </a:r>
            </a:p>
            <a:p>
              <a:pPr algn="ctr"/>
              <a:r>
                <a:rPr lang="en-US" sz="1000" dirty="0">
                  <a:solidFill>
                    <a:schemeClr val="accent6">
                      <a:lumMod val="10000"/>
                    </a:schemeClr>
                  </a:solidFill>
                </a:rPr>
                <a:t> </a:t>
              </a:r>
            </a:p>
          </p:txBody>
        </p:sp>
        <p:pic>
          <p:nvPicPr>
            <p:cNvPr id="225" name="Graphic 224" descr="Building outline">
              <a:extLst>
                <a:ext uri="{FF2B5EF4-FFF2-40B4-BE49-F238E27FC236}">
                  <a16:creationId xmlns:a16="http://schemas.microsoft.com/office/drawing/2014/main" id="{CFCD141E-D7FF-4EBD-2F93-C9AA3A1A9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0255147" y="4322835"/>
              <a:ext cx="914400" cy="914400"/>
            </a:xfrm>
            <a:prstGeom prst="rect">
              <a:avLst/>
            </a:prstGeom>
          </p:spPr>
        </p:pic>
        <p:pic>
          <p:nvPicPr>
            <p:cNvPr id="257" name="Picture 256">
              <a:extLst>
                <a:ext uri="{FF2B5EF4-FFF2-40B4-BE49-F238E27FC236}">
                  <a16:creationId xmlns:a16="http://schemas.microsoft.com/office/drawing/2014/main" id="{8577333A-2D8A-7F97-843C-CAD40E11B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566893" y="1919769"/>
              <a:ext cx="564931" cy="486769"/>
            </a:xfrm>
            <a:prstGeom prst="rect">
              <a:avLst/>
            </a:prstGeom>
          </p:spPr>
        </p:pic>
      </p:grpSp>
      <p:pic>
        <p:nvPicPr>
          <p:cNvPr id="259" name="Picture 258">
            <a:extLst>
              <a:ext uri="{FF2B5EF4-FFF2-40B4-BE49-F238E27FC236}">
                <a16:creationId xmlns:a16="http://schemas.microsoft.com/office/drawing/2014/main" id="{9A96747F-CD9B-3C29-68E1-8BFA87F497A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09836" y="1915640"/>
            <a:ext cx="201975" cy="174571"/>
          </a:xfrm>
          <a:prstGeom prst="rect">
            <a:avLst/>
          </a:prstGeom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A3FADD14-F2BD-8C43-47D8-D3741EC8F5B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88788" y="2266637"/>
            <a:ext cx="168925" cy="148449"/>
          </a:xfrm>
          <a:prstGeom prst="rect">
            <a:avLst/>
          </a:prstGeom>
        </p:spPr>
      </p:pic>
      <p:pic>
        <p:nvPicPr>
          <p:cNvPr id="267" name="Picture 266">
            <a:extLst>
              <a:ext uri="{FF2B5EF4-FFF2-40B4-BE49-F238E27FC236}">
                <a16:creationId xmlns:a16="http://schemas.microsoft.com/office/drawing/2014/main" id="{60FD58F6-E325-E780-9D7A-A4E86290CAA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82303" y="2921100"/>
            <a:ext cx="168925" cy="148449"/>
          </a:xfrm>
          <a:prstGeom prst="rect">
            <a:avLst/>
          </a:prstGeom>
        </p:spPr>
      </p:pic>
      <p:pic>
        <p:nvPicPr>
          <p:cNvPr id="268" name="Picture 267">
            <a:extLst>
              <a:ext uri="{FF2B5EF4-FFF2-40B4-BE49-F238E27FC236}">
                <a16:creationId xmlns:a16="http://schemas.microsoft.com/office/drawing/2014/main" id="{784E1B63-10EC-2033-9D4C-DD68FD7C922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511892" y="2948314"/>
            <a:ext cx="168925" cy="148449"/>
          </a:xfrm>
          <a:prstGeom prst="rect">
            <a:avLst/>
          </a:prstGeom>
        </p:spPr>
      </p:pic>
      <p:pic>
        <p:nvPicPr>
          <p:cNvPr id="269" name="Picture 268">
            <a:extLst>
              <a:ext uri="{FF2B5EF4-FFF2-40B4-BE49-F238E27FC236}">
                <a16:creationId xmlns:a16="http://schemas.microsoft.com/office/drawing/2014/main" id="{00F6A024-0EEA-5D49-E0B4-A76A007A1A3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28512" y="2959542"/>
            <a:ext cx="168925" cy="148449"/>
          </a:xfrm>
          <a:prstGeom prst="rect">
            <a:avLst/>
          </a:prstGeom>
        </p:spPr>
      </p:pic>
      <p:pic>
        <p:nvPicPr>
          <p:cNvPr id="270" name="Picture 269">
            <a:extLst>
              <a:ext uri="{FF2B5EF4-FFF2-40B4-BE49-F238E27FC236}">
                <a16:creationId xmlns:a16="http://schemas.microsoft.com/office/drawing/2014/main" id="{B5F71667-4177-AF9C-54EB-2898442674C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27742" y="2249463"/>
            <a:ext cx="168925" cy="148449"/>
          </a:xfrm>
          <a:prstGeom prst="rect">
            <a:avLst/>
          </a:prstGeom>
        </p:spPr>
      </p:pic>
      <p:pic>
        <p:nvPicPr>
          <p:cNvPr id="271" name="Picture 270">
            <a:extLst>
              <a:ext uri="{FF2B5EF4-FFF2-40B4-BE49-F238E27FC236}">
                <a16:creationId xmlns:a16="http://schemas.microsoft.com/office/drawing/2014/main" id="{2F260FB4-AA95-C4E3-EA6F-431C511B259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31758" y="1568592"/>
            <a:ext cx="168925" cy="148449"/>
          </a:xfrm>
          <a:prstGeom prst="rect">
            <a:avLst/>
          </a:prstGeom>
        </p:spPr>
      </p:pic>
      <p:pic>
        <p:nvPicPr>
          <p:cNvPr id="274" name="Picture 273">
            <a:extLst>
              <a:ext uri="{FF2B5EF4-FFF2-40B4-BE49-F238E27FC236}">
                <a16:creationId xmlns:a16="http://schemas.microsoft.com/office/drawing/2014/main" id="{52532D6A-44F4-A2C2-FF68-FF63B3205C4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51656" y="1571730"/>
            <a:ext cx="314658" cy="298269"/>
          </a:xfrm>
          <a:prstGeom prst="rect">
            <a:avLst/>
          </a:prstGeom>
        </p:spPr>
      </p:pic>
      <p:sp>
        <p:nvSpPr>
          <p:cNvPr id="275" name="TextBox 274">
            <a:extLst>
              <a:ext uri="{FF2B5EF4-FFF2-40B4-BE49-F238E27FC236}">
                <a16:creationId xmlns:a16="http://schemas.microsoft.com/office/drawing/2014/main" id="{501A3312-B96C-7ED0-A794-B8A57422715C}"/>
              </a:ext>
            </a:extLst>
          </p:cNvPr>
          <p:cNvSpPr txBox="1"/>
          <p:nvPr/>
        </p:nvSpPr>
        <p:spPr>
          <a:xfrm>
            <a:off x="1778485" y="1507890"/>
            <a:ext cx="977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10000"/>
                  </a:schemeClr>
                </a:solidFill>
              </a:rPr>
              <a:t>Energy </a:t>
            </a:r>
            <a:br>
              <a:rPr lang="en-US" sz="1000" dirty="0">
                <a:solidFill>
                  <a:schemeClr val="accent6">
                    <a:lumMod val="10000"/>
                  </a:schemeClr>
                </a:solidFill>
              </a:rPr>
            </a:br>
            <a:r>
              <a:rPr lang="en-US" sz="1000" dirty="0">
                <a:solidFill>
                  <a:schemeClr val="accent6">
                    <a:lumMod val="10000"/>
                  </a:schemeClr>
                </a:solidFill>
              </a:rPr>
              <a:t>Analyst</a:t>
            </a:r>
          </a:p>
        </p:txBody>
      </p:sp>
    </p:spTree>
    <p:extLst>
      <p:ext uri="{BB962C8B-B14F-4D97-AF65-F5344CB8AC3E}">
        <p14:creationId xmlns:p14="http://schemas.microsoft.com/office/powerpoint/2010/main" val="68724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C5D40-1F02-C73D-5923-9E9FC3AB9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0E747-06BD-951A-75DD-BBB4E2EF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Energy Markets 101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BA3DC-0D5E-5F63-1708-E6BDCC8B4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 descr="RTO and ISO map">
            <a:extLst>
              <a:ext uri="{FF2B5EF4-FFF2-40B4-BE49-F238E27FC236}">
                <a16:creationId xmlns:a16="http://schemas.microsoft.com/office/drawing/2014/main" id="{48A3A46F-DF0A-9D45-6290-76191B3D0A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t="4739" r="2007" b="3472"/>
          <a:stretch/>
        </p:blipFill>
        <p:spPr bwMode="auto">
          <a:xfrm>
            <a:off x="91867" y="881562"/>
            <a:ext cx="4851880" cy="31263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DF866B1-779B-F812-C93D-84E02C032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224211"/>
              </p:ext>
            </p:extLst>
          </p:nvPr>
        </p:nvGraphicFramePr>
        <p:xfrm>
          <a:off x="4495992" y="2126889"/>
          <a:ext cx="4473018" cy="2142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6608">
                  <a:extLst>
                    <a:ext uri="{9D8B030D-6E8A-4147-A177-3AD203B41FA5}">
                      <a16:colId xmlns:a16="http://schemas.microsoft.com/office/drawing/2014/main" val="283445577"/>
                    </a:ext>
                  </a:extLst>
                </a:gridCol>
                <a:gridCol w="1628805">
                  <a:extLst>
                    <a:ext uri="{9D8B030D-6E8A-4147-A177-3AD203B41FA5}">
                      <a16:colId xmlns:a16="http://schemas.microsoft.com/office/drawing/2014/main" val="1509369747"/>
                    </a:ext>
                  </a:extLst>
                </a:gridCol>
                <a:gridCol w="1089061">
                  <a:extLst>
                    <a:ext uri="{9D8B030D-6E8A-4147-A177-3AD203B41FA5}">
                      <a16:colId xmlns:a16="http://schemas.microsoft.com/office/drawing/2014/main" val="4023379942"/>
                    </a:ext>
                  </a:extLst>
                </a:gridCol>
                <a:gridCol w="958544">
                  <a:extLst>
                    <a:ext uri="{9D8B030D-6E8A-4147-A177-3AD203B41FA5}">
                      <a16:colId xmlns:a16="http://schemas.microsoft.com/office/drawing/2014/main" val="11009779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kern="100" dirty="0">
                          <a:effectLst/>
                        </a:rPr>
                        <a:t>ISO / RTO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kern="100" dirty="0">
                          <a:effectLst/>
                        </a:rPr>
                        <a:t>Areas Served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1200" kern="100" dirty="0">
                          <a:effectLst/>
                        </a:rPr>
                        <a:t>Approximate Peak Demand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1200" kern="100" dirty="0">
                          <a:effectLst/>
                        </a:rPr>
                        <a:t>Approximate Customers 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6720763"/>
                  </a:ext>
                </a:extLst>
              </a:tr>
              <a:tr h="240302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kern="100" dirty="0">
                          <a:effectLst/>
                        </a:rPr>
                        <a:t>PJM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kern="100">
                          <a:effectLst/>
                        </a:rPr>
                        <a:t>Mid-Atlantic and Midwest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1100" kern="100">
                          <a:effectLst/>
                        </a:rPr>
                        <a:t>165,492 MW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1100" kern="100">
                          <a:effectLst/>
                        </a:rPr>
                        <a:t>65 million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5668472"/>
                  </a:ext>
                </a:extLst>
              </a:tr>
              <a:tr h="240302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kern="100" dirty="0">
                          <a:effectLst/>
                        </a:rPr>
                        <a:t>MISO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kern="100">
                          <a:effectLst/>
                        </a:rPr>
                        <a:t>Midwest and Southern U.S.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1100" kern="100">
                          <a:effectLst/>
                        </a:rPr>
                        <a:t>127,125 MW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1100" kern="100">
                          <a:effectLst/>
                        </a:rPr>
                        <a:t>42 million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7266939"/>
                  </a:ext>
                </a:extLst>
              </a:tr>
              <a:tr h="240302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kern="100" dirty="0">
                          <a:effectLst/>
                        </a:rPr>
                        <a:t>CAISO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kern="100">
                          <a:effectLst/>
                        </a:rPr>
                        <a:t>California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1100" kern="100">
                          <a:effectLst/>
                        </a:rPr>
                        <a:t>50,270 MW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1100" kern="100">
                          <a:effectLst/>
                        </a:rPr>
                        <a:t>32 million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1181851"/>
                  </a:ext>
                </a:extLst>
              </a:tr>
              <a:tr h="240302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kern="100" dirty="0">
                          <a:effectLst/>
                        </a:rPr>
                        <a:t>NYISO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kern="100">
                          <a:effectLst/>
                        </a:rPr>
                        <a:t>New York State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1100" kern="100">
                          <a:effectLst/>
                        </a:rPr>
                        <a:t>32,076 MW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1100" kern="100">
                          <a:effectLst/>
                        </a:rPr>
                        <a:t>19.8 million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6165302"/>
                  </a:ext>
                </a:extLst>
              </a:tr>
              <a:tr h="240302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kern="100" dirty="0">
                          <a:effectLst/>
                        </a:rPr>
                        <a:t>ISO-NE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kern="100">
                          <a:effectLst/>
                        </a:rPr>
                        <a:t>New England states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1100" kern="100">
                          <a:effectLst/>
                        </a:rPr>
                        <a:t>28,130 MW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1100" kern="100">
                          <a:effectLst/>
                        </a:rPr>
                        <a:t>14.8 million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2015369"/>
                  </a:ext>
                </a:extLst>
              </a:tr>
              <a:tr h="240302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kern="100" dirty="0">
                          <a:effectLst/>
                        </a:rPr>
                        <a:t>ERCOT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kern="100">
                          <a:effectLst/>
                        </a:rPr>
                        <a:t>Most of Texas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1100" kern="100">
                          <a:effectLst/>
                        </a:rPr>
                        <a:t>80,200 MW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1100" kern="100">
                          <a:effectLst/>
                        </a:rPr>
                        <a:t>26 million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067920"/>
                  </a:ext>
                </a:extLst>
              </a:tr>
              <a:tr h="240302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kern="100" dirty="0">
                          <a:effectLst/>
                        </a:rPr>
                        <a:t>SPP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kern="100">
                          <a:effectLst/>
                        </a:rPr>
                        <a:t>Central U.S.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1100" kern="100">
                          <a:effectLst/>
                        </a:rPr>
                        <a:t>51,000 MW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1100" kern="100" dirty="0">
                          <a:effectLst/>
                        </a:rPr>
                        <a:t>18 million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39810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4243CFE-4C03-2DDD-8E6F-7F3392222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806" y="2192412"/>
            <a:ext cx="168925" cy="1484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E907C4-E892-E1D2-9C06-5B50097DB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523" y="1727244"/>
            <a:ext cx="168925" cy="1484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3C452D-91F5-A25A-9BB1-D6DA1154D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761" y="1480664"/>
            <a:ext cx="168925" cy="1484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87972D-FD80-681E-1768-CAD544F34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882" y="3304327"/>
            <a:ext cx="168925" cy="1484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1D304F-F999-F0DC-20CF-B4AF7A0B6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30" y="2535620"/>
            <a:ext cx="168925" cy="148449"/>
          </a:xfrm>
          <a:prstGeom prst="rect">
            <a:avLst/>
          </a:prstGeom>
        </p:spPr>
      </p:pic>
      <p:pic>
        <p:nvPicPr>
          <p:cNvPr id="276" name="Picture 275" descr="A black and white logo&#10;&#10;Description automatically generated">
            <a:extLst>
              <a:ext uri="{FF2B5EF4-FFF2-40B4-BE49-F238E27FC236}">
                <a16:creationId xmlns:a16="http://schemas.microsoft.com/office/drawing/2014/main" id="{92DB7B80-8213-6595-8EFC-A42503A5E0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4891" y="4757986"/>
            <a:ext cx="1696655" cy="35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90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EB733-5AAA-114E-A298-B9B4B370D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3CEA9-7BE1-1863-0B0E-E735059A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Energy Markets 101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8B89E-AF10-643E-38E0-19D639AF6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21" y="821118"/>
            <a:ext cx="8229600" cy="3397616"/>
          </a:xfrm>
        </p:spPr>
        <p:txBody>
          <a:bodyPr>
            <a:normAutofit fontScale="92500" lnSpcReduction="20000"/>
          </a:bodyPr>
          <a:lstStyle/>
          <a:p>
            <a:pPr marL="0" marR="0">
              <a:buNone/>
            </a:pPr>
            <a:r>
              <a:rPr lang="en-US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Day-Ahead Markets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In the day-ahead market, electricity is traded one day before it is actually consumed. </a:t>
            </a:r>
          </a:p>
          <a:p>
            <a:pPr marL="0" marR="0"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buNone/>
            </a:pPr>
            <a:r>
              <a:rPr lang="en-US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Real-Time Markets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The real-time market operates on a much shorter interval, typically every five to fifteen minutes, to ensure continuous balance and address fluctuations in demand or supply. </a:t>
            </a:r>
          </a:p>
          <a:p>
            <a:pPr marL="0" marR="0"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buNone/>
            </a:pPr>
            <a:r>
              <a:rPr lang="en-US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Capacity Markets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Capacity markets ensure that there is sufficient generation capacity available to meet peak demand in the future. </a:t>
            </a:r>
          </a:p>
          <a:p>
            <a:pPr marL="0" marR="0"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buNone/>
            </a:pPr>
            <a:r>
              <a:rPr lang="en-US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Locational Marginal Pricing (LMP)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LMP is a pricing mechanism that reflects the value of energy at different locations, considering the cost of delivering electricity, transmission congestion, and losses.</a:t>
            </a:r>
          </a:p>
          <a:p>
            <a:pPr marL="0" marR="0" indent="0"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992C9F-6369-CD77-1AC7-42E7A31B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4</a:t>
            </a:fld>
            <a:endParaRPr lang="en-US"/>
          </a:p>
        </p:txBody>
      </p:sp>
      <p:pic>
        <p:nvPicPr>
          <p:cNvPr id="6" name="Graphic 5" descr="Clock with solid fill">
            <a:extLst>
              <a:ext uri="{FF2B5EF4-FFF2-40B4-BE49-F238E27FC236}">
                <a16:creationId xmlns:a16="http://schemas.microsoft.com/office/drawing/2014/main" id="{8DB085B8-6E51-E0B5-5C63-A4C445915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45010" y="3642643"/>
            <a:ext cx="914400" cy="914400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EEF597A0-ADC6-99C6-EF7B-227B906FC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4891" y="4757986"/>
            <a:ext cx="1696655" cy="35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0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8EAC1-45E9-5E34-2905-BF28B1820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34711-8176-B813-E273-ADB8614F4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Energy Value Stacking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A6190-509E-EC6E-8F1A-08319A621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ED4C473-C7EF-804B-906B-1AFE57C42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724458"/>
              </p:ext>
            </p:extLst>
          </p:nvPr>
        </p:nvGraphicFramePr>
        <p:xfrm>
          <a:off x="380390" y="803577"/>
          <a:ext cx="8491345" cy="36502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0278">
                  <a:extLst>
                    <a:ext uri="{9D8B030D-6E8A-4147-A177-3AD203B41FA5}">
                      <a16:colId xmlns:a16="http://schemas.microsoft.com/office/drawing/2014/main" val="287941140"/>
                    </a:ext>
                  </a:extLst>
                </a:gridCol>
                <a:gridCol w="2567208">
                  <a:extLst>
                    <a:ext uri="{9D8B030D-6E8A-4147-A177-3AD203B41FA5}">
                      <a16:colId xmlns:a16="http://schemas.microsoft.com/office/drawing/2014/main" val="766122909"/>
                    </a:ext>
                  </a:extLst>
                </a:gridCol>
                <a:gridCol w="2493859">
                  <a:extLst>
                    <a:ext uri="{9D8B030D-6E8A-4147-A177-3AD203B41FA5}">
                      <a16:colId xmlns:a16="http://schemas.microsoft.com/office/drawing/2014/main" val="1537851933"/>
                    </a:ext>
                  </a:extLst>
                </a:gridCol>
              </a:tblGrid>
              <a:tr h="214722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kern="100" dirty="0">
                          <a:effectLst/>
                        </a:rPr>
                        <a:t>Strategy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kern="100">
                          <a:effectLst/>
                        </a:rPr>
                        <a:t>Objective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kern="100">
                          <a:effectLst/>
                        </a:rPr>
                        <a:t>Common Use Case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9998393"/>
                  </a:ext>
                </a:extLst>
              </a:tr>
              <a:tr h="42944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kern="100">
                          <a:effectLst/>
                        </a:rPr>
                        <a:t>Day-Ahead Market Optimization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kern="100">
                          <a:effectLst/>
                        </a:rPr>
                        <a:t>Reduce procurement costs by buying in advance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kern="100">
                          <a:effectLst/>
                        </a:rPr>
                        <a:t>Facilities with energy procurement flexibility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8116680"/>
                  </a:ext>
                </a:extLst>
              </a:tr>
              <a:tr h="42944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kern="100">
                          <a:effectLst/>
                        </a:rPr>
                        <a:t>Real-Time Price Response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kern="100">
                          <a:effectLst/>
                        </a:rPr>
                        <a:t>Adjust load in response to 5–15 min price updates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kern="100">
                          <a:effectLst/>
                        </a:rPr>
                        <a:t>High-load facilities with automation systems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7916601"/>
                  </a:ext>
                </a:extLst>
              </a:tr>
              <a:tr h="42944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kern="100">
                          <a:effectLst/>
                        </a:rPr>
                        <a:t>Capacity Management (ICAP/5CP/4CP)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kern="100">
                          <a:effectLst/>
                        </a:rPr>
                        <a:t>Reduce future year capacity obligations during peak intervals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kern="100">
                          <a:effectLst/>
                        </a:rPr>
                        <a:t>Predictive load shedding during peak forecasts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6109019"/>
                  </a:ext>
                </a:extLst>
              </a:tr>
              <a:tr h="42944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kern="100">
                          <a:effectLst/>
                        </a:rPr>
                        <a:t>Demand Response (Emergency/Economic)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kern="100">
                          <a:effectLst/>
                        </a:rPr>
                        <a:t>Earn revenue or savings by curtailing load during grid stress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kern="100">
                          <a:effectLst/>
                        </a:rPr>
                        <a:t>Industrial or commercial buildings with curtailable load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0277016"/>
                  </a:ext>
                </a:extLst>
              </a:tr>
              <a:tr h="42944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kern="100" dirty="0">
                          <a:effectLst/>
                        </a:rPr>
                        <a:t>Load Shifting via TOU Tariffs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kern="100">
                          <a:effectLst/>
                        </a:rPr>
                        <a:t>Shift usage from on-peak to off-peak periods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kern="100">
                          <a:effectLst/>
                        </a:rPr>
                        <a:t>Manufacturing or HVAC load optimization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5088892"/>
                  </a:ext>
                </a:extLst>
              </a:tr>
              <a:tr h="42944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kern="100">
                          <a:effectLst/>
                        </a:rPr>
                        <a:t>Participation in Deregulated Markets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kern="100">
                          <a:effectLst/>
                        </a:rPr>
                        <a:t>Negotiate better contracts, reduce risk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kern="100">
                          <a:effectLst/>
                        </a:rPr>
                        <a:t>Large buyers in deregulated states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5825751"/>
                  </a:ext>
                </a:extLst>
              </a:tr>
              <a:tr h="42944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kern="100">
                          <a:effectLst/>
                        </a:rPr>
                        <a:t>Renewable &amp; Storage Dispatch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kern="100">
                          <a:effectLst/>
                        </a:rPr>
                        <a:t>Maximize use of DERs to avoid grid purchases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kern="100">
                          <a:effectLst/>
                        </a:rPr>
                        <a:t>Sites with solar PV, battery storage, or EV infrastructure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6749007"/>
                  </a:ext>
                </a:extLst>
              </a:tr>
              <a:tr h="42944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kern="100">
                          <a:effectLst/>
                        </a:rPr>
                        <a:t>Virtual Power Plant Aggregation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kern="100">
                          <a:effectLst/>
                        </a:rPr>
                        <a:t>Monetize DER coordination through market participation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kern="100" dirty="0">
                          <a:effectLst/>
                        </a:rPr>
                        <a:t>Multi-site portfolios or large campuses with DERs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4955134"/>
                  </a:ext>
                </a:extLst>
              </a:tr>
            </a:tbl>
          </a:graphicData>
        </a:graphic>
      </p:graphicFrame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A5877FD6-9886-D49A-347E-94300BEC0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891" y="4757986"/>
            <a:ext cx="1696655" cy="35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19C37-DC69-E3C0-AA20-675D132F5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4490E-15FD-8CC2-0DE6-CAD1705B2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we Use Haystack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CB8E4A-A24B-3FF3-C414-F45DF756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6</a:t>
            </a:fld>
            <a:endParaRPr lang="en-US"/>
          </a:p>
        </p:txBody>
      </p:sp>
      <p:sp>
        <p:nvSpPr>
          <p:cNvPr id="76" name="Slide Number Placeholder 4">
            <a:extLst>
              <a:ext uri="{FF2B5EF4-FFF2-40B4-BE49-F238E27FC236}">
                <a16:creationId xmlns:a16="http://schemas.microsoft.com/office/drawing/2014/main" id="{B2E12DE9-C16B-C644-1151-385034E86829}"/>
              </a:ext>
            </a:extLst>
          </p:cNvPr>
          <p:cNvSpPr txBox="1">
            <a:spLocks/>
          </p:cNvSpPr>
          <p:nvPr/>
        </p:nvSpPr>
        <p:spPr>
          <a:xfrm>
            <a:off x="6835410" y="4633368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chemeClr val="tx2"/>
                </a:solidFill>
                <a:latin typeface="+mn-lt"/>
                <a:ea typeface="+mn-ea"/>
                <a:cs typeface="Avenir Next Regular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396DAA-9B3B-2748-9C7F-0FEF185815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61" name="Picture 160">
            <a:extLst>
              <a:ext uri="{FF2B5EF4-FFF2-40B4-BE49-F238E27FC236}">
                <a16:creationId xmlns:a16="http://schemas.microsoft.com/office/drawing/2014/main" id="{E2BDA671-E1B3-3A15-121C-0475B772D8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28426" y="639463"/>
            <a:ext cx="8650841" cy="4091614"/>
          </a:xfrm>
          <a:prstGeom prst="rect">
            <a:avLst/>
          </a:prstGeom>
        </p:spPr>
      </p:pic>
      <p:sp>
        <p:nvSpPr>
          <p:cNvPr id="162" name="TextBox 161">
            <a:extLst>
              <a:ext uri="{FF2B5EF4-FFF2-40B4-BE49-F238E27FC236}">
                <a16:creationId xmlns:a16="http://schemas.microsoft.com/office/drawing/2014/main" id="{DCDA4A7E-B98E-4DA2-036D-BDBB1965B63E}"/>
              </a:ext>
            </a:extLst>
          </p:cNvPr>
          <p:cNvSpPr txBox="1"/>
          <p:nvPr/>
        </p:nvSpPr>
        <p:spPr>
          <a:xfrm>
            <a:off x="174989" y="2455524"/>
            <a:ext cx="2275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Model-driven</a:t>
            </a:r>
            <a:r>
              <a:rPr lang="en-US" sz="1600" dirty="0"/>
              <a:t> analytics, user experience, and APIs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FF36BDE2-9D4B-6EA7-04AD-6C369DA278C4}"/>
              </a:ext>
            </a:extLst>
          </p:cNvPr>
          <p:cNvSpPr txBox="1"/>
          <p:nvPr/>
        </p:nvSpPr>
        <p:spPr>
          <a:xfrm>
            <a:off x="7021002" y="3676900"/>
            <a:ext cx="2275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Model-driven</a:t>
            </a:r>
            <a:r>
              <a:rPr lang="en-US" sz="1600" dirty="0"/>
              <a:t> data ingestion &amp; normalization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5CFCC9BA-89E3-C630-2931-A56F472DDA76}"/>
              </a:ext>
            </a:extLst>
          </p:cNvPr>
          <p:cNvSpPr txBox="1"/>
          <p:nvPr/>
        </p:nvSpPr>
        <p:spPr>
          <a:xfrm>
            <a:off x="4453846" y="1743134"/>
            <a:ext cx="1337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Model-driven</a:t>
            </a:r>
            <a:r>
              <a:rPr lang="en-US" sz="1600" dirty="0"/>
              <a:t> controls and automation</a:t>
            </a:r>
          </a:p>
        </p:txBody>
      </p:sp>
      <p:pic>
        <p:nvPicPr>
          <p:cNvPr id="165" name="Picture 164" descr="A black and white logo&#10;&#10;Description automatically generated">
            <a:extLst>
              <a:ext uri="{FF2B5EF4-FFF2-40B4-BE49-F238E27FC236}">
                <a16:creationId xmlns:a16="http://schemas.microsoft.com/office/drawing/2014/main" id="{791479D4-1944-3437-48CA-E86D16125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891" y="4757986"/>
            <a:ext cx="1696655" cy="35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49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9AC55-1794-849D-9500-2762A6143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28BF4-69B4-1003-ACD6-269EFFF77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Grid Integration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998A1-FAC2-73EC-2FF8-FAD520EE2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FF20A006-AA71-BCAA-866B-6741E4E8D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891" y="4757986"/>
            <a:ext cx="1696655" cy="355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019487-2B01-1FE5-1B19-0B16ACC85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7" y="678610"/>
            <a:ext cx="8753582" cy="396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89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F9BF9-AD94-CD23-F552-EB9A2A504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32845-747C-12C3-3F28-4381F0401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Energy Analyst Benefits at Scale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E641A-10CD-DBF8-03A2-F071F9141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932E0-CAE7-C0EB-5C24-742CE94D9E29}"/>
              </a:ext>
            </a:extLst>
          </p:cNvPr>
          <p:cNvSpPr txBox="1"/>
          <p:nvPr/>
        </p:nvSpPr>
        <p:spPr>
          <a:xfrm>
            <a:off x="251387" y="1177215"/>
            <a:ext cx="871762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buFont typeface="Wingdings" panose="05000000000000000000" pitchFamily="2" charset="2"/>
              <a:buChar char=""/>
            </a:pPr>
            <a:r>
              <a:rPr lang="en-US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Economic Impact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Reduced utility spend, avoided capital expenses, better rate plans, or revenue from grid services. </a:t>
            </a:r>
          </a:p>
          <a:p>
            <a:pPr marL="342900" marR="0" lvl="0" indent="-342900">
              <a:buFont typeface="Wingdings" panose="05000000000000000000" pitchFamily="2" charset="2"/>
              <a:buChar char=""/>
            </a:pPr>
            <a:endParaRPr lang="en-US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Wingdings" panose="05000000000000000000" pitchFamily="2" charset="2"/>
              <a:buChar char=""/>
            </a:pPr>
            <a:r>
              <a:rPr lang="en-US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Carbon Reduction: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Emissions avoided through reduced usage, smarter procurement, or participation in demand response. </a:t>
            </a:r>
          </a:p>
          <a:p>
            <a:pPr marL="342900" marR="0" lvl="0" indent="-342900">
              <a:buFont typeface="Wingdings" panose="05000000000000000000" pitchFamily="2" charset="2"/>
              <a:buChar char=""/>
            </a:pPr>
            <a:endParaRPr lang="en-US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Wingdings" panose="05000000000000000000" pitchFamily="2" charset="2"/>
              <a:buChar char=""/>
            </a:pPr>
            <a:r>
              <a:rPr lang="en-US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Risk Avoidance: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Fewer unplanned outages, improved uptime, and reduced exposure to volatile energy markets or compliance penalties. </a:t>
            </a: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17257D81-75A4-8C44-E9CA-0B0F7D86B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891" y="4757986"/>
            <a:ext cx="1696655" cy="35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61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52E8E-CDF6-650C-CD3D-F0DF1939E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CF9A-D127-880C-39D7-947FADCE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Portfolio Asset Management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212CA-C5F9-C42F-5527-9D23851C7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19EFEC-4DD5-CE34-0F85-21428DC72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5" y="639462"/>
            <a:ext cx="8436170" cy="39717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8557F2-9D06-B09A-7306-CD7689C51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716" y="1332215"/>
            <a:ext cx="168925" cy="148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55B66A-2086-7BA8-B7A2-E46F8AE34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716" y="2256362"/>
            <a:ext cx="168925" cy="148449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88C73C17-2934-5B59-C284-4F46DB35F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4891" y="4757986"/>
            <a:ext cx="1696655" cy="35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7262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Haystack 2023">
      <a:dk1>
        <a:srgbClr val="002841"/>
      </a:dk1>
      <a:lt1>
        <a:srgbClr val="FFFFFF"/>
      </a:lt1>
      <a:dk2>
        <a:srgbClr val="0C456E"/>
      </a:dk2>
      <a:lt2>
        <a:srgbClr val="9E9E9A"/>
      </a:lt2>
      <a:accent1>
        <a:srgbClr val="FFC824"/>
      </a:accent1>
      <a:accent2>
        <a:srgbClr val="C01823"/>
      </a:accent2>
      <a:accent3>
        <a:srgbClr val="EF4D36"/>
      </a:accent3>
      <a:accent4>
        <a:srgbClr val="9C9B93"/>
      </a:accent4>
      <a:accent5>
        <a:srgbClr val="4E8033"/>
      </a:accent5>
      <a:accent6>
        <a:srgbClr val="F8E4CF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6cdc08b-8892-4a5f-87b3-cb3fee3addf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41DC13BE38844A8F132A033836A201" ma:contentTypeVersion="15" ma:contentTypeDescription="Create a new document." ma:contentTypeScope="" ma:versionID="4fd19353bcc8909e216b7689d54633e1">
  <xsd:schema xmlns:xsd="http://www.w3.org/2001/XMLSchema" xmlns:xs="http://www.w3.org/2001/XMLSchema" xmlns:p="http://schemas.microsoft.com/office/2006/metadata/properties" xmlns:ns3="26cdc08b-8892-4a5f-87b3-cb3fee3addfe" xmlns:ns4="498e296a-ec84-44f9-b6e8-a11d29d1c873" targetNamespace="http://schemas.microsoft.com/office/2006/metadata/properties" ma:root="true" ma:fieldsID="40664af4132b3e8c7243be0f17297f31" ns3:_="" ns4:_="">
    <xsd:import namespace="26cdc08b-8892-4a5f-87b3-cb3fee3addfe"/>
    <xsd:import namespace="498e296a-ec84-44f9-b6e8-a11d29d1c873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SearchProperties" minOccurs="0"/>
                <xsd:element ref="ns3:MediaServiceSystem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dc08b-8892-4a5f-87b3-cb3fee3addfe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8e296a-ec84-44f9-b6e8-a11d29d1c873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56A0B8-CC33-470A-9C66-A776557B69B3}">
  <ds:schemaRefs>
    <ds:schemaRef ds:uri="http://purl.org/dc/dcmitype/"/>
    <ds:schemaRef ds:uri="http://schemas.microsoft.com/office/2006/metadata/properties"/>
    <ds:schemaRef ds:uri="26cdc08b-8892-4a5f-87b3-cb3fee3addfe"/>
    <ds:schemaRef ds:uri="http://schemas.microsoft.com/office/2006/documentManagement/types"/>
    <ds:schemaRef ds:uri="498e296a-ec84-44f9-b6e8-a11d29d1c873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182A685-CCCD-4F5F-A0FE-F11FE70B8B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269BF6-3DA6-455D-99D0-28C0F020FB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cdc08b-8892-4a5f-87b3-cb3fee3addfe"/>
    <ds:schemaRef ds:uri="498e296a-ec84-44f9-b6e8-a11d29d1c8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8959</TotalTime>
  <Words>637</Words>
  <Application>Microsoft Office PowerPoint</Application>
  <PresentationFormat>Custom</PresentationFormat>
  <Paragraphs>155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Arial</vt:lpstr>
      <vt:lpstr>Calibri</vt:lpstr>
      <vt:lpstr>Franklin Gothic Book</vt:lpstr>
      <vt:lpstr>Franklin Gothic Medium</vt:lpstr>
      <vt:lpstr>Wingdings</vt:lpstr>
      <vt:lpstr>Default Theme</vt:lpstr>
      <vt:lpstr>Energy Analyst - Using Haystack for Real Time Grid Integration</vt:lpstr>
      <vt:lpstr>PowerPoint Presentation</vt:lpstr>
      <vt:lpstr>Energy Markets 101</vt:lpstr>
      <vt:lpstr>Energy Markets 101</vt:lpstr>
      <vt:lpstr>Energy Value Stacking</vt:lpstr>
      <vt:lpstr>How we Use Haystack</vt:lpstr>
      <vt:lpstr>Grid Integration</vt:lpstr>
      <vt:lpstr>Energy Analyst Benefits at Scale</vt:lpstr>
      <vt:lpstr>Portfolio Asset Management</vt:lpstr>
      <vt:lpstr>Portfolio Rollup</vt:lpstr>
      <vt:lpstr>Edge Control / Automation</vt:lpstr>
      <vt:lpstr>Economic Impact: PLC Reduction</vt:lpstr>
      <vt:lpstr>Risk Avoidance: Feeder Protection</vt:lpstr>
      <vt:lpstr>Economic Impact: Generator Utilization</vt:lpstr>
      <vt:lpstr>All of the Above - EV Chargers</vt:lpstr>
      <vt:lpstr>Economic Impact: Load Shifting</vt:lpstr>
      <vt:lpstr>Questions?</vt:lpstr>
    </vt:vector>
  </TitlesOfParts>
  <Company>Carden Jennings Publishing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Bretches</dc:creator>
  <cp:lastModifiedBy>Philip Buonomo</cp:lastModifiedBy>
  <cp:revision>53</cp:revision>
  <dcterms:created xsi:type="dcterms:W3CDTF">2017-10-05T00:34:28Z</dcterms:created>
  <dcterms:modified xsi:type="dcterms:W3CDTF">2025-04-30T16:53:43Z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0x010100CA41DC13BE38844A8F132A033836A201</vt:lpwstr>
  </property>
</Properties>
</file>