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8250" cx="9144000"/>
  <p:notesSz cx="6858000" cy="9144000"/>
  <p:embeddedFontLst>
    <p:embeddedFont>
      <p:font typeface="Libre Franklin"/>
      <p:regular r:id="rId17"/>
      <p:bold r:id="rId18"/>
      <p:italic r:id="rId19"/>
      <p:boldItalic r:id="rId20"/>
    </p:embeddedFont>
    <p:embeddedFont>
      <p:font typeface="Libre Franklin Medium"/>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2">
          <p15:clr>
            <a:srgbClr val="A4A3A4"/>
          </p15:clr>
        </p15:guide>
        <p15:guide id="2" pos="2880">
          <p15:clr>
            <a:srgbClr val="A4A3A4"/>
          </p15:clr>
        </p15:guide>
      </p15:sldGuideLst>
    </p:ext>
    <p:ext uri="GoogleSlidesCustomDataVersion2">
      <go:slidesCustomData xmlns:go="http://customooxmlschemas.google.com/" r:id="rId25" roundtripDataSignature="AMtx7mg2SRvGOUKMNGobUkeMet8sk6+M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2"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boldItalic.fntdata"/><Relationship Id="rId22" Type="http://schemas.openxmlformats.org/officeDocument/2006/relationships/font" Target="fonts/LibreFranklinMedium-bold.fntdata"/><Relationship Id="rId21" Type="http://schemas.openxmlformats.org/officeDocument/2006/relationships/font" Target="fonts/LibreFranklinMedium-regular.fntdata"/><Relationship Id="rId24" Type="http://schemas.openxmlformats.org/officeDocument/2006/relationships/font" Target="fonts/LibreFranklinMedium-boldItalic.fntdata"/><Relationship Id="rId23" Type="http://schemas.openxmlformats.org/officeDocument/2006/relationships/font" Target="fonts/LibreFranklin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ibreFranklin-regular.fntdata"/><Relationship Id="rId16" Type="http://schemas.openxmlformats.org/officeDocument/2006/relationships/slide" Target="slides/slide11.xml"/><Relationship Id="rId19" Type="http://schemas.openxmlformats.org/officeDocument/2006/relationships/font" Target="fonts/LibreFranklin-italic.fntdata"/><Relationship Id="rId18" Type="http://schemas.openxmlformats.org/officeDocument/2006/relationships/font" Target="fonts/LibreFranklin-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4175" y="685800"/>
            <a:ext cx="6089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500">
                <a:solidFill>
                  <a:srgbClr val="1B1C1D"/>
                </a:solidFill>
                <a:latin typeface="Arial"/>
                <a:ea typeface="Arial"/>
                <a:cs typeface="Arial"/>
                <a:sym typeface="Arial"/>
              </a:rPr>
              <a:t>Modeling the Comms: Why Network Infrastructure Matters for Haystack (10 Mins)</a:t>
            </a:r>
            <a:endParaRPr b="1" sz="1500">
              <a:solidFill>
                <a:srgbClr val="1B1C1D"/>
              </a:solidFill>
              <a:latin typeface="Arial"/>
              <a:ea typeface="Arial"/>
              <a:cs typeface="Arial"/>
              <a:sym typeface="Arial"/>
            </a:endParaRPr>
          </a:p>
          <a:p>
            <a:pPr indent="0" lvl="0" marL="0" rtl="0" algn="l">
              <a:lnSpc>
                <a:spcPct val="115000"/>
              </a:lnSpc>
              <a:spcBef>
                <a:spcPts val="600"/>
              </a:spcBef>
              <a:spcAft>
                <a:spcPts val="0"/>
              </a:spcAft>
              <a:buClr>
                <a:schemeClr val="dk1"/>
              </a:buClr>
              <a:buSzPts val="1100"/>
              <a:buFont typeface="Arial"/>
              <a:buNone/>
            </a:pPr>
            <a:r>
              <a:rPr b="1" lang="en-US">
                <a:solidFill>
                  <a:srgbClr val="1B1C1D"/>
                </a:solidFill>
                <a:latin typeface="Arial"/>
                <a:ea typeface="Arial"/>
                <a:cs typeface="Arial"/>
                <a:sym typeface="Arial"/>
              </a:rPr>
              <a:t>Goal:</a:t>
            </a:r>
            <a:r>
              <a:rPr lang="en-US">
                <a:solidFill>
                  <a:srgbClr val="1B1C1D"/>
                </a:solidFill>
                <a:latin typeface="Arial"/>
                <a:ea typeface="Arial"/>
                <a:cs typeface="Arial"/>
                <a:sym typeface="Arial"/>
              </a:rPr>
              <a:t> Demonstrate the critical importance of modeling and understanding the communication network infrastructure alongside semantic (Haystack) models to ensure reliable data context and enable accurate performance analysis in building systems. Reference relevant concepts from the Corona Framework.</a:t>
            </a:r>
            <a:endParaRPr>
              <a:solidFill>
                <a:srgbClr val="1B1C1D"/>
              </a:solidFill>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b="1" lang="en-US">
                <a:solidFill>
                  <a:srgbClr val="1B1C1D"/>
                </a:solidFill>
                <a:latin typeface="Arial"/>
                <a:ea typeface="Arial"/>
                <a:cs typeface="Arial"/>
                <a:sym typeface="Arial"/>
              </a:rPr>
              <a:t>Audience:</a:t>
            </a:r>
            <a:r>
              <a:rPr lang="en-US">
                <a:solidFill>
                  <a:srgbClr val="1B1C1D"/>
                </a:solidFill>
                <a:latin typeface="Arial"/>
                <a:ea typeface="Arial"/>
                <a:cs typeface="Arial"/>
                <a:sym typeface="Arial"/>
              </a:rPr>
              <a:t> Haystack Connect 2025 attendees (Implementers, developers, specifiers, facility managers, system integrators, data scientists).</a:t>
            </a:r>
            <a:endParaRPr/>
          </a:p>
        </p:txBody>
      </p:sp>
      <p:sp>
        <p:nvSpPr>
          <p:cNvPr id="60" name="Google Shape;60;p1:notes"/>
          <p:cNvSpPr/>
          <p:nvPr>
            <p:ph idx="2" type="sldImg"/>
          </p:nvPr>
        </p:nvSpPr>
        <p:spPr>
          <a:xfrm>
            <a:off x="384175" y="685800"/>
            <a:ext cx="6089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51a2f000af_0_50:notes"/>
          <p:cNvSpPr/>
          <p:nvPr>
            <p:ph idx="2" type="sldImg"/>
          </p:nvPr>
        </p:nvSpPr>
        <p:spPr>
          <a:xfrm>
            <a:off x="384175" y="685800"/>
            <a:ext cx="6089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351a2f000af_0_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rPr b="1" lang="en-US">
                <a:solidFill>
                  <a:srgbClr val="1B1C1D"/>
                </a:solidFill>
                <a:latin typeface="Arial"/>
                <a:ea typeface="Arial"/>
                <a:cs typeface="Arial"/>
                <a:sym typeface="Arial"/>
              </a:rPr>
              <a:t>Call to Action (Approx. 0.5 min)</a:t>
            </a:r>
            <a:endParaRPr b="1">
              <a:solidFill>
                <a:srgbClr val="1B1C1D"/>
              </a:solidFill>
              <a:latin typeface="Arial"/>
              <a:ea typeface="Arial"/>
              <a:cs typeface="Arial"/>
              <a:sym typeface="Arial"/>
            </a:endParaRPr>
          </a:p>
          <a:p>
            <a:pPr indent="-295275" lvl="0" marL="295275" rtl="0" algn="l">
              <a:lnSpc>
                <a:spcPct val="115000"/>
              </a:lnSpc>
              <a:spcBef>
                <a:spcPts val="600"/>
              </a:spcBef>
              <a:spcAft>
                <a:spcPts val="0"/>
              </a:spcAft>
              <a:buClr>
                <a:schemeClr val="dk1"/>
              </a:buClr>
              <a:buSzPts val="1100"/>
              <a:buChar char="●"/>
            </a:pPr>
            <a:r>
              <a:rPr b="1" lang="en-US">
                <a:solidFill>
                  <a:srgbClr val="1B1C1D"/>
                </a:solidFill>
                <a:latin typeface="Arial"/>
                <a:ea typeface="Arial"/>
                <a:cs typeface="Arial"/>
                <a:sym typeface="Arial"/>
              </a:rPr>
              <a:t>Headline:</a:t>
            </a:r>
            <a:r>
              <a:rPr lang="en-US">
                <a:solidFill>
                  <a:srgbClr val="1B1C1D"/>
                </a:solidFill>
                <a:latin typeface="Arial"/>
                <a:ea typeface="Arial"/>
                <a:cs typeface="Arial"/>
                <a:sym typeface="Arial"/>
              </a:rPr>
              <a:t> Let's Model the Comms!</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Actions:</a:t>
            </a:r>
            <a:endParaRPr b="1">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Participate in Haystack working groups on network modeling.</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Start tagging your network infrastructure elements where possible.</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Explore integrating network monitoring data with your Haystack instance.</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Advocate for considering network health in analytics applications.</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(Visual:</a:t>
            </a:r>
            <a:r>
              <a:rPr lang="en-US">
                <a:solidFill>
                  <a:srgbClr val="1B1C1D"/>
                </a:solidFill>
                <a:latin typeface="Arial"/>
                <a:ea typeface="Arial"/>
                <a:cs typeface="Arial"/>
                <a:sym typeface="Arial"/>
              </a:rPr>
              <a:t> Graphic representing community/collaboration around a Haystack model that includes network elements).</a:t>
            </a:r>
            <a:endParaRPr>
              <a:solidFill>
                <a:srgbClr val="1B1C1D"/>
              </a:solidFill>
              <a:latin typeface="Arial"/>
              <a:ea typeface="Arial"/>
              <a:cs typeface="Arial"/>
              <a:sym typeface="Arial"/>
            </a:endParaRPr>
          </a:p>
          <a:p>
            <a:pPr indent="0" lvl="0" marL="0" rtl="0" algn="l">
              <a:spcBef>
                <a:spcPts val="600"/>
              </a:spcBef>
              <a:spcAft>
                <a:spcPts val="0"/>
              </a:spcAft>
              <a:buClr>
                <a:schemeClr val="dk1"/>
              </a:buClr>
              <a:buSzPts val="1400"/>
              <a:buFont typeface="Arial"/>
              <a:buNone/>
            </a:pPr>
            <a:r>
              <a:t/>
            </a:r>
            <a:endParaRPr/>
          </a:p>
          <a:p>
            <a:pPr indent="0" lvl="0" marL="0" rtl="0" algn="l">
              <a:lnSpc>
                <a:spcPct val="100000"/>
              </a:lnSpc>
              <a:spcBef>
                <a:spcPts val="600"/>
              </a:spcBef>
              <a:spcAft>
                <a:spcPts val="0"/>
              </a:spcAft>
              <a:buSzPts val="1400"/>
              <a:buNone/>
            </a:pPr>
            <a:r>
              <a:t/>
            </a:r>
            <a:endParaRPr b="1">
              <a:solidFill>
                <a:srgbClr val="1B1C1D"/>
              </a:solidFill>
              <a:latin typeface="Arial"/>
              <a:ea typeface="Arial"/>
              <a:cs typeface="Arial"/>
              <a:sym typeface="Arial"/>
            </a:endParaRPr>
          </a:p>
        </p:txBody>
      </p:sp>
      <p:sp>
        <p:nvSpPr>
          <p:cNvPr id="126" name="Google Shape;126;g351a2f000af_0_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561383b41c_0_0:notes"/>
          <p:cNvSpPr/>
          <p:nvPr>
            <p:ph idx="2" type="sldImg"/>
          </p:nvPr>
        </p:nvSpPr>
        <p:spPr>
          <a:xfrm>
            <a:off x="384175" y="685800"/>
            <a:ext cx="6089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3561383b41c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rPr b="1" lang="en-US">
                <a:solidFill>
                  <a:srgbClr val="1B1C1D"/>
                </a:solidFill>
                <a:latin typeface="Arial"/>
                <a:ea typeface="Arial"/>
                <a:cs typeface="Arial"/>
                <a:sym typeface="Arial"/>
              </a:rPr>
              <a:t>Q&amp;A / Thank You</a:t>
            </a:r>
            <a:endParaRPr b="1">
              <a:solidFill>
                <a:srgbClr val="1B1C1D"/>
              </a:solidFill>
              <a:latin typeface="Arial"/>
              <a:ea typeface="Arial"/>
              <a:cs typeface="Arial"/>
              <a:sym typeface="Arial"/>
            </a:endParaRPr>
          </a:p>
          <a:p>
            <a:pPr indent="-295275" lvl="0" marL="295275" rtl="0" algn="l">
              <a:lnSpc>
                <a:spcPct val="115000"/>
              </a:lnSpc>
              <a:spcBef>
                <a:spcPts val="600"/>
              </a:spcBef>
              <a:spcAft>
                <a:spcPts val="0"/>
              </a:spcAft>
              <a:buClr>
                <a:schemeClr val="dk1"/>
              </a:buClr>
              <a:buSzPts val="1100"/>
              <a:buChar char="●"/>
            </a:pPr>
            <a:r>
              <a:rPr b="1" lang="en-US">
                <a:solidFill>
                  <a:srgbClr val="1B1C1D"/>
                </a:solidFill>
                <a:latin typeface="Arial"/>
                <a:ea typeface="Arial"/>
                <a:cs typeface="Arial"/>
                <a:sym typeface="Arial"/>
              </a:rPr>
              <a:t>Title:</a:t>
            </a:r>
            <a:r>
              <a:rPr lang="en-US">
                <a:solidFill>
                  <a:srgbClr val="1B1C1D"/>
                </a:solidFill>
                <a:latin typeface="Arial"/>
                <a:ea typeface="Arial"/>
                <a:cs typeface="Arial"/>
                <a:sym typeface="Arial"/>
              </a:rPr>
              <a:t> Questions?</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Contact Info:</a:t>
            </a:r>
            <a:r>
              <a:rPr lang="en-US">
                <a:solidFill>
                  <a:srgbClr val="1B1C1D"/>
                </a:solidFill>
                <a:latin typeface="Arial"/>
                <a:ea typeface="Arial"/>
                <a:cs typeface="Arial"/>
                <a:sym typeface="Arial"/>
              </a:rPr>
              <a:t> Your Name, Email, LinkedIn (Optional)</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Links:</a:t>
            </a:r>
            <a:endParaRPr b="1">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Project Haystack: https://project-haystack.org</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Corona Framework: https://github.com/ACE-IoT-Solutions/corona-framework</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Thank You!</a:t>
            </a:r>
            <a:endParaRPr b="1">
              <a:solidFill>
                <a:srgbClr val="1B1C1D"/>
              </a:solidFill>
              <a:latin typeface="Arial"/>
              <a:ea typeface="Arial"/>
              <a:cs typeface="Arial"/>
              <a:sym typeface="Arial"/>
            </a:endParaRPr>
          </a:p>
          <a:p>
            <a:pPr indent="0" lvl="0" marL="0" rtl="0" algn="l">
              <a:lnSpc>
                <a:spcPct val="100000"/>
              </a:lnSpc>
              <a:spcBef>
                <a:spcPts val="600"/>
              </a:spcBef>
              <a:spcAft>
                <a:spcPts val="0"/>
              </a:spcAft>
              <a:buSzPts val="1400"/>
              <a:buNone/>
            </a:pPr>
            <a:r>
              <a:t/>
            </a:r>
            <a:endParaRPr/>
          </a:p>
        </p:txBody>
      </p:sp>
      <p:sp>
        <p:nvSpPr>
          <p:cNvPr id="133" name="Google Shape;133;g3561383b41c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00"/>
              </a:spcBef>
              <a:spcAft>
                <a:spcPts val="0"/>
              </a:spcAft>
              <a:buSzPts val="1400"/>
              <a:buNone/>
            </a:pPr>
            <a:r>
              <a:t/>
            </a:r>
            <a:endParaRPr/>
          </a:p>
        </p:txBody>
      </p:sp>
      <p:sp>
        <p:nvSpPr>
          <p:cNvPr id="69" name="Google Shape;69;p2:notes"/>
          <p:cNvSpPr/>
          <p:nvPr>
            <p:ph idx="2" type="sldImg"/>
          </p:nvPr>
        </p:nvSpPr>
        <p:spPr>
          <a:xfrm>
            <a:off x="384175" y="685800"/>
            <a:ext cx="6089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51a2f000af_0_1:notes"/>
          <p:cNvSpPr/>
          <p:nvPr>
            <p:ph idx="2" type="sldImg"/>
          </p:nvPr>
        </p:nvSpPr>
        <p:spPr>
          <a:xfrm>
            <a:off x="384175" y="685800"/>
            <a:ext cx="6089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351a2f000af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rPr b="1" lang="en-US">
                <a:solidFill>
                  <a:srgbClr val="1B1C1D"/>
                </a:solidFill>
                <a:latin typeface="Arial"/>
                <a:ea typeface="Arial"/>
                <a:cs typeface="Arial"/>
                <a:sym typeface="Arial"/>
              </a:rPr>
              <a:t>The Foundation: Haystack for Semantic Context (Approx. 1 min)</a:t>
            </a:r>
            <a:endParaRPr b="1">
              <a:solidFill>
                <a:srgbClr val="1B1C1D"/>
              </a:solidFill>
              <a:latin typeface="Arial"/>
              <a:ea typeface="Arial"/>
              <a:cs typeface="Arial"/>
              <a:sym typeface="Arial"/>
            </a:endParaRPr>
          </a:p>
          <a:p>
            <a:pPr indent="-295275" lvl="0" marL="295275" rtl="0" algn="l">
              <a:lnSpc>
                <a:spcPct val="115000"/>
              </a:lnSpc>
              <a:spcBef>
                <a:spcPts val="600"/>
              </a:spcBef>
              <a:spcAft>
                <a:spcPts val="0"/>
              </a:spcAft>
              <a:buClr>
                <a:schemeClr val="dk1"/>
              </a:buClr>
              <a:buSzPts val="1100"/>
              <a:buChar char="●"/>
            </a:pPr>
            <a:r>
              <a:rPr b="1" lang="en-US">
                <a:solidFill>
                  <a:srgbClr val="1B1C1D"/>
                </a:solidFill>
                <a:latin typeface="Arial"/>
                <a:ea typeface="Arial"/>
                <a:cs typeface="Arial"/>
                <a:sym typeface="Arial"/>
              </a:rPr>
              <a:t>Headline:</a:t>
            </a:r>
            <a:r>
              <a:rPr lang="en-US">
                <a:solidFill>
                  <a:srgbClr val="1B1C1D"/>
                </a:solidFill>
                <a:latin typeface="Arial"/>
                <a:ea typeface="Arial"/>
                <a:cs typeface="Arial"/>
                <a:sym typeface="Arial"/>
              </a:rPr>
              <a:t> Haystack Gives Meaning to Our Data Points</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Points:</a:t>
            </a:r>
            <a:endParaRPr b="1">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Project Haystack provides a standardized way to describe building equipment, points, and their relationships (Sites, Equips, Points, Tags).</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Essential for making sense of raw BACnet (and other) data streams.</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Enables interoperable applications, analytics, FDD.</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Challenge:</a:t>
            </a:r>
            <a:r>
              <a:rPr lang="en-US">
                <a:solidFill>
                  <a:srgbClr val="1B1C1D"/>
                </a:solidFill>
                <a:latin typeface="Arial"/>
                <a:ea typeface="Arial"/>
                <a:cs typeface="Arial"/>
                <a:sym typeface="Arial"/>
              </a:rPr>
              <a:t> Even with perfect Haystack tagging, if the underlying data delivery is flawed, our insights are compromised. Data context needs </a:t>
            </a:r>
            <a:r>
              <a:rPr i="1" lang="en-US">
                <a:solidFill>
                  <a:srgbClr val="1B1C1D"/>
                </a:solidFill>
                <a:latin typeface="Arial"/>
                <a:ea typeface="Arial"/>
                <a:cs typeface="Arial"/>
                <a:sym typeface="Arial"/>
              </a:rPr>
              <a:t>reliable</a:t>
            </a:r>
            <a:r>
              <a:rPr lang="en-US">
                <a:solidFill>
                  <a:srgbClr val="1B1C1D"/>
                </a:solidFill>
                <a:latin typeface="Arial"/>
                <a:ea typeface="Arial"/>
                <a:cs typeface="Arial"/>
                <a:sym typeface="Arial"/>
              </a:rPr>
              <a:t> data.</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(Visual:</a:t>
            </a:r>
            <a:r>
              <a:rPr lang="en-US">
                <a:solidFill>
                  <a:srgbClr val="1B1C1D"/>
                </a:solidFill>
                <a:latin typeface="Arial"/>
                <a:ea typeface="Arial"/>
                <a:cs typeface="Arial"/>
                <a:sym typeface="Arial"/>
              </a:rPr>
              <a:t> Clean diagram of Haystack model linking points like discharge-air-temp-sensor to an ahu equip.)</a:t>
            </a:r>
            <a:endParaRPr>
              <a:solidFill>
                <a:srgbClr val="1B1C1D"/>
              </a:solidFill>
              <a:latin typeface="Arial"/>
              <a:ea typeface="Arial"/>
              <a:cs typeface="Arial"/>
              <a:sym typeface="Arial"/>
            </a:endParaRPr>
          </a:p>
          <a:p>
            <a:pPr indent="0" lvl="0" marL="0" rtl="0" algn="l">
              <a:spcBef>
                <a:spcPts val="600"/>
              </a:spcBef>
              <a:spcAft>
                <a:spcPts val="0"/>
              </a:spcAft>
              <a:buClr>
                <a:schemeClr val="dk1"/>
              </a:buClr>
              <a:buSzPts val="1400"/>
              <a:buFont typeface="Arial"/>
              <a:buNone/>
            </a:pPr>
            <a:r>
              <a:t/>
            </a:r>
            <a:endParaRPr/>
          </a:p>
          <a:p>
            <a:pPr indent="0" lvl="0" marL="0" rtl="0" algn="l">
              <a:lnSpc>
                <a:spcPct val="100000"/>
              </a:lnSpc>
              <a:spcBef>
                <a:spcPts val="600"/>
              </a:spcBef>
              <a:spcAft>
                <a:spcPts val="0"/>
              </a:spcAft>
              <a:buSzPts val="1400"/>
              <a:buNone/>
            </a:pPr>
            <a:r>
              <a:t/>
            </a:r>
            <a:endParaRPr/>
          </a:p>
        </p:txBody>
      </p:sp>
      <p:sp>
        <p:nvSpPr>
          <p:cNvPr id="77" name="Google Shape;77;g351a2f000af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51a2f000af_0_8:notes"/>
          <p:cNvSpPr/>
          <p:nvPr>
            <p:ph idx="2" type="sldImg"/>
          </p:nvPr>
        </p:nvSpPr>
        <p:spPr>
          <a:xfrm>
            <a:off x="384175" y="685800"/>
            <a:ext cx="6089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351a2f000af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rPr b="1" lang="en-US">
                <a:solidFill>
                  <a:srgbClr val="1B1C1D"/>
                </a:solidFill>
                <a:latin typeface="Arial"/>
                <a:ea typeface="Arial"/>
                <a:cs typeface="Arial"/>
                <a:sym typeface="Arial"/>
              </a:rPr>
              <a:t>The Missing Layer: Understanding the Network (Approx. 1.5 mins)</a:t>
            </a:r>
            <a:endParaRPr b="1">
              <a:solidFill>
                <a:srgbClr val="1B1C1D"/>
              </a:solidFill>
              <a:latin typeface="Arial"/>
              <a:ea typeface="Arial"/>
              <a:cs typeface="Arial"/>
              <a:sym typeface="Arial"/>
            </a:endParaRPr>
          </a:p>
          <a:p>
            <a:pPr indent="-295275" lvl="0" marL="295275" rtl="0" algn="l">
              <a:lnSpc>
                <a:spcPct val="115000"/>
              </a:lnSpc>
              <a:spcBef>
                <a:spcPts val="600"/>
              </a:spcBef>
              <a:spcAft>
                <a:spcPts val="0"/>
              </a:spcAft>
              <a:buClr>
                <a:schemeClr val="dk1"/>
              </a:buClr>
              <a:buSzPts val="1100"/>
              <a:buChar char="●"/>
            </a:pPr>
            <a:r>
              <a:rPr b="1" lang="en-US">
                <a:solidFill>
                  <a:srgbClr val="1B1C1D"/>
                </a:solidFill>
                <a:latin typeface="Arial"/>
                <a:ea typeface="Arial"/>
                <a:cs typeface="Arial"/>
                <a:sym typeface="Arial"/>
              </a:rPr>
              <a:t>Headline:</a:t>
            </a:r>
            <a:r>
              <a:rPr lang="en-US">
                <a:solidFill>
                  <a:srgbClr val="1B1C1D"/>
                </a:solidFill>
                <a:latin typeface="Arial"/>
                <a:ea typeface="Arial"/>
                <a:cs typeface="Arial"/>
                <a:sym typeface="Arial"/>
              </a:rPr>
              <a:t> Data Doesn't Magically Appear: The Network Matters</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Problem:</a:t>
            </a:r>
            <a:r>
              <a:rPr lang="en-US">
                <a:solidFill>
                  <a:srgbClr val="1B1C1D"/>
                </a:solidFill>
                <a:latin typeface="Arial"/>
                <a:ea typeface="Arial"/>
                <a:cs typeface="Arial"/>
                <a:sym typeface="Arial"/>
              </a:rPr>
              <a:t> We often treat the network (BACnet/IP, MS/TP, underlying Ethernet/Wi-Fi) as a "given" or a black box.</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Consequences of Ignoring Network Health:</a:t>
            </a:r>
            <a:endParaRPr b="1">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Intermittent data gaps misinterpreted as equipment failure.</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High latency affecting control loop performance or sequence of operations analysis.</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Offline devices leading to incomplete system views.</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Inaccurate performance metrics calculated from unreliable data.</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Need:</a:t>
            </a:r>
            <a:r>
              <a:rPr lang="en-US">
                <a:solidFill>
                  <a:srgbClr val="1B1C1D"/>
                </a:solidFill>
                <a:latin typeface="Arial"/>
                <a:ea typeface="Arial"/>
                <a:cs typeface="Arial"/>
                <a:sym typeface="Arial"/>
              </a:rPr>
              <a:t> To incorporate awareness of the communication path and its health into our data interpretation.</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(Visual:</a:t>
            </a:r>
            <a:r>
              <a:rPr lang="en-US">
                <a:solidFill>
                  <a:srgbClr val="1B1C1D"/>
                </a:solidFill>
                <a:latin typeface="Arial"/>
                <a:ea typeface="Arial"/>
                <a:cs typeface="Arial"/>
                <a:sym typeface="Arial"/>
              </a:rPr>
              <a:t> Diagram from Slide 2, but now with "glitches" or question marks on the network links connecting the points to the central model/database).</a:t>
            </a:r>
            <a:endParaRPr>
              <a:solidFill>
                <a:srgbClr val="1B1C1D"/>
              </a:solidFill>
              <a:latin typeface="Arial"/>
              <a:ea typeface="Arial"/>
              <a:cs typeface="Arial"/>
              <a:sym typeface="Arial"/>
            </a:endParaRPr>
          </a:p>
          <a:p>
            <a:pPr indent="0" lvl="0" marL="0" rtl="0" algn="l">
              <a:spcBef>
                <a:spcPts val="600"/>
              </a:spcBef>
              <a:spcAft>
                <a:spcPts val="0"/>
              </a:spcAft>
              <a:buClr>
                <a:schemeClr val="dk1"/>
              </a:buClr>
              <a:buSzPts val="1400"/>
              <a:buFont typeface="Arial"/>
              <a:buNone/>
            </a:pPr>
            <a:r>
              <a:t/>
            </a:r>
            <a:endParaRPr/>
          </a:p>
          <a:p>
            <a:pPr indent="0" lvl="0" marL="0" rtl="0" algn="l">
              <a:lnSpc>
                <a:spcPct val="100000"/>
              </a:lnSpc>
              <a:spcBef>
                <a:spcPts val="600"/>
              </a:spcBef>
              <a:spcAft>
                <a:spcPts val="0"/>
              </a:spcAft>
              <a:buSzPts val="1400"/>
              <a:buNone/>
            </a:pPr>
            <a:r>
              <a:t/>
            </a:r>
            <a:endParaRPr/>
          </a:p>
        </p:txBody>
      </p:sp>
      <p:sp>
        <p:nvSpPr>
          <p:cNvPr id="84" name="Google Shape;84;g351a2f000af_0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51a2f000af_0_15:notes"/>
          <p:cNvSpPr/>
          <p:nvPr>
            <p:ph idx="2" type="sldImg"/>
          </p:nvPr>
        </p:nvSpPr>
        <p:spPr>
          <a:xfrm>
            <a:off x="384175" y="685800"/>
            <a:ext cx="6089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351a2f000af_0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rPr b="1" lang="en-US">
                <a:solidFill>
                  <a:srgbClr val="1B1C1D"/>
                </a:solidFill>
                <a:latin typeface="Arial"/>
                <a:ea typeface="Arial"/>
                <a:cs typeface="Arial"/>
                <a:sym typeface="Arial"/>
              </a:rPr>
              <a:t>Why Model the Comms? The Impact on Haystack Data (Approx. 1.5 mins)</a:t>
            </a:r>
            <a:endParaRPr b="1">
              <a:solidFill>
                <a:srgbClr val="1B1C1D"/>
              </a:solidFill>
              <a:latin typeface="Arial"/>
              <a:ea typeface="Arial"/>
              <a:cs typeface="Arial"/>
              <a:sym typeface="Arial"/>
            </a:endParaRPr>
          </a:p>
          <a:p>
            <a:pPr indent="-295275" lvl="0" marL="295275" rtl="0" algn="l">
              <a:lnSpc>
                <a:spcPct val="115000"/>
              </a:lnSpc>
              <a:spcBef>
                <a:spcPts val="600"/>
              </a:spcBef>
              <a:spcAft>
                <a:spcPts val="0"/>
              </a:spcAft>
              <a:buClr>
                <a:schemeClr val="dk1"/>
              </a:buClr>
              <a:buSzPts val="1100"/>
              <a:buChar char="●"/>
            </a:pPr>
            <a:r>
              <a:rPr b="1" lang="en-US">
                <a:solidFill>
                  <a:srgbClr val="1B1C1D"/>
                </a:solidFill>
                <a:latin typeface="Arial"/>
                <a:ea typeface="Arial"/>
                <a:cs typeface="Arial"/>
                <a:sym typeface="Arial"/>
              </a:rPr>
              <a:t>Headline:</a:t>
            </a:r>
            <a:r>
              <a:rPr lang="en-US">
                <a:solidFill>
                  <a:srgbClr val="1B1C1D"/>
                </a:solidFill>
                <a:latin typeface="Arial"/>
                <a:ea typeface="Arial"/>
                <a:cs typeface="Arial"/>
                <a:sym typeface="Arial"/>
              </a:rPr>
              <a:t> Network Issues Directly Impact Data Quality &amp; Context</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How Network Problems Manifest in Haystack Data:</a:t>
            </a:r>
            <a:endParaRPr b="1">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hisRead returning gaps or stale data (Network latency/loss).</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Points marked unavailable or down (Device offline, network partition).</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Inconsistent timestamps or delayed updates.</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The Risk:</a:t>
            </a:r>
            <a:r>
              <a:rPr lang="en-US">
                <a:solidFill>
                  <a:srgbClr val="1B1C1D"/>
                </a:solidFill>
                <a:latin typeface="Arial"/>
                <a:ea typeface="Arial"/>
                <a:cs typeface="Arial"/>
                <a:sym typeface="Arial"/>
              </a:rPr>
              <a:t> Making operational decisions, running analytics, or diagnosing faults based on data compromised by underlying network issues, even if Haystack tags are perfect.</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Goal:</a:t>
            </a:r>
            <a:r>
              <a:rPr lang="en-US">
                <a:solidFill>
                  <a:srgbClr val="1B1C1D"/>
                </a:solidFill>
                <a:latin typeface="Arial"/>
                <a:ea typeface="Arial"/>
                <a:cs typeface="Arial"/>
                <a:sym typeface="Arial"/>
              </a:rPr>
              <a:t> Enrich our Haystack models with network-level awareness.</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(Visual:</a:t>
            </a:r>
            <a:r>
              <a:rPr lang="en-US">
                <a:solidFill>
                  <a:srgbClr val="1B1C1D"/>
                </a:solidFill>
                <a:latin typeface="Arial"/>
                <a:ea typeface="Arial"/>
                <a:cs typeface="Arial"/>
                <a:sym typeface="Arial"/>
              </a:rPr>
              <a:t> Split graphic: Left side shows clean Haystack data trend. Right side shows the same trend but with gaps/flatlines/errors labeled "Caused by Network Issues").</a:t>
            </a:r>
            <a:endParaRPr>
              <a:solidFill>
                <a:srgbClr val="1B1C1D"/>
              </a:solidFill>
              <a:latin typeface="Arial"/>
              <a:ea typeface="Arial"/>
              <a:cs typeface="Arial"/>
              <a:sym typeface="Arial"/>
            </a:endParaRPr>
          </a:p>
          <a:p>
            <a:pPr indent="0" lvl="0" marL="0" rtl="0" algn="l">
              <a:spcBef>
                <a:spcPts val="600"/>
              </a:spcBef>
              <a:spcAft>
                <a:spcPts val="0"/>
              </a:spcAft>
              <a:buClr>
                <a:schemeClr val="dk1"/>
              </a:buClr>
              <a:buSzPts val="1400"/>
              <a:buFont typeface="Arial"/>
              <a:buNone/>
            </a:pPr>
            <a:r>
              <a:t/>
            </a:r>
            <a:endParaRPr/>
          </a:p>
          <a:p>
            <a:pPr indent="0" lvl="0" marL="0" rtl="0" algn="l">
              <a:lnSpc>
                <a:spcPct val="100000"/>
              </a:lnSpc>
              <a:spcBef>
                <a:spcPts val="600"/>
              </a:spcBef>
              <a:spcAft>
                <a:spcPts val="0"/>
              </a:spcAft>
              <a:buSzPts val="1400"/>
              <a:buNone/>
            </a:pPr>
            <a:r>
              <a:t/>
            </a:r>
            <a:endParaRPr/>
          </a:p>
        </p:txBody>
      </p:sp>
      <p:sp>
        <p:nvSpPr>
          <p:cNvPr id="91" name="Google Shape;91;g351a2f000af_0_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51a2f000af_0_22:notes"/>
          <p:cNvSpPr/>
          <p:nvPr>
            <p:ph idx="2" type="sldImg"/>
          </p:nvPr>
        </p:nvSpPr>
        <p:spPr>
          <a:xfrm>
            <a:off x="384175" y="685800"/>
            <a:ext cx="6089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351a2f000af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rPr b="1" lang="en-US">
                <a:solidFill>
                  <a:srgbClr val="1B1C1D"/>
                </a:solidFill>
                <a:latin typeface="Arial"/>
                <a:ea typeface="Arial"/>
                <a:cs typeface="Arial"/>
                <a:sym typeface="Arial"/>
              </a:rPr>
              <a:t>Learning from the Corona Framework: Context, Quality &amp; Network Analysis (Approx. 1.5 mins)</a:t>
            </a:r>
            <a:endParaRPr b="1">
              <a:solidFill>
                <a:srgbClr val="1B1C1D"/>
              </a:solidFill>
              <a:latin typeface="Arial"/>
              <a:ea typeface="Arial"/>
              <a:cs typeface="Arial"/>
              <a:sym typeface="Arial"/>
            </a:endParaRPr>
          </a:p>
          <a:p>
            <a:pPr indent="-295275" lvl="0" marL="295275" rtl="0" algn="l">
              <a:lnSpc>
                <a:spcPct val="115000"/>
              </a:lnSpc>
              <a:spcBef>
                <a:spcPts val="600"/>
              </a:spcBef>
              <a:spcAft>
                <a:spcPts val="0"/>
              </a:spcAft>
              <a:buClr>
                <a:schemeClr val="dk1"/>
              </a:buClr>
              <a:buSzPts val="1100"/>
              <a:buChar char="●"/>
            </a:pPr>
            <a:r>
              <a:rPr b="1" lang="en-US">
                <a:solidFill>
                  <a:srgbClr val="1B1C1D"/>
                </a:solidFill>
                <a:latin typeface="Arial"/>
                <a:ea typeface="Arial"/>
                <a:cs typeface="Arial"/>
                <a:sym typeface="Arial"/>
              </a:rPr>
              <a:t>Headline:</a:t>
            </a:r>
            <a:r>
              <a:rPr lang="en-US">
                <a:solidFill>
                  <a:srgbClr val="1B1C1D"/>
                </a:solidFill>
                <a:latin typeface="Arial"/>
                <a:ea typeface="Arial"/>
                <a:cs typeface="Arial"/>
                <a:sym typeface="Arial"/>
              </a:rPr>
              <a:t> A Framework for Trustworthy Operational Data</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Introduce Corona:</a:t>
            </a:r>
            <a:r>
              <a:rPr lang="en-US">
                <a:solidFill>
                  <a:srgbClr val="1B1C1D"/>
                </a:solidFill>
                <a:latin typeface="Arial"/>
                <a:ea typeface="Arial"/>
                <a:cs typeface="Arial"/>
                <a:sym typeface="Arial"/>
              </a:rPr>
              <a:t> Briefly mention its focus (Contextualized Operational Reliability and Network Analysis) on improving data trustworthiness.</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Key Concepts Applicable:</a:t>
            </a:r>
            <a:endParaRPr b="1">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Contextualization (via Haystack):</a:t>
            </a:r>
            <a:r>
              <a:rPr lang="en-US">
                <a:solidFill>
                  <a:srgbClr val="1B1C1D"/>
                </a:solidFill>
                <a:latin typeface="Arial"/>
                <a:ea typeface="Arial"/>
                <a:cs typeface="Arial"/>
                <a:sym typeface="Arial"/>
              </a:rPr>
              <a:t> Corona acknowledges the need for semantic context – Haystack provides this.</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Data Quality/Reliability:</a:t>
            </a:r>
            <a:r>
              <a:rPr lang="en-US">
                <a:solidFill>
                  <a:srgbClr val="1B1C1D"/>
                </a:solidFill>
                <a:latin typeface="Arial"/>
                <a:ea typeface="Arial"/>
                <a:cs typeface="Arial"/>
                <a:sym typeface="Arial"/>
              </a:rPr>
              <a:t> Corona emphasizes knowing data trustworthiness. Network health is a </a:t>
            </a:r>
            <a:r>
              <a:rPr i="1" lang="en-US">
                <a:solidFill>
                  <a:srgbClr val="1B1C1D"/>
                </a:solidFill>
                <a:latin typeface="Arial"/>
                <a:ea typeface="Arial"/>
                <a:cs typeface="Arial"/>
                <a:sym typeface="Arial"/>
              </a:rPr>
              <a:t>major factor</a:t>
            </a:r>
            <a:r>
              <a:rPr lang="en-US">
                <a:solidFill>
                  <a:srgbClr val="1B1C1D"/>
                </a:solidFill>
                <a:latin typeface="Arial"/>
                <a:ea typeface="Arial"/>
                <a:cs typeface="Arial"/>
                <a:sym typeface="Arial"/>
              </a:rPr>
              <a:t> in this.</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Network Analysis:</a:t>
            </a:r>
            <a:r>
              <a:rPr lang="en-US">
                <a:solidFill>
                  <a:srgbClr val="1B1C1D"/>
                </a:solidFill>
                <a:latin typeface="Arial"/>
                <a:ea typeface="Arial"/>
                <a:cs typeface="Arial"/>
                <a:sym typeface="Arial"/>
              </a:rPr>
              <a:t> Corona explicitly calls out modeling and understanding the network path and its performance (latency, availability). This is the crucial addition.</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Synergy:</a:t>
            </a:r>
            <a:r>
              <a:rPr lang="en-US">
                <a:solidFill>
                  <a:srgbClr val="1B1C1D"/>
                </a:solidFill>
                <a:latin typeface="Arial"/>
                <a:ea typeface="Arial"/>
                <a:cs typeface="Arial"/>
                <a:sym typeface="Arial"/>
              </a:rPr>
              <a:t> Combine Haystack's semantic power with Corona's focus on network reliability for a truly robust data foundation.</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(Visual:</a:t>
            </a:r>
            <a:r>
              <a:rPr lang="en-US">
                <a:solidFill>
                  <a:srgbClr val="1B1C1D"/>
                </a:solidFill>
                <a:latin typeface="Arial"/>
                <a:ea typeface="Arial"/>
                <a:cs typeface="Arial"/>
                <a:sym typeface="Arial"/>
              </a:rPr>
              <a:t> Venn Diagram or overlapping circles: Haystack (Semantic Context), Corona (Data Quality), Corona (Network Analysis)).</a:t>
            </a:r>
            <a:endParaRPr>
              <a:solidFill>
                <a:srgbClr val="1B1C1D"/>
              </a:solidFill>
              <a:latin typeface="Arial"/>
              <a:ea typeface="Arial"/>
              <a:cs typeface="Arial"/>
              <a:sym typeface="Arial"/>
            </a:endParaRPr>
          </a:p>
          <a:p>
            <a:pPr indent="0" lvl="0" marL="0" rtl="0" algn="l">
              <a:spcBef>
                <a:spcPts val="600"/>
              </a:spcBef>
              <a:spcAft>
                <a:spcPts val="0"/>
              </a:spcAft>
              <a:buClr>
                <a:schemeClr val="dk1"/>
              </a:buClr>
              <a:buSzPts val="1400"/>
              <a:buFont typeface="Arial"/>
              <a:buNone/>
            </a:pPr>
            <a:r>
              <a:t/>
            </a:r>
            <a:endParaRPr/>
          </a:p>
          <a:p>
            <a:pPr indent="0" lvl="0" marL="0" rtl="0" algn="l">
              <a:lnSpc>
                <a:spcPct val="100000"/>
              </a:lnSpc>
              <a:spcBef>
                <a:spcPts val="600"/>
              </a:spcBef>
              <a:spcAft>
                <a:spcPts val="0"/>
              </a:spcAft>
              <a:buSzPts val="1400"/>
              <a:buNone/>
            </a:pPr>
            <a:r>
              <a:t/>
            </a:r>
            <a:endParaRPr/>
          </a:p>
        </p:txBody>
      </p:sp>
      <p:sp>
        <p:nvSpPr>
          <p:cNvPr id="98" name="Google Shape;98;g351a2f000af_0_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1a2f000af_0_29:notes"/>
          <p:cNvSpPr/>
          <p:nvPr>
            <p:ph idx="2" type="sldImg"/>
          </p:nvPr>
        </p:nvSpPr>
        <p:spPr>
          <a:xfrm>
            <a:off x="384175" y="685800"/>
            <a:ext cx="6089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351a2f000af_0_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rPr b="1" lang="en-US">
                <a:solidFill>
                  <a:srgbClr val="1B1C1D"/>
                </a:solidFill>
                <a:latin typeface="Arial"/>
                <a:ea typeface="Arial"/>
                <a:cs typeface="Arial"/>
                <a:sym typeface="Arial"/>
              </a:rPr>
              <a:t>Proposed Approach: Integrating Network Awareness with Haystack (Approx. 2 mins)</a:t>
            </a:r>
            <a:endParaRPr b="1">
              <a:solidFill>
                <a:srgbClr val="1B1C1D"/>
              </a:solidFill>
              <a:latin typeface="Arial"/>
              <a:ea typeface="Arial"/>
              <a:cs typeface="Arial"/>
              <a:sym typeface="Arial"/>
            </a:endParaRPr>
          </a:p>
          <a:p>
            <a:pPr indent="-295275" lvl="0" marL="295275" rtl="0" algn="l">
              <a:lnSpc>
                <a:spcPct val="115000"/>
              </a:lnSpc>
              <a:spcBef>
                <a:spcPts val="600"/>
              </a:spcBef>
              <a:spcAft>
                <a:spcPts val="0"/>
              </a:spcAft>
              <a:buClr>
                <a:schemeClr val="dk1"/>
              </a:buClr>
              <a:buSzPts val="1100"/>
              <a:buChar char="●"/>
            </a:pPr>
            <a:r>
              <a:rPr b="1" lang="en-US">
                <a:solidFill>
                  <a:srgbClr val="1B1C1D"/>
                </a:solidFill>
                <a:latin typeface="Arial"/>
                <a:ea typeface="Arial"/>
                <a:cs typeface="Arial"/>
                <a:sym typeface="Arial"/>
              </a:rPr>
              <a:t>Headline:</a:t>
            </a:r>
            <a:r>
              <a:rPr lang="en-US">
                <a:solidFill>
                  <a:srgbClr val="1B1C1D"/>
                </a:solidFill>
                <a:latin typeface="Arial"/>
                <a:ea typeface="Arial"/>
                <a:cs typeface="Arial"/>
                <a:sym typeface="Arial"/>
              </a:rPr>
              <a:t> Enriching Haystack Models with Communication Context</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How:</a:t>
            </a:r>
            <a:endParaRPr b="1">
              <a:solidFill>
                <a:srgbClr val="1B1C1D"/>
              </a:solidFill>
              <a:latin typeface="Arial"/>
              <a:ea typeface="Arial"/>
              <a:cs typeface="Arial"/>
              <a:sym typeface="Arial"/>
            </a:endParaRPr>
          </a:p>
          <a:p>
            <a:pPr indent="-298450" lvl="1" marL="561975" rtl="0" algn="l">
              <a:lnSpc>
                <a:spcPct val="115000"/>
              </a:lnSpc>
              <a:spcBef>
                <a:spcPts val="0"/>
              </a:spcBef>
              <a:spcAft>
                <a:spcPts val="0"/>
              </a:spcAft>
              <a:buClr>
                <a:schemeClr val="dk1"/>
              </a:buClr>
              <a:buSzPts val="1100"/>
              <a:buAutoNum type="arabicPeriod"/>
            </a:pPr>
            <a:r>
              <a:rPr b="1" lang="en-US">
                <a:solidFill>
                  <a:srgbClr val="1B1C1D"/>
                </a:solidFill>
                <a:latin typeface="Arial"/>
                <a:ea typeface="Arial"/>
                <a:cs typeface="Arial"/>
                <a:sym typeface="Arial"/>
              </a:rPr>
              <a:t>Standardize Network Modeling:</a:t>
            </a:r>
            <a:r>
              <a:rPr lang="en-US">
                <a:solidFill>
                  <a:srgbClr val="1B1C1D"/>
                </a:solidFill>
                <a:latin typeface="Arial"/>
                <a:ea typeface="Arial"/>
                <a:cs typeface="Arial"/>
                <a:sym typeface="Arial"/>
              </a:rPr>
              <a:t> Define Haystack tags or conventions to represent network segments, communication paths, device network interfaces, and protocols (e.g., bacnetMSTP, bacnetIP, ethernet).</a:t>
            </a:r>
            <a:endParaRPr>
              <a:solidFill>
                <a:srgbClr val="1B1C1D"/>
              </a:solidFill>
              <a:latin typeface="Arial"/>
              <a:ea typeface="Arial"/>
              <a:cs typeface="Arial"/>
              <a:sym typeface="Arial"/>
            </a:endParaRPr>
          </a:p>
          <a:p>
            <a:pPr indent="-298450" lvl="1" marL="561975" rtl="0" algn="l">
              <a:lnSpc>
                <a:spcPct val="115000"/>
              </a:lnSpc>
              <a:spcBef>
                <a:spcPts val="0"/>
              </a:spcBef>
              <a:spcAft>
                <a:spcPts val="0"/>
              </a:spcAft>
              <a:buClr>
                <a:schemeClr val="dk1"/>
              </a:buClr>
              <a:buSzPts val="1100"/>
              <a:buAutoNum type="arabicPeriod"/>
            </a:pPr>
            <a:r>
              <a:rPr b="1" lang="en-US">
                <a:solidFill>
                  <a:srgbClr val="1B1C1D"/>
                </a:solidFill>
                <a:latin typeface="Arial"/>
                <a:ea typeface="Arial"/>
                <a:cs typeface="Arial"/>
                <a:sym typeface="Arial"/>
              </a:rPr>
              <a:t>Link Network Health Data:</a:t>
            </a:r>
            <a:r>
              <a:rPr lang="en-US">
                <a:solidFill>
                  <a:srgbClr val="1B1C1D"/>
                </a:solidFill>
                <a:latin typeface="Arial"/>
                <a:ea typeface="Arial"/>
                <a:cs typeface="Arial"/>
                <a:sym typeface="Arial"/>
              </a:rPr>
              <a:t> Ingest data from network monitoring tools (SNMP, ICMP pings, BACnet diagnostics) and associate it with the relevant Haystack entities (Equip, Site). Could involve adding tags like networkLatency, packetLoss, deviceCommsStatus.</a:t>
            </a:r>
            <a:endParaRPr>
              <a:solidFill>
                <a:srgbClr val="1B1C1D"/>
              </a:solidFill>
              <a:latin typeface="Arial"/>
              <a:ea typeface="Arial"/>
              <a:cs typeface="Arial"/>
              <a:sym typeface="Arial"/>
            </a:endParaRPr>
          </a:p>
          <a:p>
            <a:pPr indent="-298450" lvl="1" marL="561975" rtl="0" algn="l">
              <a:lnSpc>
                <a:spcPct val="115000"/>
              </a:lnSpc>
              <a:spcBef>
                <a:spcPts val="0"/>
              </a:spcBef>
              <a:spcAft>
                <a:spcPts val="0"/>
              </a:spcAft>
              <a:buClr>
                <a:schemeClr val="dk1"/>
              </a:buClr>
              <a:buSzPts val="1100"/>
              <a:buAutoNum type="arabicPeriod"/>
            </a:pPr>
            <a:r>
              <a:rPr b="1" lang="en-US">
                <a:solidFill>
                  <a:srgbClr val="1B1C1D"/>
                </a:solidFill>
                <a:latin typeface="Arial"/>
                <a:ea typeface="Arial"/>
                <a:cs typeface="Arial"/>
                <a:sym typeface="Arial"/>
              </a:rPr>
              <a:t>Visualize &amp; Query Combined Model:</a:t>
            </a:r>
            <a:r>
              <a:rPr lang="en-US">
                <a:solidFill>
                  <a:srgbClr val="1B1C1D"/>
                </a:solidFill>
                <a:latin typeface="Arial"/>
                <a:ea typeface="Arial"/>
                <a:cs typeface="Arial"/>
                <a:sym typeface="Arial"/>
              </a:rPr>
              <a:t> Use tools that can query and visualize both the semantic relationships (Haystack) and the network status/topology.</a:t>
            </a:r>
            <a:endParaRPr>
              <a:solidFill>
                <a:srgbClr val="1B1C1D"/>
              </a:solidFill>
              <a:latin typeface="Arial"/>
              <a:ea typeface="Arial"/>
              <a:cs typeface="Arial"/>
              <a:sym typeface="Arial"/>
            </a:endParaRPr>
          </a:p>
          <a:p>
            <a:pPr indent="-298450" lvl="1" marL="561975" rtl="0" algn="l">
              <a:lnSpc>
                <a:spcPct val="115000"/>
              </a:lnSpc>
              <a:spcBef>
                <a:spcPts val="0"/>
              </a:spcBef>
              <a:spcAft>
                <a:spcPts val="0"/>
              </a:spcAft>
              <a:buClr>
                <a:schemeClr val="dk1"/>
              </a:buClr>
              <a:buSzPts val="1100"/>
              <a:buAutoNum type="arabicPeriod"/>
            </a:pPr>
            <a:r>
              <a:rPr b="1" lang="en-US">
                <a:solidFill>
                  <a:srgbClr val="1B1C1D"/>
                </a:solidFill>
                <a:latin typeface="Arial"/>
                <a:ea typeface="Arial"/>
                <a:cs typeface="Arial"/>
                <a:sym typeface="Arial"/>
              </a:rPr>
              <a:t>Factor Network Status into Analytics:</a:t>
            </a:r>
            <a:r>
              <a:rPr lang="en-US">
                <a:solidFill>
                  <a:srgbClr val="1B1C1D"/>
                </a:solidFill>
                <a:latin typeface="Arial"/>
                <a:ea typeface="Arial"/>
                <a:cs typeface="Arial"/>
                <a:sym typeface="Arial"/>
              </a:rPr>
              <a:t> Applications consuming Haystack data should be aware of associated network quality indicators to qualify results (e.g., flag metrics calculated during periods of poor comms).</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Focus:</a:t>
            </a:r>
            <a:r>
              <a:rPr lang="en-US">
                <a:solidFill>
                  <a:srgbClr val="1B1C1D"/>
                </a:solidFill>
                <a:latin typeface="Arial"/>
                <a:ea typeface="Arial"/>
                <a:cs typeface="Arial"/>
                <a:sym typeface="Arial"/>
              </a:rPr>
              <a:t> Use Haystack as the core, but augment it with standardized network infrastructure information.</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(Visual:</a:t>
            </a:r>
            <a:r>
              <a:rPr lang="en-US">
                <a:solidFill>
                  <a:srgbClr val="1B1C1D"/>
                </a:solidFill>
                <a:latin typeface="Arial"/>
                <a:ea typeface="Arial"/>
                <a:cs typeface="Arial"/>
                <a:sym typeface="Arial"/>
              </a:rPr>
              <a:t> Diagram: Network Monitoring Tools + BACnet Diagnostics -&gt; Feed data -&gt; Haystack Model (now with network tags/refs) -&gt; API -&gt; Network-Aware Analytics/Dashboards).</a:t>
            </a:r>
            <a:endParaRPr>
              <a:solidFill>
                <a:srgbClr val="1B1C1D"/>
              </a:solidFill>
              <a:latin typeface="Arial"/>
              <a:ea typeface="Arial"/>
              <a:cs typeface="Arial"/>
              <a:sym typeface="Arial"/>
            </a:endParaRPr>
          </a:p>
          <a:p>
            <a:pPr indent="0" lvl="0" marL="0" rtl="0" algn="l">
              <a:spcBef>
                <a:spcPts val="600"/>
              </a:spcBef>
              <a:spcAft>
                <a:spcPts val="0"/>
              </a:spcAft>
              <a:buClr>
                <a:schemeClr val="dk1"/>
              </a:buClr>
              <a:buSzPts val="1400"/>
              <a:buFont typeface="Arial"/>
              <a:buNone/>
            </a:pPr>
            <a:r>
              <a:t/>
            </a:r>
            <a:endParaRPr/>
          </a:p>
          <a:p>
            <a:pPr indent="0" lvl="0" marL="0" rtl="0" algn="l">
              <a:lnSpc>
                <a:spcPct val="100000"/>
              </a:lnSpc>
              <a:spcBef>
                <a:spcPts val="600"/>
              </a:spcBef>
              <a:spcAft>
                <a:spcPts val="0"/>
              </a:spcAft>
              <a:buSzPts val="1400"/>
              <a:buNone/>
            </a:pPr>
            <a:r>
              <a:t/>
            </a:r>
            <a:endParaRPr/>
          </a:p>
        </p:txBody>
      </p:sp>
      <p:sp>
        <p:nvSpPr>
          <p:cNvPr id="105" name="Google Shape;105;g351a2f000af_0_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1a2f000af_0_36:notes"/>
          <p:cNvSpPr/>
          <p:nvPr>
            <p:ph idx="2" type="sldImg"/>
          </p:nvPr>
        </p:nvSpPr>
        <p:spPr>
          <a:xfrm>
            <a:off x="384175" y="685800"/>
            <a:ext cx="6089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351a2f000af_0_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rPr b="1" lang="en-US">
                <a:solidFill>
                  <a:srgbClr val="1B1C1D"/>
                </a:solidFill>
                <a:latin typeface="Arial"/>
                <a:ea typeface="Arial"/>
                <a:cs typeface="Arial"/>
                <a:sym typeface="Arial"/>
              </a:rPr>
              <a:t>The Benefits: Reliable Insights, Faster Troubleshooting (Approx. 1 min)</a:t>
            </a:r>
            <a:endParaRPr b="1">
              <a:solidFill>
                <a:srgbClr val="1B1C1D"/>
              </a:solidFill>
              <a:latin typeface="Arial"/>
              <a:ea typeface="Arial"/>
              <a:cs typeface="Arial"/>
              <a:sym typeface="Arial"/>
            </a:endParaRPr>
          </a:p>
          <a:p>
            <a:pPr indent="-295275" lvl="0" marL="295275" rtl="0" algn="l">
              <a:lnSpc>
                <a:spcPct val="115000"/>
              </a:lnSpc>
              <a:spcBef>
                <a:spcPts val="600"/>
              </a:spcBef>
              <a:spcAft>
                <a:spcPts val="0"/>
              </a:spcAft>
              <a:buClr>
                <a:schemeClr val="dk1"/>
              </a:buClr>
              <a:buSzPts val="1100"/>
              <a:buChar char="●"/>
            </a:pPr>
            <a:r>
              <a:rPr b="1" lang="en-US">
                <a:solidFill>
                  <a:srgbClr val="1B1C1D"/>
                </a:solidFill>
                <a:latin typeface="Arial"/>
                <a:ea typeface="Arial"/>
                <a:cs typeface="Arial"/>
                <a:sym typeface="Arial"/>
              </a:rPr>
              <a:t>Headline:</a:t>
            </a:r>
            <a:r>
              <a:rPr lang="en-US">
                <a:solidFill>
                  <a:srgbClr val="1B1C1D"/>
                </a:solidFill>
                <a:latin typeface="Arial"/>
                <a:ea typeface="Arial"/>
                <a:cs typeface="Arial"/>
                <a:sym typeface="Arial"/>
              </a:rPr>
              <a:t> Building Trust in Our Data and Systems</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Advantages:</a:t>
            </a:r>
            <a:endParaRPr b="1">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Improved Root Cause Analysis:</a:t>
            </a:r>
            <a:r>
              <a:rPr lang="en-US">
                <a:solidFill>
                  <a:srgbClr val="1B1C1D"/>
                </a:solidFill>
                <a:latin typeface="Arial"/>
                <a:ea typeface="Arial"/>
                <a:cs typeface="Arial"/>
                <a:sym typeface="Arial"/>
              </a:rPr>
              <a:t> Differentiate between equipment faults and communication problems quickly.</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More Reliable Analytics &amp; FDD:</a:t>
            </a:r>
            <a:r>
              <a:rPr lang="en-US">
                <a:solidFill>
                  <a:srgbClr val="1B1C1D"/>
                </a:solidFill>
                <a:latin typeface="Arial"/>
                <a:ea typeface="Arial"/>
                <a:cs typeface="Arial"/>
                <a:sym typeface="Arial"/>
              </a:rPr>
              <a:t> Base calculations on data known to be delivered reliably.</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Enhanced Network Management:</a:t>
            </a:r>
            <a:r>
              <a:rPr lang="en-US">
                <a:solidFill>
                  <a:srgbClr val="1B1C1D"/>
                </a:solidFill>
                <a:latin typeface="Arial"/>
                <a:ea typeface="Arial"/>
                <a:cs typeface="Arial"/>
                <a:sym typeface="Arial"/>
              </a:rPr>
              <a:t> Provide BAS context to IT network monitoring.</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Better Commissioning:</a:t>
            </a:r>
            <a:r>
              <a:rPr lang="en-US">
                <a:solidFill>
                  <a:srgbClr val="1B1C1D"/>
                </a:solidFill>
                <a:latin typeface="Arial"/>
                <a:ea typeface="Arial"/>
                <a:cs typeface="Arial"/>
                <a:sym typeface="Arial"/>
              </a:rPr>
              <a:t> Verify not just device function but also reliable communication pathways.</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Increased Trust:</a:t>
            </a:r>
            <a:r>
              <a:rPr lang="en-US">
                <a:solidFill>
                  <a:srgbClr val="1B1C1D"/>
                </a:solidFill>
                <a:latin typeface="Arial"/>
                <a:ea typeface="Arial"/>
                <a:cs typeface="Arial"/>
                <a:sym typeface="Arial"/>
              </a:rPr>
              <a:t> Build stakeholder confidence in data-driven decisions.</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(Visual:</a:t>
            </a:r>
            <a:r>
              <a:rPr lang="en-US">
                <a:solidFill>
                  <a:srgbClr val="1B1C1D"/>
                </a:solidFill>
                <a:latin typeface="Arial"/>
                <a:ea typeface="Arial"/>
                <a:cs typeface="Arial"/>
                <a:sym typeface="Arial"/>
              </a:rPr>
              <a:t> Icons representing benefits: Magnifying Glass with Network icon, Reliable Chart, Network Cable with Checkmark, Commissioning Checkmark, Trust/Handshake).</a:t>
            </a:r>
            <a:endParaRPr>
              <a:solidFill>
                <a:srgbClr val="1B1C1D"/>
              </a:solidFill>
              <a:latin typeface="Arial"/>
              <a:ea typeface="Arial"/>
              <a:cs typeface="Arial"/>
              <a:sym typeface="Arial"/>
            </a:endParaRPr>
          </a:p>
          <a:p>
            <a:pPr indent="0" lvl="0" marL="0" rtl="0" algn="l">
              <a:spcBef>
                <a:spcPts val="600"/>
              </a:spcBef>
              <a:spcAft>
                <a:spcPts val="0"/>
              </a:spcAft>
              <a:buClr>
                <a:schemeClr val="dk1"/>
              </a:buClr>
              <a:buSzPts val="1400"/>
              <a:buFont typeface="Arial"/>
              <a:buNone/>
            </a:pPr>
            <a:r>
              <a:t/>
            </a:r>
            <a:endParaRPr/>
          </a:p>
          <a:p>
            <a:pPr indent="0" lvl="0" marL="0" rtl="0" algn="l">
              <a:lnSpc>
                <a:spcPct val="100000"/>
              </a:lnSpc>
              <a:spcBef>
                <a:spcPts val="600"/>
              </a:spcBef>
              <a:spcAft>
                <a:spcPts val="0"/>
              </a:spcAft>
              <a:buSzPts val="1400"/>
              <a:buNone/>
            </a:pPr>
            <a:r>
              <a:t/>
            </a:r>
            <a:endParaRPr/>
          </a:p>
        </p:txBody>
      </p:sp>
      <p:sp>
        <p:nvSpPr>
          <p:cNvPr id="112" name="Google Shape;112;g351a2f000af_0_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51a2f000af_0_43:notes"/>
          <p:cNvSpPr/>
          <p:nvPr>
            <p:ph idx="2" type="sldImg"/>
          </p:nvPr>
        </p:nvSpPr>
        <p:spPr>
          <a:xfrm>
            <a:off x="384175" y="685800"/>
            <a:ext cx="6089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351a2f000af_0_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rPr b="1" lang="en-US">
                <a:solidFill>
                  <a:srgbClr val="1B1C1D"/>
                </a:solidFill>
                <a:latin typeface="Arial"/>
                <a:ea typeface="Arial"/>
                <a:cs typeface="Arial"/>
                <a:sym typeface="Arial"/>
              </a:rPr>
              <a:t>Challenges &amp; Considerations (Approx. 0.5 min)</a:t>
            </a:r>
            <a:endParaRPr b="1">
              <a:solidFill>
                <a:srgbClr val="1B1C1D"/>
              </a:solidFill>
              <a:latin typeface="Arial"/>
              <a:ea typeface="Arial"/>
              <a:cs typeface="Arial"/>
              <a:sym typeface="Arial"/>
            </a:endParaRPr>
          </a:p>
          <a:p>
            <a:pPr indent="-295275" lvl="0" marL="295275" rtl="0" algn="l">
              <a:lnSpc>
                <a:spcPct val="115000"/>
              </a:lnSpc>
              <a:spcBef>
                <a:spcPts val="600"/>
              </a:spcBef>
              <a:spcAft>
                <a:spcPts val="0"/>
              </a:spcAft>
              <a:buClr>
                <a:schemeClr val="dk1"/>
              </a:buClr>
              <a:buSzPts val="1100"/>
              <a:buChar char="●"/>
            </a:pPr>
            <a:r>
              <a:rPr b="1" lang="en-US">
                <a:solidFill>
                  <a:srgbClr val="1B1C1D"/>
                </a:solidFill>
                <a:latin typeface="Arial"/>
                <a:ea typeface="Arial"/>
                <a:cs typeface="Arial"/>
                <a:sym typeface="Arial"/>
              </a:rPr>
              <a:t>Headline:</a:t>
            </a:r>
            <a:r>
              <a:rPr lang="en-US">
                <a:solidFill>
                  <a:srgbClr val="1B1C1D"/>
                </a:solidFill>
                <a:latin typeface="Arial"/>
                <a:ea typeface="Arial"/>
                <a:cs typeface="Arial"/>
                <a:sym typeface="Arial"/>
              </a:rPr>
              <a:t> The Path Forward</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Points:</a:t>
            </a:r>
            <a:endParaRPr b="1">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Standardizing network-related Haystack tags/models.</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Integrating BAS/Haystack platforms with IT network monitoring tools.</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Defining clear metrics for "network health" in a BAS context.</a:t>
            </a:r>
            <a:endParaRPr>
              <a:solidFill>
                <a:srgbClr val="1B1C1D"/>
              </a:solidFill>
              <a:latin typeface="Arial"/>
              <a:ea typeface="Arial"/>
              <a:cs typeface="Arial"/>
              <a:sym typeface="Arial"/>
            </a:endParaRPr>
          </a:p>
          <a:p>
            <a:pPr indent="-298450" lvl="1" marL="552450" rtl="0" algn="l">
              <a:lnSpc>
                <a:spcPct val="115000"/>
              </a:lnSpc>
              <a:spcBef>
                <a:spcPts val="0"/>
              </a:spcBef>
              <a:spcAft>
                <a:spcPts val="0"/>
              </a:spcAft>
              <a:buClr>
                <a:schemeClr val="dk1"/>
              </a:buClr>
              <a:buSzPts val="1100"/>
              <a:buChar char="○"/>
            </a:pPr>
            <a:r>
              <a:rPr lang="en-US">
                <a:solidFill>
                  <a:srgbClr val="1B1C1D"/>
                </a:solidFill>
                <a:latin typeface="Arial"/>
                <a:ea typeface="Arial"/>
                <a:cs typeface="Arial"/>
                <a:sym typeface="Arial"/>
              </a:rPr>
              <a:t>Developing tooling to easily manage and visualize the combined model.</a:t>
            </a:r>
            <a:endParaRPr>
              <a:solidFill>
                <a:srgbClr val="1B1C1D"/>
              </a:solidFill>
              <a:latin typeface="Arial"/>
              <a:ea typeface="Arial"/>
              <a:cs typeface="Arial"/>
              <a:sym typeface="Arial"/>
            </a:endParaRPr>
          </a:p>
          <a:p>
            <a:pPr indent="-295275" lvl="0" marL="295275" rtl="0" algn="l">
              <a:lnSpc>
                <a:spcPct val="115000"/>
              </a:lnSpc>
              <a:spcBef>
                <a:spcPts val="0"/>
              </a:spcBef>
              <a:spcAft>
                <a:spcPts val="0"/>
              </a:spcAft>
              <a:buClr>
                <a:schemeClr val="dk1"/>
              </a:buClr>
              <a:buSzPts val="1100"/>
              <a:buChar char="●"/>
            </a:pPr>
            <a:r>
              <a:rPr b="1" lang="en-US">
                <a:solidFill>
                  <a:srgbClr val="1B1C1D"/>
                </a:solidFill>
                <a:latin typeface="Arial"/>
                <a:ea typeface="Arial"/>
                <a:cs typeface="Arial"/>
                <a:sym typeface="Arial"/>
              </a:rPr>
              <a:t>(Visual:</a:t>
            </a:r>
            <a:r>
              <a:rPr lang="en-US">
                <a:solidFill>
                  <a:srgbClr val="1B1C1D"/>
                </a:solidFill>
                <a:latin typeface="Arial"/>
                <a:ea typeface="Arial"/>
                <a:cs typeface="Arial"/>
                <a:sym typeface="Arial"/>
              </a:rPr>
              <a:t> Simple graphic of puzzle pieces: Haystack Tag, Network Icon, Monitoring Tool Icon, needing to fit together).</a:t>
            </a:r>
            <a:endParaRPr>
              <a:solidFill>
                <a:srgbClr val="1B1C1D"/>
              </a:solidFill>
              <a:latin typeface="Arial"/>
              <a:ea typeface="Arial"/>
              <a:cs typeface="Arial"/>
              <a:sym typeface="Arial"/>
            </a:endParaRPr>
          </a:p>
          <a:p>
            <a:pPr indent="0" lvl="0" marL="0" rtl="0" algn="l">
              <a:spcBef>
                <a:spcPts val="600"/>
              </a:spcBef>
              <a:spcAft>
                <a:spcPts val="0"/>
              </a:spcAft>
              <a:buClr>
                <a:schemeClr val="dk1"/>
              </a:buClr>
              <a:buSzPts val="1400"/>
              <a:buFont typeface="Arial"/>
              <a:buNone/>
            </a:pPr>
            <a:r>
              <a:t/>
            </a:r>
            <a:endParaRPr/>
          </a:p>
          <a:p>
            <a:pPr indent="0" lvl="0" marL="0" rtl="0" algn="l">
              <a:lnSpc>
                <a:spcPct val="100000"/>
              </a:lnSpc>
              <a:spcBef>
                <a:spcPts val="600"/>
              </a:spcBef>
              <a:spcAft>
                <a:spcPts val="0"/>
              </a:spcAft>
              <a:buSzPts val="1400"/>
              <a:buNone/>
            </a:pPr>
            <a:r>
              <a:t/>
            </a:r>
            <a:endParaRPr/>
          </a:p>
        </p:txBody>
      </p:sp>
      <p:sp>
        <p:nvSpPr>
          <p:cNvPr id="119" name="Google Shape;119;g351a2f000af_0_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14"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b="0" l="0" r="0" t="0"/>
          <a:stretch/>
        </p:blipFill>
        <p:spPr>
          <a:xfrm>
            <a:off x="5766" y="761"/>
            <a:ext cx="9132465" cy="5141975"/>
          </a:xfrm>
          <a:prstGeom prst="rect">
            <a:avLst/>
          </a:prstGeom>
          <a:noFill/>
          <a:ln>
            <a:noFill/>
          </a:ln>
        </p:spPr>
      </p:pic>
      <p:sp>
        <p:nvSpPr>
          <p:cNvPr id="16" name="Google Shape;16;p4"/>
          <p:cNvSpPr txBox="1"/>
          <p:nvPr>
            <p:ph type="ctrTitle"/>
          </p:nvPr>
        </p:nvSpPr>
        <p:spPr>
          <a:xfrm>
            <a:off x="291189" y="1259384"/>
            <a:ext cx="6192762" cy="110354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200"/>
              <a:buFont typeface="Libre Franklin Medium"/>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278195" y="297997"/>
            <a:ext cx="8587619" cy="76643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60"/>
              </a:spcBef>
              <a:spcAft>
                <a:spcPts val="0"/>
              </a:spcAft>
              <a:buClr>
                <a:schemeClr val="lt1"/>
              </a:buClr>
              <a:buSzPts val="1800"/>
              <a:buNone/>
              <a:defRPr sz="1800">
                <a:solidFill>
                  <a:schemeClr val="lt1"/>
                </a:solidFill>
                <a:latin typeface="Libre Franklin"/>
                <a:ea typeface="Libre Franklin"/>
                <a:cs typeface="Libre Franklin"/>
                <a:sym typeface="Libre Franklin"/>
              </a:defRPr>
            </a:lvl1pPr>
            <a:lvl2pPr lvl="1" algn="ctr">
              <a:lnSpc>
                <a:spcPct val="100000"/>
              </a:lnSpc>
              <a:spcBef>
                <a:spcPts val="480"/>
              </a:spcBef>
              <a:spcAft>
                <a:spcPts val="0"/>
              </a:spcAft>
              <a:buClr>
                <a:srgbClr val="888B91"/>
              </a:buClr>
              <a:buSzPts val="2400"/>
              <a:buNone/>
              <a:defRPr>
                <a:solidFill>
                  <a:srgbClr val="888B91"/>
                </a:solidFill>
                <a:latin typeface="Libre Franklin"/>
                <a:ea typeface="Libre Franklin"/>
                <a:cs typeface="Libre Franklin"/>
                <a:sym typeface="Libre Franklin"/>
              </a:defRPr>
            </a:lvl2pPr>
            <a:lvl3pPr lvl="2" algn="ctr">
              <a:lnSpc>
                <a:spcPct val="100000"/>
              </a:lnSpc>
              <a:spcBef>
                <a:spcPts val="400"/>
              </a:spcBef>
              <a:spcAft>
                <a:spcPts val="0"/>
              </a:spcAft>
              <a:buClr>
                <a:srgbClr val="888B91"/>
              </a:buClr>
              <a:buSzPts val="2000"/>
              <a:buNone/>
              <a:defRPr>
                <a:solidFill>
                  <a:srgbClr val="888B91"/>
                </a:solidFill>
                <a:latin typeface="Libre Franklin"/>
                <a:ea typeface="Libre Franklin"/>
                <a:cs typeface="Libre Franklin"/>
                <a:sym typeface="Libre Franklin"/>
              </a:defRPr>
            </a:lvl3pPr>
            <a:lvl4pPr lvl="3" algn="ctr">
              <a:lnSpc>
                <a:spcPct val="100000"/>
              </a:lnSpc>
              <a:spcBef>
                <a:spcPts val="360"/>
              </a:spcBef>
              <a:spcAft>
                <a:spcPts val="0"/>
              </a:spcAft>
              <a:buClr>
                <a:srgbClr val="888B91"/>
              </a:buClr>
              <a:buSzPts val="1800"/>
              <a:buNone/>
              <a:defRPr>
                <a:solidFill>
                  <a:srgbClr val="888B91"/>
                </a:solidFill>
                <a:latin typeface="Libre Franklin"/>
                <a:ea typeface="Libre Franklin"/>
                <a:cs typeface="Libre Franklin"/>
                <a:sym typeface="Libre Franklin"/>
              </a:defRPr>
            </a:lvl4pPr>
            <a:lvl5pPr lvl="4" algn="ctr">
              <a:lnSpc>
                <a:spcPct val="100000"/>
              </a:lnSpc>
              <a:spcBef>
                <a:spcPts val="360"/>
              </a:spcBef>
              <a:spcAft>
                <a:spcPts val="0"/>
              </a:spcAft>
              <a:buClr>
                <a:srgbClr val="888B91"/>
              </a:buClr>
              <a:buSzPts val="1800"/>
              <a:buNone/>
              <a:defRPr>
                <a:solidFill>
                  <a:srgbClr val="888B91"/>
                </a:solidFill>
                <a:latin typeface="Libre Franklin"/>
                <a:ea typeface="Libre Franklin"/>
                <a:cs typeface="Libre Franklin"/>
                <a:sym typeface="Libre Franklin"/>
              </a:defRPr>
            </a:lvl5pPr>
            <a:lvl6pPr lvl="5" algn="ctr">
              <a:lnSpc>
                <a:spcPct val="100000"/>
              </a:lnSpc>
              <a:spcBef>
                <a:spcPts val="400"/>
              </a:spcBef>
              <a:spcAft>
                <a:spcPts val="0"/>
              </a:spcAft>
              <a:buClr>
                <a:srgbClr val="888B91"/>
              </a:buClr>
              <a:buSzPts val="2000"/>
              <a:buNone/>
              <a:defRPr>
                <a:solidFill>
                  <a:srgbClr val="888B91"/>
                </a:solidFill>
                <a:latin typeface="Libre Franklin"/>
                <a:ea typeface="Libre Franklin"/>
                <a:cs typeface="Libre Franklin"/>
                <a:sym typeface="Libre Franklin"/>
              </a:defRPr>
            </a:lvl6pPr>
            <a:lvl7pPr lvl="6" algn="ctr">
              <a:lnSpc>
                <a:spcPct val="100000"/>
              </a:lnSpc>
              <a:spcBef>
                <a:spcPts val="400"/>
              </a:spcBef>
              <a:spcAft>
                <a:spcPts val="0"/>
              </a:spcAft>
              <a:buClr>
                <a:srgbClr val="888B91"/>
              </a:buClr>
              <a:buSzPts val="2000"/>
              <a:buNone/>
              <a:defRPr>
                <a:solidFill>
                  <a:srgbClr val="888B91"/>
                </a:solidFill>
                <a:latin typeface="Libre Franklin"/>
                <a:ea typeface="Libre Franklin"/>
                <a:cs typeface="Libre Franklin"/>
                <a:sym typeface="Libre Franklin"/>
              </a:defRPr>
            </a:lvl7pPr>
            <a:lvl8pPr lvl="7" algn="ctr">
              <a:lnSpc>
                <a:spcPct val="100000"/>
              </a:lnSpc>
              <a:spcBef>
                <a:spcPts val="400"/>
              </a:spcBef>
              <a:spcAft>
                <a:spcPts val="0"/>
              </a:spcAft>
              <a:buClr>
                <a:srgbClr val="888B91"/>
              </a:buClr>
              <a:buSzPts val="2000"/>
              <a:buNone/>
              <a:defRPr>
                <a:solidFill>
                  <a:srgbClr val="888B91"/>
                </a:solidFill>
                <a:latin typeface="Libre Franklin"/>
                <a:ea typeface="Libre Franklin"/>
                <a:cs typeface="Libre Franklin"/>
                <a:sym typeface="Libre Franklin"/>
              </a:defRPr>
            </a:lvl8pPr>
            <a:lvl9pPr lvl="8" algn="ctr">
              <a:lnSpc>
                <a:spcPct val="100000"/>
              </a:lnSpc>
              <a:spcBef>
                <a:spcPts val="400"/>
              </a:spcBef>
              <a:spcAft>
                <a:spcPts val="0"/>
              </a:spcAft>
              <a:buClr>
                <a:srgbClr val="888B91"/>
              </a:buClr>
              <a:buSzPts val="2000"/>
              <a:buNone/>
              <a:defRPr>
                <a:solidFill>
                  <a:srgbClr val="888B91"/>
                </a:solidFill>
                <a:latin typeface="Libre Franklin"/>
                <a:ea typeface="Libre Franklin"/>
                <a:cs typeface="Libre Franklin"/>
                <a:sym typeface="Libre Franklin"/>
              </a:defRPr>
            </a:lvl9pPr>
          </a:lstStyle>
          <a:p/>
        </p:txBody>
      </p:sp>
      <p:sp>
        <p:nvSpPr>
          <p:cNvPr id="18" name="Google Shape;18;p4"/>
          <p:cNvSpPr/>
          <p:nvPr>
            <p:ph idx="2" type="pic"/>
          </p:nvPr>
        </p:nvSpPr>
        <p:spPr>
          <a:xfrm>
            <a:off x="278196" y="2645403"/>
            <a:ext cx="1592406" cy="1792958"/>
          </a:xfrm>
          <a:prstGeom prst="rect">
            <a:avLst/>
          </a:prstGeom>
          <a:solidFill>
            <a:schemeClr val="lt1"/>
          </a:solidFill>
          <a:ln>
            <a:noFill/>
          </a:ln>
        </p:spPr>
      </p:sp>
      <p:cxnSp>
        <p:nvCxnSpPr>
          <p:cNvPr id="19" name="Google Shape;19;p4"/>
          <p:cNvCxnSpPr/>
          <p:nvPr/>
        </p:nvCxnSpPr>
        <p:spPr>
          <a:xfrm rot="10800000">
            <a:off x="278195" y="737840"/>
            <a:ext cx="8587619" cy="0"/>
          </a:xfrm>
          <a:prstGeom prst="straightConnector1">
            <a:avLst/>
          </a:prstGeom>
          <a:noFill/>
          <a:ln cap="flat" cmpd="sng" w="25400">
            <a:solidFill>
              <a:schemeClr val="accent1"/>
            </a:solidFill>
            <a:prstDash val="solid"/>
            <a:round/>
            <a:headEnd len="sm" w="sm" type="none"/>
            <a:tailEnd len="sm" w="sm" type="none"/>
          </a:ln>
        </p:spPr>
      </p:cxnSp>
      <p:sp>
        <p:nvSpPr>
          <p:cNvPr id="20" name="Google Shape;20;p4"/>
          <p:cNvSpPr txBox="1"/>
          <p:nvPr>
            <p:ph idx="3" type="body"/>
          </p:nvPr>
        </p:nvSpPr>
        <p:spPr>
          <a:xfrm>
            <a:off x="1966308" y="3592223"/>
            <a:ext cx="4780274" cy="84613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chemeClr val="lt1"/>
              </a:buClr>
              <a:buSzPts val="2400"/>
              <a:buNone/>
              <a:defRPr sz="2400">
                <a:solidFill>
                  <a:schemeClr val="lt1"/>
                </a:solidFill>
              </a:defRPr>
            </a:lvl1pPr>
            <a:lvl2pPr indent="-228600" lvl="1" marL="914400" algn="l">
              <a:lnSpc>
                <a:spcPct val="100000"/>
              </a:lnSpc>
              <a:spcBef>
                <a:spcPts val="480"/>
              </a:spcBef>
              <a:spcAft>
                <a:spcPts val="0"/>
              </a:spcAft>
              <a:buClr>
                <a:schemeClr val="dk1"/>
              </a:buClr>
              <a:buSzPts val="2400"/>
              <a:buNone/>
              <a:defRPr sz="2400"/>
            </a:lvl2pPr>
            <a:lvl3pPr indent="-228600" lvl="2" marL="1371600" algn="l">
              <a:lnSpc>
                <a:spcPct val="100000"/>
              </a:lnSpc>
              <a:spcBef>
                <a:spcPts val="480"/>
              </a:spcBef>
              <a:spcAft>
                <a:spcPts val="0"/>
              </a:spcAft>
              <a:buClr>
                <a:schemeClr val="dk1"/>
              </a:buClr>
              <a:buSzPts val="2400"/>
              <a:buNone/>
              <a:defRPr sz="2400"/>
            </a:lvl3pPr>
            <a:lvl4pPr indent="-228600" lvl="3" marL="1828800" algn="l">
              <a:lnSpc>
                <a:spcPct val="100000"/>
              </a:lnSpc>
              <a:spcBef>
                <a:spcPts val="480"/>
              </a:spcBef>
              <a:spcAft>
                <a:spcPts val="0"/>
              </a:spcAft>
              <a:buClr>
                <a:schemeClr val="dk1"/>
              </a:buClr>
              <a:buSzPts val="2400"/>
              <a:buNone/>
              <a:defRPr sz="2400"/>
            </a:lvl4pPr>
            <a:lvl5pPr indent="-228600" lvl="4" marL="2286000" algn="l">
              <a:lnSpc>
                <a:spcPct val="100000"/>
              </a:lnSpc>
              <a:spcBef>
                <a:spcPts val="480"/>
              </a:spcBef>
              <a:spcAft>
                <a:spcPts val="0"/>
              </a:spcAft>
              <a:buClr>
                <a:schemeClr val="dk1"/>
              </a:buClr>
              <a:buSzPts val="2400"/>
              <a:buNone/>
              <a:defRPr sz="24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6"/>
          <p:cNvSpPr txBox="1"/>
          <p:nvPr>
            <p:ph type="title"/>
          </p:nvPr>
        </p:nvSpPr>
        <p:spPr>
          <a:xfrm>
            <a:off x="174990" y="102682"/>
            <a:ext cx="8794020" cy="53678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
          <p:cNvSpPr txBox="1"/>
          <p:nvPr>
            <p:ph idx="1" type="body"/>
          </p:nvPr>
        </p:nvSpPr>
        <p:spPr>
          <a:xfrm>
            <a:off x="457200" y="902140"/>
            <a:ext cx="4038600" cy="2550297"/>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000000"/>
              </a:buClr>
              <a:buSzPts val="2800"/>
              <a:buChar char="•"/>
              <a:defRPr sz="2800">
                <a:solidFill>
                  <a:srgbClr val="000000"/>
                </a:solidFill>
              </a:defRPr>
            </a:lvl1pPr>
            <a:lvl2pPr indent="-381000" lvl="1" marL="914400" algn="l">
              <a:lnSpc>
                <a:spcPct val="100000"/>
              </a:lnSpc>
              <a:spcBef>
                <a:spcPts val="480"/>
              </a:spcBef>
              <a:spcAft>
                <a:spcPts val="0"/>
              </a:spcAft>
              <a:buClr>
                <a:srgbClr val="000000"/>
              </a:buClr>
              <a:buSzPts val="2400"/>
              <a:buChar char="–"/>
              <a:defRPr sz="2400">
                <a:solidFill>
                  <a:srgbClr val="000000"/>
                </a:solidFill>
              </a:defRPr>
            </a:lvl2pPr>
            <a:lvl3pPr indent="-355600" lvl="2" marL="1371600" algn="l">
              <a:lnSpc>
                <a:spcPct val="100000"/>
              </a:lnSpc>
              <a:spcBef>
                <a:spcPts val="400"/>
              </a:spcBef>
              <a:spcAft>
                <a:spcPts val="0"/>
              </a:spcAft>
              <a:buClr>
                <a:srgbClr val="000000"/>
              </a:buClr>
              <a:buSzPts val="2000"/>
              <a:buChar char="•"/>
              <a:defRPr sz="2000">
                <a:solidFill>
                  <a:srgbClr val="000000"/>
                </a:solidFill>
              </a:defRPr>
            </a:lvl3pPr>
            <a:lvl4pPr indent="-342900" lvl="3" marL="1828800" algn="l">
              <a:lnSpc>
                <a:spcPct val="100000"/>
              </a:lnSpc>
              <a:spcBef>
                <a:spcPts val="360"/>
              </a:spcBef>
              <a:spcAft>
                <a:spcPts val="0"/>
              </a:spcAft>
              <a:buClr>
                <a:srgbClr val="000000"/>
              </a:buClr>
              <a:buSzPts val="1800"/>
              <a:buChar char="–"/>
              <a:defRPr sz="1800">
                <a:solidFill>
                  <a:srgbClr val="000000"/>
                </a:solidFill>
              </a:defRPr>
            </a:lvl4pPr>
            <a:lvl5pPr indent="-342900" lvl="4" marL="2286000" algn="l">
              <a:lnSpc>
                <a:spcPct val="100000"/>
              </a:lnSpc>
              <a:spcBef>
                <a:spcPts val="360"/>
              </a:spcBef>
              <a:spcAft>
                <a:spcPts val="0"/>
              </a:spcAft>
              <a:buClr>
                <a:srgbClr val="000000"/>
              </a:buClr>
              <a:buSzPts val="1800"/>
              <a:buChar char="»"/>
              <a:defRPr sz="1800">
                <a:solidFill>
                  <a:srgbClr val="000000"/>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4" name="Google Shape;24;p6"/>
          <p:cNvSpPr txBox="1"/>
          <p:nvPr>
            <p:ph idx="2" type="body"/>
          </p:nvPr>
        </p:nvSpPr>
        <p:spPr>
          <a:xfrm>
            <a:off x="4648200" y="902140"/>
            <a:ext cx="4038600" cy="2550297"/>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000000"/>
              </a:buClr>
              <a:buSzPts val="2800"/>
              <a:buChar char="•"/>
              <a:defRPr sz="2800">
                <a:solidFill>
                  <a:srgbClr val="000000"/>
                </a:solidFill>
              </a:defRPr>
            </a:lvl1pPr>
            <a:lvl2pPr indent="-381000" lvl="1" marL="914400" algn="l">
              <a:lnSpc>
                <a:spcPct val="100000"/>
              </a:lnSpc>
              <a:spcBef>
                <a:spcPts val="480"/>
              </a:spcBef>
              <a:spcAft>
                <a:spcPts val="0"/>
              </a:spcAft>
              <a:buClr>
                <a:srgbClr val="000000"/>
              </a:buClr>
              <a:buSzPts val="2400"/>
              <a:buChar char="–"/>
              <a:defRPr sz="2400">
                <a:solidFill>
                  <a:srgbClr val="000000"/>
                </a:solidFill>
              </a:defRPr>
            </a:lvl2pPr>
            <a:lvl3pPr indent="-355600" lvl="2" marL="1371600" algn="l">
              <a:lnSpc>
                <a:spcPct val="100000"/>
              </a:lnSpc>
              <a:spcBef>
                <a:spcPts val="400"/>
              </a:spcBef>
              <a:spcAft>
                <a:spcPts val="0"/>
              </a:spcAft>
              <a:buClr>
                <a:srgbClr val="000000"/>
              </a:buClr>
              <a:buSzPts val="2000"/>
              <a:buChar char="•"/>
              <a:defRPr sz="2000">
                <a:solidFill>
                  <a:srgbClr val="000000"/>
                </a:solidFill>
              </a:defRPr>
            </a:lvl3pPr>
            <a:lvl4pPr indent="-342900" lvl="3" marL="1828800" algn="l">
              <a:lnSpc>
                <a:spcPct val="100000"/>
              </a:lnSpc>
              <a:spcBef>
                <a:spcPts val="360"/>
              </a:spcBef>
              <a:spcAft>
                <a:spcPts val="0"/>
              </a:spcAft>
              <a:buClr>
                <a:srgbClr val="000000"/>
              </a:buClr>
              <a:buSzPts val="1800"/>
              <a:buChar char="–"/>
              <a:defRPr sz="1800">
                <a:solidFill>
                  <a:srgbClr val="000000"/>
                </a:solidFill>
              </a:defRPr>
            </a:lvl4pPr>
            <a:lvl5pPr indent="-342900" lvl="4" marL="2286000" algn="l">
              <a:lnSpc>
                <a:spcPct val="100000"/>
              </a:lnSpc>
              <a:spcBef>
                <a:spcPts val="360"/>
              </a:spcBef>
              <a:spcAft>
                <a:spcPts val="0"/>
              </a:spcAft>
              <a:buClr>
                <a:srgbClr val="000000"/>
              </a:buClr>
              <a:buSzPts val="1800"/>
              <a:buChar char="»"/>
              <a:defRPr sz="1800">
                <a:solidFill>
                  <a:srgbClr val="000000"/>
                </a:solidFil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5" name="Google Shape;25;p6"/>
          <p:cNvSpPr txBox="1"/>
          <p:nvPr>
            <p:ph idx="12" type="sldNum"/>
          </p:nvPr>
        </p:nvSpPr>
        <p:spPr>
          <a:xfrm>
            <a:off x="6835410" y="4817784"/>
            <a:ext cx="2133600" cy="27409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5"/>
          <p:cNvSpPr txBox="1"/>
          <p:nvPr>
            <p:ph type="title"/>
          </p:nvPr>
        </p:nvSpPr>
        <p:spPr>
          <a:xfrm>
            <a:off x="174990" y="102682"/>
            <a:ext cx="8794020" cy="53678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 type="body"/>
          </p:nvPr>
        </p:nvSpPr>
        <p:spPr>
          <a:xfrm>
            <a:off x="457200" y="1201262"/>
            <a:ext cx="8229600" cy="339761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 name="Google Shape;29;p5"/>
          <p:cNvSpPr txBox="1"/>
          <p:nvPr>
            <p:ph idx="12" type="sldNum"/>
          </p:nvPr>
        </p:nvSpPr>
        <p:spPr>
          <a:xfrm>
            <a:off x="6835410" y="4633368"/>
            <a:ext cx="2133600" cy="27409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0" name="Shape 30"/>
        <p:cNvGrpSpPr/>
        <p:nvPr/>
      </p:nvGrpSpPr>
      <p:grpSpPr>
        <a:xfrm>
          <a:off x="0" y="0"/>
          <a:ext cx="0" cy="0"/>
          <a:chOff x="0" y="0"/>
          <a:chExt cx="0" cy="0"/>
        </a:xfrm>
      </p:grpSpPr>
      <p:sp>
        <p:nvSpPr>
          <p:cNvPr id="31" name="Google Shape;31;p7"/>
          <p:cNvSpPr txBox="1"/>
          <p:nvPr>
            <p:ph idx="1" type="body"/>
          </p:nvPr>
        </p:nvSpPr>
        <p:spPr>
          <a:xfrm>
            <a:off x="457200" y="1152401"/>
            <a:ext cx="4040188" cy="48026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2" name="Google Shape;32;p7"/>
          <p:cNvSpPr txBox="1"/>
          <p:nvPr>
            <p:ph idx="2" type="body"/>
          </p:nvPr>
        </p:nvSpPr>
        <p:spPr>
          <a:xfrm>
            <a:off x="457200" y="1632667"/>
            <a:ext cx="4040188" cy="296621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3" name="Google Shape;33;p7"/>
          <p:cNvSpPr txBox="1"/>
          <p:nvPr>
            <p:ph idx="3" type="body"/>
          </p:nvPr>
        </p:nvSpPr>
        <p:spPr>
          <a:xfrm>
            <a:off x="4645030" y="1152401"/>
            <a:ext cx="4041775" cy="48026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4" name="Google Shape;34;p7"/>
          <p:cNvSpPr txBox="1"/>
          <p:nvPr>
            <p:ph idx="4" type="body"/>
          </p:nvPr>
        </p:nvSpPr>
        <p:spPr>
          <a:xfrm>
            <a:off x="4645030" y="1632667"/>
            <a:ext cx="4041775" cy="296621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5" name="Google Shape;35;p7"/>
          <p:cNvSpPr txBox="1"/>
          <p:nvPr>
            <p:ph idx="12" type="sldNum"/>
          </p:nvPr>
        </p:nvSpPr>
        <p:spPr>
          <a:xfrm>
            <a:off x="6835410" y="4817784"/>
            <a:ext cx="2133600" cy="27409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7"/>
          <p:cNvSpPr txBox="1"/>
          <p:nvPr>
            <p:ph type="title"/>
          </p:nvPr>
        </p:nvSpPr>
        <p:spPr>
          <a:xfrm>
            <a:off x="174990" y="102682"/>
            <a:ext cx="8794020" cy="53678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8"/>
          <p:cNvSpPr txBox="1"/>
          <p:nvPr>
            <p:ph type="title"/>
          </p:nvPr>
        </p:nvSpPr>
        <p:spPr>
          <a:xfrm>
            <a:off x="174990" y="102682"/>
            <a:ext cx="8794020" cy="53678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
          <p:cNvSpPr txBox="1"/>
          <p:nvPr>
            <p:ph idx="12" type="sldNum"/>
          </p:nvPr>
        </p:nvSpPr>
        <p:spPr>
          <a:xfrm>
            <a:off x="6835410" y="4817784"/>
            <a:ext cx="2133600" cy="27409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 name="Shape 40"/>
        <p:cNvGrpSpPr/>
        <p:nvPr/>
      </p:nvGrpSpPr>
      <p:grpSpPr>
        <a:xfrm>
          <a:off x="0" y="0"/>
          <a:ext cx="0" cy="0"/>
          <a:chOff x="0" y="0"/>
          <a:chExt cx="0" cy="0"/>
        </a:xfrm>
      </p:grpSpPr>
      <p:sp>
        <p:nvSpPr>
          <p:cNvPr id="41" name="Google Shape;41;p9"/>
          <p:cNvSpPr txBox="1"/>
          <p:nvPr>
            <p:ph type="title"/>
          </p:nvPr>
        </p:nvSpPr>
        <p:spPr>
          <a:xfrm>
            <a:off x="457205" y="976395"/>
            <a:ext cx="3008313" cy="87234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00000"/>
              </a:buClr>
              <a:buSzPts val="2000"/>
              <a:buFont typeface="Libre Franklin Medium"/>
              <a:buNone/>
              <a:defRPr b="1" sz="20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9"/>
          <p:cNvSpPr txBox="1"/>
          <p:nvPr>
            <p:ph idx="1" type="body"/>
          </p:nvPr>
        </p:nvSpPr>
        <p:spPr>
          <a:xfrm>
            <a:off x="3575050" y="976393"/>
            <a:ext cx="5111750" cy="348277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43" name="Google Shape;43;p9"/>
          <p:cNvSpPr txBox="1"/>
          <p:nvPr>
            <p:ph idx="2" type="body"/>
          </p:nvPr>
        </p:nvSpPr>
        <p:spPr>
          <a:xfrm>
            <a:off x="457205" y="1848739"/>
            <a:ext cx="3008313" cy="26104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4" name="Google Shape;44;p9"/>
          <p:cNvSpPr txBox="1"/>
          <p:nvPr>
            <p:ph idx="12" type="sldNum"/>
          </p:nvPr>
        </p:nvSpPr>
        <p:spPr>
          <a:xfrm>
            <a:off x="6835410" y="4817784"/>
            <a:ext cx="2133600" cy="27409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9"/>
          <p:cNvSpPr txBox="1"/>
          <p:nvPr/>
        </p:nvSpPr>
        <p:spPr>
          <a:xfrm>
            <a:off x="174990" y="102682"/>
            <a:ext cx="8794020" cy="53678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72E55"/>
              </a:buClr>
              <a:buSzPts val="3600"/>
              <a:buFont typeface="Avenir"/>
              <a:buNone/>
            </a:pPr>
            <a:r>
              <a:rPr b="0" i="0" lang="en-US" sz="3600" u="none" cap="none" strike="noStrike">
                <a:solidFill>
                  <a:srgbClr val="172E55"/>
                </a:solidFill>
                <a:latin typeface="Avenir"/>
                <a:ea typeface="Avenir"/>
                <a:cs typeface="Avenir"/>
                <a:sym typeface="Avenir"/>
              </a:rPr>
              <a:t>Click to edit Master title style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6" name="Shape 46"/>
        <p:cNvGrpSpPr/>
        <p:nvPr/>
      </p:nvGrpSpPr>
      <p:grpSpPr>
        <a:xfrm>
          <a:off x="0" y="0"/>
          <a:ext cx="0" cy="0"/>
          <a:chOff x="0" y="0"/>
          <a:chExt cx="0" cy="0"/>
        </a:xfrm>
      </p:grpSpPr>
      <p:sp>
        <p:nvSpPr>
          <p:cNvPr id="47" name="Google Shape;47;p10"/>
          <p:cNvSpPr txBox="1"/>
          <p:nvPr>
            <p:ph type="title"/>
          </p:nvPr>
        </p:nvSpPr>
        <p:spPr>
          <a:xfrm>
            <a:off x="1792288" y="3603784"/>
            <a:ext cx="5486400" cy="42544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00000"/>
              </a:buClr>
              <a:buSzPts val="2000"/>
              <a:buFont typeface="Libre Franklin Medium"/>
              <a:buNone/>
              <a:defRPr b="1" sz="20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0"/>
          <p:cNvSpPr/>
          <p:nvPr>
            <p:ph idx="2" type="pic"/>
          </p:nvPr>
        </p:nvSpPr>
        <p:spPr>
          <a:xfrm>
            <a:off x="1792288" y="959568"/>
            <a:ext cx="5486400" cy="2589398"/>
          </a:xfrm>
          <a:prstGeom prst="rect">
            <a:avLst/>
          </a:prstGeom>
          <a:noFill/>
          <a:ln>
            <a:noFill/>
          </a:ln>
        </p:spPr>
      </p:sp>
      <p:sp>
        <p:nvSpPr>
          <p:cNvPr id="49" name="Google Shape;49;p10"/>
          <p:cNvSpPr txBox="1"/>
          <p:nvPr>
            <p:ph idx="1" type="body"/>
          </p:nvPr>
        </p:nvSpPr>
        <p:spPr>
          <a:xfrm>
            <a:off x="1792288" y="4029233"/>
            <a:ext cx="5486400" cy="60420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0" name="Google Shape;50;p10"/>
          <p:cNvSpPr txBox="1"/>
          <p:nvPr>
            <p:ph idx="12" type="sldNum"/>
          </p:nvPr>
        </p:nvSpPr>
        <p:spPr>
          <a:xfrm>
            <a:off x="6835410" y="4817784"/>
            <a:ext cx="2133600" cy="27409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10"/>
          <p:cNvSpPr txBox="1"/>
          <p:nvPr/>
        </p:nvSpPr>
        <p:spPr>
          <a:xfrm>
            <a:off x="174990" y="102682"/>
            <a:ext cx="8794020" cy="536781"/>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72E55"/>
              </a:buClr>
              <a:buSzPts val="3600"/>
              <a:buFont typeface="Avenir"/>
              <a:buNone/>
            </a:pPr>
            <a:r>
              <a:rPr b="0" i="0" lang="en-US" sz="3600" u="none" cap="none" strike="noStrike">
                <a:solidFill>
                  <a:srgbClr val="172E55"/>
                </a:solidFill>
                <a:latin typeface="Avenir"/>
                <a:ea typeface="Avenir"/>
                <a:cs typeface="Avenir"/>
                <a:sym typeface="Avenir"/>
              </a:rPr>
              <a:t>Click to edit Master title style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2" name="Shape 52"/>
        <p:cNvGrpSpPr/>
        <p:nvPr/>
      </p:nvGrpSpPr>
      <p:grpSpPr>
        <a:xfrm>
          <a:off x="0" y="0"/>
          <a:ext cx="0" cy="0"/>
          <a:chOff x="0" y="0"/>
          <a:chExt cx="0" cy="0"/>
        </a:xfrm>
      </p:grpSpPr>
      <p:sp>
        <p:nvSpPr>
          <p:cNvPr id="53" name="Google Shape;53;p11"/>
          <p:cNvSpPr txBox="1"/>
          <p:nvPr>
            <p:ph type="title"/>
          </p:nvPr>
        </p:nvSpPr>
        <p:spPr>
          <a:xfrm>
            <a:off x="174990" y="102682"/>
            <a:ext cx="8794020" cy="53678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1"/>
          <p:cNvSpPr txBox="1"/>
          <p:nvPr>
            <p:ph idx="1" type="body"/>
          </p:nvPr>
        </p:nvSpPr>
        <p:spPr>
          <a:xfrm rot="5400000">
            <a:off x="2873192" y="-1412287"/>
            <a:ext cx="3397616"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5" name="Google Shape;55;p11"/>
          <p:cNvSpPr txBox="1"/>
          <p:nvPr>
            <p:ph idx="12" type="sldNum"/>
          </p:nvPr>
        </p:nvSpPr>
        <p:spPr>
          <a:xfrm>
            <a:off x="6835410" y="4817784"/>
            <a:ext cx="2133600" cy="27409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6" name="Shape 56"/>
        <p:cNvGrpSpPr/>
        <p:nvPr/>
      </p:nvGrpSpPr>
      <p:grpSpPr>
        <a:xfrm>
          <a:off x="0" y="0"/>
          <a:ext cx="0" cy="0"/>
          <a:chOff x="0" y="0"/>
          <a:chExt cx="0" cy="0"/>
        </a:xfrm>
      </p:grpSpPr>
      <p:sp>
        <p:nvSpPr>
          <p:cNvPr id="57" name="Google Shape;57;p12"/>
          <p:cNvSpPr txBox="1"/>
          <p:nvPr>
            <p:ph idx="12" type="sldNum"/>
          </p:nvPr>
        </p:nvSpPr>
        <p:spPr>
          <a:xfrm>
            <a:off x="6835410" y="4817784"/>
            <a:ext cx="2133600" cy="27409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1">
            <a:alphaModFix/>
          </a:blip>
          <a:srcRect b="0" l="0" r="0" t="0"/>
          <a:stretch/>
        </p:blipFill>
        <p:spPr>
          <a:xfrm>
            <a:off x="5766" y="762"/>
            <a:ext cx="9132465" cy="5141975"/>
          </a:xfrm>
          <a:prstGeom prst="rect">
            <a:avLst/>
          </a:prstGeom>
          <a:noFill/>
          <a:ln>
            <a:noFill/>
          </a:ln>
        </p:spPr>
      </p:pic>
      <p:sp>
        <p:nvSpPr>
          <p:cNvPr id="11" name="Google Shape;11;p3"/>
          <p:cNvSpPr txBox="1"/>
          <p:nvPr>
            <p:ph type="title"/>
          </p:nvPr>
        </p:nvSpPr>
        <p:spPr>
          <a:xfrm>
            <a:off x="174990" y="102682"/>
            <a:ext cx="8794020" cy="536781"/>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rgbClr val="000000"/>
              </a:buClr>
              <a:buSzPts val="3600"/>
              <a:buFont typeface="Libre Franklin Medium"/>
              <a:buNone/>
              <a:defRPr b="0" i="0" sz="3600" u="none" cap="none" strike="noStrike">
                <a:solidFill>
                  <a:srgbClr val="000000"/>
                </a:solidFill>
                <a:latin typeface="Libre Franklin Medium"/>
                <a:ea typeface="Libre Franklin Medium"/>
                <a:cs typeface="Libre Franklin Medium"/>
                <a:sym typeface="Libre Franklin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457200" y="1201262"/>
            <a:ext cx="8229600" cy="3397616"/>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Libre Franklin"/>
                <a:ea typeface="Libre Franklin"/>
                <a:cs typeface="Libre Franklin"/>
                <a:sym typeface="Libre Franklin"/>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Libre Franklin"/>
                <a:ea typeface="Libre Franklin"/>
                <a:cs typeface="Libre Franklin"/>
                <a:sym typeface="Libre Franklin"/>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9pPr>
          </a:lstStyle>
          <a:p/>
        </p:txBody>
      </p:sp>
      <p:sp>
        <p:nvSpPr>
          <p:cNvPr id="13" name="Google Shape;13;p3"/>
          <p:cNvSpPr txBox="1"/>
          <p:nvPr>
            <p:ph idx="12" type="sldNum"/>
          </p:nvPr>
        </p:nvSpPr>
        <p:spPr>
          <a:xfrm>
            <a:off x="6835410" y="4817784"/>
            <a:ext cx="2133600" cy="27409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
          <p:cNvSpPr txBox="1"/>
          <p:nvPr>
            <p:ph type="ctrTitle"/>
          </p:nvPr>
        </p:nvSpPr>
        <p:spPr>
          <a:xfrm>
            <a:off x="291188" y="1259384"/>
            <a:ext cx="8574625" cy="110354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3200"/>
              <a:buFont typeface="Libre Franklin Medium"/>
              <a:buNone/>
            </a:pPr>
            <a:r>
              <a:rPr lang="en-US"/>
              <a:t>Modeling the Comms:</a:t>
            </a:r>
            <a:endParaRPr/>
          </a:p>
          <a:p>
            <a:pPr indent="0" lvl="0" marL="0" rtl="0" algn="l">
              <a:lnSpc>
                <a:spcPct val="100000"/>
              </a:lnSpc>
              <a:spcBef>
                <a:spcPts val="0"/>
              </a:spcBef>
              <a:spcAft>
                <a:spcPts val="0"/>
              </a:spcAft>
              <a:buClr>
                <a:schemeClr val="lt1"/>
              </a:buClr>
              <a:buSzPts val="2700"/>
              <a:buFont typeface="Libre Franklin Medium"/>
              <a:buNone/>
            </a:pPr>
            <a:r>
              <a:rPr lang="en-US" sz="2700"/>
              <a:t>Why Network Infrastructure Matters for Haystack</a:t>
            </a:r>
            <a:endParaRPr sz="2700"/>
          </a:p>
        </p:txBody>
      </p:sp>
      <p:sp>
        <p:nvSpPr>
          <p:cNvPr id="63" name="Google Shape;63;p1"/>
          <p:cNvSpPr txBox="1"/>
          <p:nvPr>
            <p:ph idx="1" type="subTitle"/>
          </p:nvPr>
        </p:nvSpPr>
        <p:spPr>
          <a:xfrm>
            <a:off x="278195" y="297997"/>
            <a:ext cx="8587619" cy="76643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1800"/>
              <a:buNone/>
            </a:pPr>
            <a:r>
              <a:rPr lang="en-US"/>
              <a:t>Pitchfest</a:t>
            </a:r>
            <a:endParaRPr/>
          </a:p>
        </p:txBody>
      </p:sp>
      <p:pic>
        <p:nvPicPr>
          <p:cNvPr descr="A person with a beard and mustache&#10;&#10;AI-generated content may be incorrect." id="64" name="Google Shape;64;p1"/>
          <p:cNvPicPr preferRelativeResize="0"/>
          <p:nvPr>
            <p:ph idx="2" type="pic"/>
          </p:nvPr>
        </p:nvPicPr>
        <p:blipFill rotWithShape="1">
          <a:blip r:embed="rId3">
            <a:alphaModFix/>
          </a:blip>
          <a:srcRect b="7955" l="24566" r="28343" t="12498"/>
          <a:stretch/>
        </p:blipFill>
        <p:spPr>
          <a:xfrm>
            <a:off x="277813" y="2644775"/>
            <a:ext cx="1592262" cy="1793875"/>
          </a:xfrm>
          <a:prstGeom prst="rect">
            <a:avLst/>
          </a:prstGeom>
          <a:solidFill>
            <a:schemeClr val="lt1"/>
          </a:solidFill>
          <a:ln>
            <a:noFill/>
          </a:ln>
        </p:spPr>
      </p:pic>
      <p:sp>
        <p:nvSpPr>
          <p:cNvPr id="65" name="Google Shape;65;p1"/>
          <p:cNvSpPr txBox="1"/>
          <p:nvPr>
            <p:ph idx="3" type="body"/>
          </p:nvPr>
        </p:nvSpPr>
        <p:spPr>
          <a:xfrm>
            <a:off x="1966308" y="3592223"/>
            <a:ext cx="4780274" cy="846138"/>
          </a:xfrm>
          <a:prstGeom prst="rect">
            <a:avLst/>
          </a:prstGeom>
          <a:noFill/>
          <a:ln>
            <a:noFill/>
          </a:ln>
        </p:spPr>
        <p:txBody>
          <a:bodyPr anchorCtr="0" anchor="t" bIns="45700" lIns="91425" spcFirstLastPara="1" rIns="91425" wrap="square" tIns="45700">
            <a:noAutofit/>
          </a:bodyPr>
          <a:lstStyle/>
          <a:p>
            <a:pPr indent="0" lvl="0" marL="3175" rtl="0" algn="l">
              <a:lnSpc>
                <a:spcPct val="100000"/>
              </a:lnSpc>
              <a:spcBef>
                <a:spcPts val="0"/>
              </a:spcBef>
              <a:spcAft>
                <a:spcPts val="0"/>
              </a:spcAft>
              <a:buClr>
                <a:schemeClr val="lt1"/>
              </a:buClr>
              <a:buSzPts val="2400"/>
              <a:buNone/>
            </a:pPr>
            <a:r>
              <a:rPr lang="en-US"/>
              <a:t>Andrew Rodgers</a:t>
            </a:r>
            <a:br>
              <a:rPr lang="en-US"/>
            </a:br>
            <a:r>
              <a:rPr i="1" lang="en-US" sz="2000"/>
              <a:t>ACE IoT Solutions Co-Founder</a:t>
            </a:r>
            <a:endParaRPr i="1" sz="2000"/>
          </a:p>
        </p:txBody>
      </p:sp>
      <p:sp>
        <p:nvSpPr>
          <p:cNvPr id="66" name="Google Shape;66;p1"/>
          <p:cNvSpPr txBox="1"/>
          <p:nvPr/>
        </p:nvSpPr>
        <p:spPr>
          <a:xfrm>
            <a:off x="1966300" y="2645400"/>
            <a:ext cx="71370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1" lang="en-US" sz="2200" u="none" cap="none" strike="noStrike">
                <a:solidFill>
                  <a:srgbClr val="F3F3F3"/>
                </a:solidFill>
                <a:latin typeface="Libre Franklin"/>
                <a:ea typeface="Libre Franklin"/>
                <a:cs typeface="Libre Franklin"/>
                <a:sym typeface="Libre Franklin"/>
              </a:rPr>
              <a:t>Leveraging Semantic Models and Network Insights (Corona Concepts) for Reliable Building Data</a:t>
            </a:r>
            <a:endParaRPr b="0" i="1" sz="2200" u="none" cap="none" strike="noStrike">
              <a:solidFill>
                <a:srgbClr val="F3F3F3"/>
              </a:solidFill>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351a2f000af_0_50"/>
          <p:cNvSpPr txBox="1"/>
          <p:nvPr>
            <p:ph idx="12" type="sldNum"/>
          </p:nvPr>
        </p:nvSpPr>
        <p:spPr>
          <a:xfrm>
            <a:off x="6835410" y="4817784"/>
            <a:ext cx="2133600" cy="27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29" name="Google Shape;129;g351a2f000af_0_50" title="10.png"/>
          <p:cNvPicPr preferRelativeResize="0"/>
          <p:nvPr/>
        </p:nvPicPr>
        <p:blipFill rotWithShape="1">
          <a:blip r:embed="rId3">
            <a:alphaModFix/>
          </a:blip>
          <a:srcRect b="7629" l="0" r="0" t="0"/>
          <a:stretch/>
        </p:blipFill>
        <p:spPr>
          <a:xfrm>
            <a:off x="0" y="0"/>
            <a:ext cx="9144003" cy="4751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561383b41c_0_0"/>
          <p:cNvSpPr txBox="1"/>
          <p:nvPr>
            <p:ph idx="12" type="sldNum"/>
          </p:nvPr>
        </p:nvSpPr>
        <p:spPr>
          <a:xfrm>
            <a:off x="6835410" y="4817784"/>
            <a:ext cx="2133600" cy="27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36" name="Google Shape;136;g3561383b41c_0_0" title="11.png"/>
          <p:cNvPicPr preferRelativeResize="0"/>
          <p:nvPr/>
        </p:nvPicPr>
        <p:blipFill rotWithShape="1">
          <a:blip r:embed="rId3">
            <a:alphaModFix/>
          </a:blip>
          <a:srcRect b="7694" l="0" r="0" t="-64"/>
          <a:stretch/>
        </p:blipFill>
        <p:spPr>
          <a:xfrm>
            <a:off x="0" y="0"/>
            <a:ext cx="9144003" cy="47510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12" type="sldNum"/>
          </p:nvPr>
        </p:nvSpPr>
        <p:spPr>
          <a:xfrm>
            <a:off x="6835410" y="4817784"/>
            <a:ext cx="2133600" cy="27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72" name="Google Shape;72;p2"/>
          <p:cNvSpPr txBox="1"/>
          <p:nvPr/>
        </p:nvSpPr>
        <p:spPr>
          <a:xfrm>
            <a:off x="1664000" y="3362450"/>
            <a:ext cx="814800" cy="2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Libre Franklin"/>
              <a:ea typeface="Libre Franklin"/>
              <a:cs typeface="Libre Franklin"/>
              <a:sym typeface="Libre Franklin"/>
            </a:endParaRPr>
          </a:p>
        </p:txBody>
      </p:sp>
      <p:pic>
        <p:nvPicPr>
          <p:cNvPr id="73" name="Google Shape;73;p2" title="2.png"/>
          <p:cNvPicPr preferRelativeResize="0"/>
          <p:nvPr/>
        </p:nvPicPr>
        <p:blipFill rotWithShape="1">
          <a:blip r:embed="rId3">
            <a:alphaModFix/>
          </a:blip>
          <a:srcRect b="7911" l="0" r="0" t="-9"/>
          <a:stretch/>
        </p:blipFill>
        <p:spPr>
          <a:xfrm>
            <a:off x="0" y="2381"/>
            <a:ext cx="9144003" cy="47372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51a2f000af_0_1"/>
          <p:cNvSpPr txBox="1"/>
          <p:nvPr>
            <p:ph idx="12" type="sldNum"/>
          </p:nvPr>
        </p:nvSpPr>
        <p:spPr>
          <a:xfrm>
            <a:off x="6835410" y="4817784"/>
            <a:ext cx="2133600" cy="27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80" name="Google Shape;80;g351a2f000af_0_1" title="3.png"/>
          <p:cNvPicPr preferRelativeResize="0"/>
          <p:nvPr/>
        </p:nvPicPr>
        <p:blipFill rotWithShape="1">
          <a:blip r:embed="rId3">
            <a:alphaModFix/>
          </a:blip>
          <a:srcRect b="7911" l="0" r="0" t="-9"/>
          <a:stretch/>
        </p:blipFill>
        <p:spPr>
          <a:xfrm>
            <a:off x="0" y="2381"/>
            <a:ext cx="9144003" cy="47372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g351a2f000af_0_8" title="4.png"/>
          <p:cNvPicPr preferRelativeResize="0"/>
          <p:nvPr/>
        </p:nvPicPr>
        <p:blipFill rotWithShape="1">
          <a:blip r:embed="rId3">
            <a:alphaModFix/>
          </a:blip>
          <a:srcRect b="7694" l="0" r="0" t="-64"/>
          <a:stretch/>
        </p:blipFill>
        <p:spPr>
          <a:xfrm>
            <a:off x="0" y="0"/>
            <a:ext cx="9144003" cy="4751024"/>
          </a:xfrm>
          <a:prstGeom prst="rect">
            <a:avLst/>
          </a:prstGeom>
          <a:noFill/>
          <a:ln>
            <a:noFill/>
          </a:ln>
        </p:spPr>
      </p:pic>
      <p:sp>
        <p:nvSpPr>
          <p:cNvPr id="87" name="Google Shape;87;g351a2f000af_0_8"/>
          <p:cNvSpPr txBox="1"/>
          <p:nvPr>
            <p:ph idx="12" type="sldNum"/>
          </p:nvPr>
        </p:nvSpPr>
        <p:spPr>
          <a:xfrm>
            <a:off x="6835410" y="4817784"/>
            <a:ext cx="2133600" cy="27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g351a2f000af_0_15" title="5.png"/>
          <p:cNvPicPr preferRelativeResize="0"/>
          <p:nvPr/>
        </p:nvPicPr>
        <p:blipFill rotWithShape="1">
          <a:blip r:embed="rId3">
            <a:alphaModFix/>
          </a:blip>
          <a:srcRect b="7694" l="0" r="0" t="-64"/>
          <a:stretch/>
        </p:blipFill>
        <p:spPr>
          <a:xfrm>
            <a:off x="0" y="0"/>
            <a:ext cx="9144003" cy="4751024"/>
          </a:xfrm>
          <a:prstGeom prst="rect">
            <a:avLst/>
          </a:prstGeom>
          <a:noFill/>
          <a:ln>
            <a:noFill/>
          </a:ln>
        </p:spPr>
      </p:pic>
      <p:sp>
        <p:nvSpPr>
          <p:cNvPr id="94" name="Google Shape;94;g351a2f000af_0_15"/>
          <p:cNvSpPr txBox="1"/>
          <p:nvPr>
            <p:ph idx="12" type="sldNum"/>
          </p:nvPr>
        </p:nvSpPr>
        <p:spPr>
          <a:xfrm>
            <a:off x="6835410" y="4817784"/>
            <a:ext cx="2133600" cy="27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51a2f000af_0_22"/>
          <p:cNvSpPr txBox="1"/>
          <p:nvPr>
            <p:ph idx="12" type="sldNum"/>
          </p:nvPr>
        </p:nvSpPr>
        <p:spPr>
          <a:xfrm>
            <a:off x="6835410" y="4817784"/>
            <a:ext cx="2133600" cy="27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01" name="Google Shape;101;g351a2f000af_0_22" title="6.png"/>
          <p:cNvPicPr preferRelativeResize="0"/>
          <p:nvPr/>
        </p:nvPicPr>
        <p:blipFill rotWithShape="1">
          <a:blip r:embed="rId3">
            <a:alphaModFix/>
          </a:blip>
          <a:srcRect b="7694" l="0" r="0" t="-64"/>
          <a:stretch/>
        </p:blipFill>
        <p:spPr>
          <a:xfrm>
            <a:off x="0" y="0"/>
            <a:ext cx="9144003" cy="4751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51a2f000af_0_29"/>
          <p:cNvSpPr txBox="1"/>
          <p:nvPr>
            <p:ph idx="12" type="sldNum"/>
          </p:nvPr>
        </p:nvSpPr>
        <p:spPr>
          <a:xfrm>
            <a:off x="6835410" y="4817784"/>
            <a:ext cx="2133600" cy="27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08" name="Google Shape;108;g351a2f000af_0_29" title="7.png"/>
          <p:cNvPicPr preferRelativeResize="0"/>
          <p:nvPr/>
        </p:nvPicPr>
        <p:blipFill rotWithShape="1">
          <a:blip r:embed="rId3">
            <a:alphaModFix/>
          </a:blip>
          <a:srcRect b="7629" l="0" r="0" t="0"/>
          <a:stretch/>
        </p:blipFill>
        <p:spPr>
          <a:xfrm>
            <a:off x="0" y="0"/>
            <a:ext cx="9144003" cy="4751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351a2f000af_0_36"/>
          <p:cNvSpPr txBox="1"/>
          <p:nvPr>
            <p:ph idx="12" type="sldNum"/>
          </p:nvPr>
        </p:nvSpPr>
        <p:spPr>
          <a:xfrm>
            <a:off x="6835410" y="4817784"/>
            <a:ext cx="2133600" cy="27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15" name="Google Shape;115;g351a2f000af_0_36" title="8.png"/>
          <p:cNvPicPr preferRelativeResize="0"/>
          <p:nvPr/>
        </p:nvPicPr>
        <p:blipFill rotWithShape="1">
          <a:blip r:embed="rId3">
            <a:alphaModFix/>
          </a:blip>
          <a:srcRect b="7694" l="0" r="0" t="-64"/>
          <a:stretch/>
        </p:blipFill>
        <p:spPr>
          <a:xfrm>
            <a:off x="0" y="0"/>
            <a:ext cx="9144003" cy="4751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51a2f000af_0_43"/>
          <p:cNvSpPr txBox="1"/>
          <p:nvPr>
            <p:ph idx="12" type="sldNum"/>
          </p:nvPr>
        </p:nvSpPr>
        <p:spPr>
          <a:xfrm>
            <a:off x="6835410" y="4817784"/>
            <a:ext cx="2133600" cy="274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22" name="Google Shape;122;g351a2f000af_0_43" title="9.png"/>
          <p:cNvPicPr preferRelativeResize="0"/>
          <p:nvPr/>
        </p:nvPicPr>
        <p:blipFill rotWithShape="1">
          <a:blip r:embed="rId3">
            <a:alphaModFix/>
          </a:blip>
          <a:srcRect b="7694" l="0" r="0" t="-64"/>
          <a:stretch/>
        </p:blipFill>
        <p:spPr>
          <a:xfrm>
            <a:off x="0" y="0"/>
            <a:ext cx="9144003" cy="47510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Theme">
  <a:themeElements>
    <a:clrScheme name="Haystack 2023">
      <a:dk1>
        <a:srgbClr val="002841"/>
      </a:dk1>
      <a:lt1>
        <a:srgbClr val="FFFFFF"/>
      </a:lt1>
      <a:dk2>
        <a:srgbClr val="0C456E"/>
      </a:dk2>
      <a:lt2>
        <a:srgbClr val="9E9E9A"/>
      </a:lt2>
      <a:accent1>
        <a:srgbClr val="FFC824"/>
      </a:accent1>
      <a:accent2>
        <a:srgbClr val="C01823"/>
      </a:accent2>
      <a:accent3>
        <a:srgbClr val="EF4D36"/>
      </a:accent3>
      <a:accent4>
        <a:srgbClr val="9C9B93"/>
      </a:accent4>
      <a:accent5>
        <a:srgbClr val="4E8033"/>
      </a:accent5>
      <a:accent6>
        <a:srgbClr val="F8E4C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2017-10-05T00:34:28Z</dcterms:created>
  <dc:creator>Debbie Bretches</dc:creator>
</cp:coreProperties>
</file>