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4"/>
  </p:sldMasterIdLst>
  <p:notesMasterIdLst>
    <p:notesMasterId r:id="rId24"/>
  </p:notesMasterIdLst>
  <p:handoutMasterIdLst>
    <p:handoutMasterId r:id="rId25"/>
  </p:handoutMasterIdLst>
  <p:sldIdLst>
    <p:sldId id="258" r:id="rId5"/>
    <p:sldId id="3842" r:id="rId6"/>
    <p:sldId id="266" r:id="rId7"/>
    <p:sldId id="3448" r:id="rId8"/>
    <p:sldId id="3843" r:id="rId9"/>
    <p:sldId id="3845" r:id="rId10"/>
    <p:sldId id="3821" r:id="rId11"/>
    <p:sldId id="3844" r:id="rId12"/>
    <p:sldId id="3846" r:id="rId13"/>
    <p:sldId id="3849" r:id="rId14"/>
    <p:sldId id="3815" r:id="rId15"/>
    <p:sldId id="4221" r:id="rId16"/>
    <p:sldId id="4245" r:id="rId17"/>
    <p:sldId id="583" r:id="rId18"/>
    <p:sldId id="291" r:id="rId19"/>
    <p:sldId id="582" r:id="rId20"/>
    <p:sldId id="261" r:id="rId21"/>
    <p:sldId id="269" r:id="rId22"/>
    <p:sldId id="4129" r:id="rId23"/>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70" userDrawn="1">
          <p15:clr>
            <a:srgbClr val="A4A3A4"/>
          </p15:clr>
        </p15:guide>
        <p15:guide id="2" pos="5520" userDrawn="1">
          <p15:clr>
            <a:srgbClr val="A4A3A4"/>
          </p15:clr>
        </p15:guide>
        <p15:guide id="3"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2E55"/>
    <a:srgbClr val="F6A352"/>
    <a:srgbClr val="E24301"/>
    <a:srgbClr val="FAE75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0CE93A-77F6-9E40-87FC-E1468E34E1AC}" v="951" dt="2025-04-30T21:42:20.256"/>
    <p1510:client id="{E730355B-0730-6046-9402-4C9294922B4F}" v="4" dt="2025-04-29T16:17:29.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61" autoAdjust="0"/>
    <p:restoredTop sz="90909" autoAdjust="0"/>
  </p:normalViewPr>
  <p:slideViewPr>
    <p:cSldViewPr snapToGrid="0" snapToObjects="1">
      <p:cViewPr varScale="1">
        <p:scale>
          <a:sx n="165" d="100"/>
          <a:sy n="165" d="100"/>
        </p:scale>
        <p:origin x="744" y="184"/>
      </p:cViewPr>
      <p:guideLst>
        <p:guide orient="horz" pos="1670"/>
        <p:guide pos="5520"/>
        <p:guide pos="33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4448C76-4D23-F044-8DFA-02569E0F037C}" type="datetimeFigureOut">
              <a:rPr lang="en-US" smtClean="0"/>
              <a:t>4/30/25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117227-EC36-3746-8565-D39D3F02558D}" type="slidenum">
              <a:rPr lang="en-US" smtClean="0"/>
              <a:t>‹#›</a:t>
            </a:fld>
            <a:endParaRPr lang="en-US"/>
          </a:p>
        </p:txBody>
      </p:sp>
    </p:spTree>
    <p:extLst>
      <p:ext uri="{BB962C8B-B14F-4D97-AF65-F5344CB8AC3E}">
        <p14:creationId xmlns:p14="http://schemas.microsoft.com/office/powerpoint/2010/main" val="4075745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6473C2E-070E-5143-8003-1D813C6A15EF}" type="datetimeFigureOut">
              <a:rPr lang="en-US" smtClean="0"/>
              <a:t>4/30/25</a:t>
            </a:fld>
            <a:endParaRPr lang="en-US"/>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50E30C8-1FC9-C545-B5DA-34637BFD6AC9}" type="slidenum">
              <a:rPr lang="en-US" smtClean="0"/>
              <a:t>‹#›</a:t>
            </a:fld>
            <a:endParaRPr lang="en-US"/>
          </a:p>
        </p:txBody>
      </p:sp>
    </p:spTree>
    <p:extLst>
      <p:ext uri="{BB962C8B-B14F-4D97-AF65-F5344CB8AC3E}">
        <p14:creationId xmlns:p14="http://schemas.microsoft.com/office/powerpoint/2010/main" val="8209443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altexsoft.com/blog/data-lake-in-cloud/" TargetMode="External"/><Relationship Id="rId3" Type="http://schemas.openxmlformats.org/officeDocument/2006/relationships/hyperlink" Target="https://www.altexsoft.com/blog/business/comparing-database-management-systems-mysql-postgresql-mssql-server-mongodb-elasticsearch-and-others/" TargetMode="External"/><Relationship Id="rId7" Type="http://schemas.openxmlformats.org/officeDocument/2006/relationships/hyperlink" Target="https://www.altexsoft.com/blog/data-mesh/"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altexsoft.com/blog/iot-architecture-layers-components/" TargetMode="External"/><Relationship Id="rId5" Type="http://schemas.openxmlformats.org/officeDocument/2006/relationships/hyperlink" Target="https://www.altexsoft.com/blog/what-is-data-mart/" TargetMode="External"/><Relationship Id="rId4" Type="http://schemas.openxmlformats.org/officeDocument/2006/relationships/hyperlink" Target="https://www.altexsoft.com/blog/enterprise-data-warehouse-concepts/" TargetMode="External"/><Relationship Id="rId9" Type="http://schemas.openxmlformats.org/officeDocument/2006/relationships/hyperlink" Target="https://www.altexsoft.com/blog/big-data-analytics-explaine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IN"/>
              <a:t>what do these buildings have in common</a:t>
            </a:r>
          </a:p>
          <a:p>
            <a:pPr marL="742950" lvl="1" indent="-285750">
              <a:buFont typeface="Arial" panose="020B0604020202020204" pitchFamily="34" charset="0"/>
              <a:buChar char="•"/>
            </a:pPr>
            <a:r>
              <a:rPr lang="en-IN"/>
              <a:t>rolling out deployments</a:t>
            </a:r>
          </a:p>
          <a:p>
            <a:pPr marL="742950" lvl="1" indent="-285750">
              <a:buFont typeface="Arial" panose="020B0604020202020204" pitchFamily="34" charset="0"/>
              <a:buChar char="•"/>
            </a:pPr>
            <a:r>
              <a:rPr lang="en-IN"/>
              <a:t>worlds largest BMS deployment</a:t>
            </a:r>
          </a:p>
          <a:p>
            <a:pPr marL="742950" lvl="1" indent="-285750">
              <a:buFont typeface="Arial" panose="020B0604020202020204" pitchFamily="34" charset="0"/>
              <a:buChar char="•"/>
            </a:pPr>
            <a:r>
              <a:rPr lang="en-IN"/>
              <a:t>Big box retails store</a:t>
            </a:r>
          </a:p>
          <a:p>
            <a:endParaRPr lang="en-US"/>
          </a:p>
        </p:txBody>
      </p:sp>
      <p:sp>
        <p:nvSpPr>
          <p:cNvPr id="4" name="Slide Number Placeholder 3"/>
          <p:cNvSpPr>
            <a:spLocks noGrp="1"/>
          </p:cNvSpPr>
          <p:nvPr>
            <p:ph type="sldNum" sz="quarter" idx="5"/>
          </p:nvPr>
        </p:nvSpPr>
        <p:spPr/>
        <p:txBody>
          <a:bodyPr/>
          <a:lstStyle/>
          <a:p>
            <a:fld id="{D50E30C8-1FC9-C545-B5DA-34637BFD6AC9}" type="slidenum">
              <a:rPr lang="en-US" smtClean="0"/>
              <a:t>2</a:t>
            </a:fld>
            <a:endParaRPr lang="en-US"/>
          </a:p>
        </p:txBody>
      </p:sp>
    </p:spTree>
    <p:extLst>
      <p:ext uri="{BB962C8B-B14F-4D97-AF65-F5344CB8AC3E}">
        <p14:creationId xmlns:p14="http://schemas.microsoft.com/office/powerpoint/2010/main" val="36005689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Equip Graphics will provide user out of the box predefined 3d graphics for 75F System profiles which will allow users to visualize digital twin of the physical equipment located on-site along with key point parameters for monitoring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Now here out of the box is the word, what does that mean for our support user or partners or system integrator that they don’t have to spend time to build graphics from scratch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As soon as the user configures the System Profile on CCU, graphics pertaining to the selected profile will be available on the portals </a:t>
            </a:r>
          </a:p>
          <a:p>
            <a:endParaRPr lang="en-US"/>
          </a:p>
        </p:txBody>
      </p:sp>
      <p:sp>
        <p:nvSpPr>
          <p:cNvPr id="4" name="Slide Number Placeholder 3"/>
          <p:cNvSpPr>
            <a:spLocks noGrp="1"/>
          </p:cNvSpPr>
          <p:nvPr>
            <p:ph type="sldNum" sz="quarter" idx="5"/>
          </p:nvPr>
        </p:nvSpPr>
        <p:spPr/>
        <p:txBody>
          <a:bodyPr/>
          <a:lstStyle/>
          <a:p>
            <a:fld id="{6C7A3B0A-5924-6549-B35A-76A3698F5E75}" type="slidenum">
              <a:rPr lang="en-US" smtClean="0"/>
              <a:t>18</a:t>
            </a:fld>
            <a:endParaRPr lang="en-US"/>
          </a:p>
        </p:txBody>
      </p:sp>
    </p:spTree>
    <p:extLst>
      <p:ext uri="{BB962C8B-B14F-4D97-AF65-F5344CB8AC3E}">
        <p14:creationId xmlns:p14="http://schemas.microsoft.com/office/powerpoint/2010/main" val="2295759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a:solidFill>
                  <a:srgbClr val="323130"/>
                </a:solidFill>
                <a:effectLst/>
                <a:latin typeface="Segoe UI" panose="020B0502040204020203" pitchFamily="34" charset="0"/>
                <a:ea typeface="Segoe UI" panose="020B0502040204020203" pitchFamily="34" charset="0"/>
              </a:rPr>
              <a:t>Then you need some system that can pro normalize across a large amount of your portfolio</a:t>
            </a:r>
            <a:r>
              <a:rPr lang="en-IN">
                <a:effectLst/>
              </a:rPr>
              <a:t> </a:t>
            </a:r>
          </a:p>
          <a:p>
            <a:endParaRPr lang="en-IN">
              <a:effectLst/>
            </a:endParaRPr>
          </a:p>
          <a:p>
            <a:r>
              <a:rPr lang="en-IN" sz="1800">
                <a:solidFill>
                  <a:srgbClr val="323130"/>
                </a:solidFill>
                <a:effectLst/>
                <a:latin typeface="Segoe UI" panose="020B0502040204020203" pitchFamily="34" charset="0"/>
                <a:ea typeface="Segoe UI" panose="020B0502040204020203" pitchFamily="34" charset="0"/>
              </a:rPr>
              <a:t>Haystack has done a phenomenal job of helping define the, the helping define the tagging and the ontology that makes this happen</a:t>
            </a:r>
            <a:r>
              <a:rPr lang="en-IN">
                <a:effectLst/>
              </a:rPr>
              <a:t> </a:t>
            </a:r>
            <a:endParaRPr lang="en-US"/>
          </a:p>
        </p:txBody>
      </p:sp>
      <p:sp>
        <p:nvSpPr>
          <p:cNvPr id="4" name="Slide Number Placeholder 3"/>
          <p:cNvSpPr>
            <a:spLocks noGrp="1"/>
          </p:cNvSpPr>
          <p:nvPr>
            <p:ph type="sldNum" sz="quarter" idx="5"/>
          </p:nvPr>
        </p:nvSpPr>
        <p:spPr/>
        <p:txBody>
          <a:bodyPr/>
          <a:lstStyle/>
          <a:p>
            <a:fld id="{D50E30C8-1FC9-C545-B5DA-34637BFD6AC9}" type="slidenum">
              <a:rPr lang="en-US" smtClean="0"/>
              <a:t>3</a:t>
            </a:fld>
            <a:endParaRPr lang="en-US"/>
          </a:p>
        </p:txBody>
      </p:sp>
    </p:spTree>
    <p:extLst>
      <p:ext uri="{BB962C8B-B14F-4D97-AF65-F5344CB8AC3E}">
        <p14:creationId xmlns:p14="http://schemas.microsoft.com/office/powerpoint/2010/main" val="1156151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0">
              <a:lnSpc>
                <a:spcPct val="90000"/>
              </a:lnSpc>
              <a:spcBef>
                <a:spcPts val="600"/>
              </a:spcBef>
              <a:buClr>
                <a:schemeClr val="accent2"/>
              </a:buClr>
              <a:buSzPct val="80000"/>
              <a:buFont typeface="Wingdings" pitchFamily="2" charset="2"/>
              <a:buNone/>
              <a:defRPr/>
            </a:pPr>
            <a:r>
              <a:rPr lang="en-US" sz="1200" b="0" kern="0" baseline="0">
                <a:solidFill>
                  <a:srgbClr val="4D4D4D"/>
                </a:solidFill>
                <a:latin typeface="Times New Roman" pitchFamily="18" charset="0"/>
                <a:ea typeface="+mn-ea"/>
                <a:cs typeface="+mn-cs"/>
              </a:rPr>
              <a:t>The CCU sends minute by minute data in regards to the temperatures in different parts of the building to servers in the cloud. Every night, these servers run proprietary algorithms to crunch the historical data and create a thermal model of the building. They then predict thermal loads in each part of the building for the next day based on the forecast weather. </a:t>
            </a:r>
          </a:p>
          <a:p>
            <a:pPr marL="114300" indent="0">
              <a:lnSpc>
                <a:spcPct val="90000"/>
              </a:lnSpc>
              <a:spcBef>
                <a:spcPts val="600"/>
              </a:spcBef>
              <a:buClr>
                <a:schemeClr val="accent2"/>
              </a:buClr>
              <a:buSzPct val="80000"/>
              <a:buFont typeface="Wingdings" pitchFamily="2" charset="2"/>
              <a:buNone/>
              <a:defRPr/>
            </a:pPr>
            <a:endParaRPr lang="en-US" sz="1200" b="0" kern="0" baseline="0">
              <a:solidFill>
                <a:srgbClr val="4D4D4D"/>
              </a:solidFill>
              <a:latin typeface="Times New Roman" pitchFamily="18" charset="0"/>
              <a:ea typeface="+mn-ea"/>
              <a:cs typeface="+mn-cs"/>
            </a:endParaRPr>
          </a:p>
          <a:p>
            <a:pPr marL="114300" indent="0">
              <a:lnSpc>
                <a:spcPct val="90000"/>
              </a:lnSpc>
              <a:spcBef>
                <a:spcPts val="600"/>
              </a:spcBef>
              <a:buClr>
                <a:schemeClr val="accent2"/>
              </a:buClr>
              <a:buSzPct val="80000"/>
              <a:buFont typeface="Wingdings" pitchFamily="2" charset="2"/>
              <a:buNone/>
              <a:defRPr/>
            </a:pPr>
            <a:r>
              <a:rPr lang="en-US" sz="1200" b="0" kern="0" baseline="0">
                <a:solidFill>
                  <a:srgbClr val="4D4D4D"/>
                </a:solidFill>
                <a:latin typeface="Times New Roman" pitchFamily="18" charset="0"/>
                <a:ea typeface="+mn-ea"/>
                <a:cs typeface="+mn-cs"/>
              </a:rPr>
              <a:t>The optimal control strategy is then sent back to the CCU who then proactively commands the smart dampers to the required positions and turns on the HVAC equipment during the day. </a:t>
            </a:r>
          </a:p>
          <a:p>
            <a:pPr marL="342900" indent="-228600">
              <a:lnSpc>
                <a:spcPct val="90000"/>
              </a:lnSpc>
              <a:spcBef>
                <a:spcPts val="600"/>
              </a:spcBef>
              <a:buClr>
                <a:schemeClr val="accent2"/>
              </a:buClr>
              <a:buSzPct val="80000"/>
              <a:buFont typeface="Wingdings" pitchFamily="2" charset="2"/>
              <a:buChar char="§"/>
              <a:defRPr/>
            </a:pPr>
            <a:endParaRPr lang="en-US"/>
          </a:p>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900"/>
              <a:buFont typeface="Arial"/>
              <a:buNone/>
              <a:tabLst/>
              <a:defRPr/>
            </a:pPr>
            <a:fld id="{00000000-1234-1234-1234-123412341234}" type="slidenum">
              <a:rPr kumimoji="0" lang="en-US" sz="19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900"/>
                <a:buFont typeface="Arial"/>
                <a:buNone/>
                <a:tabLst/>
                <a:defRPr/>
              </a:pPr>
              <a:t>4</a:t>
            </a:fld>
            <a:endParaRPr kumimoji="0" lang="en-US" sz="19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179982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a:solidFill>
                  <a:srgbClr val="323130"/>
                </a:solidFill>
                <a:effectLst/>
                <a:latin typeface="Segoe UI" panose="020B0502040204020203" pitchFamily="34" charset="0"/>
                <a:ea typeface="Segoe UI" panose="020B0502040204020203" pitchFamily="34" charset="0"/>
              </a:rPr>
              <a:t>We keep evolving our models, these buildings, there is no. Then you can get into the other trouble issues, right? There is no unified repository of all of the equipment. And as these equipment, our ontology keeps evolving, there's no way of keeping track of how the model has evolved, right? What we sought to do was both create what we want to do is.</a:t>
            </a:r>
            <a:r>
              <a:rPr lang="en-IN">
                <a:effectLst/>
              </a:rPr>
              <a:t> </a:t>
            </a:r>
            <a:endParaRPr lang="en-US"/>
          </a:p>
        </p:txBody>
      </p:sp>
      <p:sp>
        <p:nvSpPr>
          <p:cNvPr id="4" name="Slide Number Placeholder 3"/>
          <p:cNvSpPr>
            <a:spLocks noGrp="1"/>
          </p:cNvSpPr>
          <p:nvPr>
            <p:ph type="sldNum" sz="quarter" idx="5"/>
          </p:nvPr>
        </p:nvSpPr>
        <p:spPr/>
        <p:txBody>
          <a:bodyPr/>
          <a:lstStyle/>
          <a:p>
            <a:fld id="{D50E30C8-1FC9-C545-B5DA-34637BFD6AC9}" type="slidenum">
              <a:rPr lang="en-US" smtClean="0"/>
              <a:t>5</a:t>
            </a:fld>
            <a:endParaRPr lang="en-US"/>
          </a:p>
        </p:txBody>
      </p:sp>
    </p:spTree>
    <p:extLst>
      <p:ext uri="{BB962C8B-B14F-4D97-AF65-F5344CB8AC3E}">
        <p14:creationId xmlns:p14="http://schemas.microsoft.com/office/powerpoint/2010/main" val="2055106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https://www.youtube.com/watch?v=jyva44uHoR4</a:t>
            </a:r>
          </a:p>
          <a:p>
            <a:endParaRPr lang="en-US"/>
          </a:p>
          <a:p>
            <a:r>
              <a:rPr lang="en-US"/>
              <a:t>Speak about Data Diversity</a:t>
            </a:r>
          </a:p>
          <a:p>
            <a:endParaRPr lang="en-US"/>
          </a:p>
          <a:p>
            <a:endParaRPr lang="en-US"/>
          </a:p>
        </p:txBody>
      </p:sp>
      <p:sp>
        <p:nvSpPr>
          <p:cNvPr id="4" name="Slide Number Placeholder 3"/>
          <p:cNvSpPr>
            <a:spLocks noGrp="1"/>
          </p:cNvSpPr>
          <p:nvPr>
            <p:ph type="sldNum" sz="quarter" idx="5"/>
          </p:nvPr>
        </p:nvSpPr>
        <p:spPr/>
        <p:txBody>
          <a:bodyPr/>
          <a:lstStyle/>
          <a:p>
            <a:fld id="{D50E30C8-1FC9-C545-B5DA-34637BFD6AC9}" type="slidenum">
              <a:rPr lang="en-US" smtClean="0"/>
              <a:t>6</a:t>
            </a:fld>
            <a:endParaRPr lang="en-US"/>
          </a:p>
        </p:txBody>
      </p:sp>
    </p:spTree>
    <p:extLst>
      <p:ext uri="{BB962C8B-B14F-4D97-AF65-F5344CB8AC3E}">
        <p14:creationId xmlns:p14="http://schemas.microsoft.com/office/powerpoint/2010/main" val="1394756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pple-system"/>
              </a:rPr>
              <a:t>Metadata and ML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pple-system"/>
              </a:rPr>
              <a: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chemeClr val="tx1"/>
                </a:solidFill>
                <a:effectLst/>
                <a:latin typeface="-apple-system"/>
              </a:rPr>
              <a:t>Machine learning models ingest large amounts of building data and learn thermal/performance trends to make intelligent decisions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chemeClr val="tx1"/>
                </a:solidFill>
                <a:effectLst/>
                <a:latin typeface="-apple-system"/>
              </a:rPr>
              <a:t>In order to leverage reusable, generalizable machine learning models, this training data must be structured and consistent across our data sources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chemeClr val="tx1"/>
                </a:solidFill>
                <a:effectLst/>
                <a:latin typeface="-apple-system"/>
              </a:rPr>
              <a:t>When supporting heterogeneous sites with various configurations and arbitrary topologies, it may not be scalable/feasible to customize ML models per site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a:ln>
                  <a:noFill/>
                </a:ln>
                <a:solidFill>
                  <a:schemeClr val="tx1"/>
                </a:solidFill>
                <a:effectLst/>
                <a:latin typeface="-apple-system"/>
              </a:rPr>
              <a:t>Therefore, having the ability to either 1) </a:t>
            </a:r>
            <a:r>
              <a:rPr kumimoji="0" lang="en-US" altLang="en-US" sz="1200" b="1" i="0" u="none" strike="noStrike" cap="none" normalizeH="0" baseline="0">
                <a:ln>
                  <a:noFill/>
                </a:ln>
                <a:solidFill>
                  <a:schemeClr val="tx1"/>
                </a:solidFill>
                <a:effectLst/>
                <a:latin typeface="-apple-system"/>
              </a:rPr>
              <a:t>enforce</a:t>
            </a:r>
            <a:r>
              <a:rPr kumimoji="0" lang="en-US" altLang="en-US" sz="1200" b="0" i="0" u="none" strike="noStrike" cap="none" normalizeH="0" baseline="0">
                <a:ln>
                  <a:noFill/>
                </a:ln>
                <a:solidFill>
                  <a:schemeClr val="tx1"/>
                </a:solidFill>
                <a:effectLst/>
                <a:latin typeface="-apple-system"/>
              </a:rPr>
              <a:t> or 2) </a:t>
            </a:r>
            <a:r>
              <a:rPr kumimoji="0" lang="en-US" altLang="en-US" sz="1200" b="1" i="0" u="none" strike="noStrike" cap="none" normalizeH="0" baseline="0">
                <a:ln>
                  <a:noFill/>
                </a:ln>
                <a:solidFill>
                  <a:schemeClr val="tx1"/>
                </a:solidFill>
                <a:effectLst/>
                <a:latin typeface="-apple-system"/>
              </a:rPr>
              <a:t>validate</a:t>
            </a:r>
            <a:r>
              <a:rPr kumimoji="0" lang="en-US" altLang="en-US" sz="1200" b="0" i="0" u="none" strike="noStrike" cap="none" normalizeH="0" baseline="0">
                <a:ln>
                  <a:noFill/>
                </a:ln>
                <a:solidFill>
                  <a:schemeClr val="tx1"/>
                </a:solidFill>
                <a:effectLst/>
                <a:latin typeface="-apple-system"/>
              </a:rPr>
              <a:t> the compliance of these datasets with respect to a specification/template is critical</a:t>
            </a:r>
            <a:endParaRPr lang="en-US"/>
          </a:p>
          <a:p>
            <a:r>
              <a:rPr lang="en-IN" b="0" i="0">
                <a:solidFill>
                  <a:srgbClr val="000000"/>
                </a:solidFill>
                <a:effectLst/>
                <a:latin typeface="Open Sans" panose="020B0606030504020204" pitchFamily="34" charset="0"/>
              </a:rPr>
              <a:t>A </a:t>
            </a:r>
            <a:r>
              <a:rPr lang="en-IN" b="1" i="0">
                <a:solidFill>
                  <a:srgbClr val="000000"/>
                </a:solidFill>
                <a:effectLst/>
                <a:latin typeface="Open Sans" panose="020B0606030504020204" pitchFamily="34" charset="0"/>
              </a:rPr>
              <a:t>data fabric</a:t>
            </a:r>
            <a:r>
              <a:rPr lang="en-IN" b="0" i="0">
                <a:solidFill>
                  <a:srgbClr val="000000"/>
                </a:solidFill>
                <a:effectLst/>
                <a:latin typeface="Open Sans" panose="020B0606030504020204" pitchFamily="34" charset="0"/>
              </a:rPr>
              <a:t> is an architecture design presented as an integration and orchestration layer built on top of multiple, disjointed data sources like </a:t>
            </a:r>
            <a:r>
              <a:rPr lang="en-IN" b="0" i="0" u="none" strike="noStrike">
                <a:solidFill>
                  <a:srgbClr val="00C0EB"/>
                </a:solidFill>
                <a:effectLst/>
                <a:latin typeface="Open Sans" panose="020B0606030504020204" pitchFamily="34" charset="0"/>
                <a:hlinkClick r:id="rId3"/>
              </a:rPr>
              <a:t>relational databases</a:t>
            </a:r>
            <a:r>
              <a:rPr lang="en-IN" b="0" i="0">
                <a:solidFill>
                  <a:srgbClr val="000000"/>
                </a:solidFill>
                <a:effectLst/>
                <a:latin typeface="Open Sans" panose="020B0606030504020204" pitchFamily="34" charset="0"/>
              </a:rPr>
              <a:t>, </a:t>
            </a:r>
            <a:r>
              <a:rPr lang="en-IN" b="0" i="0" u="none" strike="noStrike">
                <a:solidFill>
                  <a:srgbClr val="00C0EB"/>
                </a:solidFill>
                <a:effectLst/>
                <a:latin typeface="Open Sans" panose="020B0606030504020204" pitchFamily="34" charset="0"/>
                <a:hlinkClick r:id="rId4"/>
              </a:rPr>
              <a:t>data warehouses</a:t>
            </a:r>
            <a:r>
              <a:rPr lang="en-IN" b="0" i="0">
                <a:solidFill>
                  <a:srgbClr val="000000"/>
                </a:solidFill>
                <a:effectLst/>
                <a:latin typeface="Open Sans" panose="020B0606030504020204" pitchFamily="34" charset="0"/>
              </a:rPr>
              <a:t>, data lakes, </a:t>
            </a:r>
            <a:r>
              <a:rPr lang="en-IN" b="0" i="0" u="none" strike="noStrike">
                <a:solidFill>
                  <a:srgbClr val="00C0EB"/>
                </a:solidFill>
                <a:effectLst/>
                <a:latin typeface="Open Sans" panose="020B0606030504020204" pitchFamily="34" charset="0"/>
                <a:hlinkClick r:id="rId5"/>
              </a:rPr>
              <a:t>data marts</a:t>
            </a:r>
            <a:r>
              <a:rPr lang="en-IN" b="0" i="0">
                <a:solidFill>
                  <a:srgbClr val="000000"/>
                </a:solidFill>
                <a:effectLst/>
                <a:latin typeface="Open Sans" panose="020B0606030504020204" pitchFamily="34" charset="0"/>
              </a:rPr>
              <a:t>, </a:t>
            </a:r>
            <a:r>
              <a:rPr lang="en-IN" b="0" i="0" u="none" strike="noStrike">
                <a:solidFill>
                  <a:srgbClr val="00C0EB"/>
                </a:solidFill>
                <a:effectLst/>
                <a:latin typeface="Open Sans" panose="020B0606030504020204" pitchFamily="34" charset="0"/>
                <a:hlinkClick r:id="rId6"/>
              </a:rPr>
              <a:t>IoT</a:t>
            </a:r>
            <a:r>
              <a:rPr lang="en-IN" b="0" i="0">
                <a:solidFill>
                  <a:srgbClr val="000000"/>
                </a:solidFill>
                <a:effectLst/>
                <a:latin typeface="Open Sans" panose="020B0606030504020204" pitchFamily="34" charset="0"/>
              </a:rPr>
              <a:t>, legacy systems, etc., to provide a unified view of all enterprise data.</a:t>
            </a:r>
            <a:endParaRPr lang="en-US" b="0" i="0">
              <a:solidFill>
                <a:srgbClr val="000000"/>
              </a:solidFill>
              <a:effectLst/>
              <a:latin typeface="Open Sans" panose="020B0606030504020204" pitchFamily="34" charset="0"/>
            </a:endParaRPr>
          </a:p>
          <a:p>
            <a:endParaRPr lang="en-US" b="0" i="0">
              <a:solidFill>
                <a:srgbClr val="000000"/>
              </a:solidFill>
              <a:effectLst/>
              <a:latin typeface="Open Sans" panose="020B0606030504020204" pitchFamily="34" charset="0"/>
            </a:endParaRPr>
          </a:p>
          <a:p>
            <a:r>
              <a:rPr lang="en-IN" b="0" i="0">
                <a:solidFill>
                  <a:srgbClr val="000000"/>
                </a:solidFill>
                <a:effectLst/>
                <a:latin typeface="Open Sans" panose="020B0606030504020204" pitchFamily="34" charset="0"/>
              </a:rPr>
              <a:t>In layman’s terms, a data fabric says that you don’t need to centralize data, but put things in order where this data resides. So, instead of replacing or rebuilding the existing infrastructure, you add a new, ML-powered abstraction layer on top of the underlying data sources, enabling various users to access and manage the information they need without duplication.</a:t>
            </a:r>
            <a:endParaRPr lang="en-US" b="0" i="0">
              <a:solidFill>
                <a:srgbClr val="000000"/>
              </a:solidFill>
              <a:effectLst/>
              <a:latin typeface="Open Sans" panose="020B0606030504020204" pitchFamily="34" charset="0"/>
            </a:endParaRPr>
          </a:p>
          <a:p>
            <a:endParaRPr lang="en-US" b="0" i="0">
              <a:solidFill>
                <a:srgbClr val="000000"/>
              </a:solidFill>
              <a:effectLst/>
              <a:latin typeface="Open Sans" panose="020B0606030504020204" pitchFamily="34" charset="0"/>
            </a:endParaRPr>
          </a:p>
          <a:p>
            <a:pPr algn="l"/>
            <a:r>
              <a:rPr lang="en-IN" b="0">
                <a:solidFill>
                  <a:srgbClr val="000000"/>
                </a:solidFill>
                <a:effectLst/>
                <a:latin typeface="Proxima Nova Rg"/>
              </a:rPr>
              <a:t>Data fabric vs data mesh vs data virtualization vs data lake</a:t>
            </a:r>
          </a:p>
          <a:p>
            <a:pPr algn="l"/>
            <a:r>
              <a:rPr lang="en-IN" b="0" i="0">
                <a:solidFill>
                  <a:srgbClr val="000000"/>
                </a:solidFill>
                <a:effectLst/>
                <a:latin typeface="Open Sans" panose="020B0606030504020204" pitchFamily="34" charset="0"/>
              </a:rPr>
              <a:t>Here we’ll shed some light on the concepts of data mesh and data virtualization that, at first glance, may be mistaken for a data fabric and vice versa.</a:t>
            </a:r>
          </a:p>
          <a:p>
            <a:pPr algn="l"/>
            <a:r>
              <a:rPr lang="en-IN" b="0">
                <a:solidFill>
                  <a:srgbClr val="000000"/>
                </a:solidFill>
                <a:effectLst/>
                <a:latin typeface="Proxima Nova Rg"/>
              </a:rPr>
              <a:t>Data fabric vs data mesh</a:t>
            </a:r>
          </a:p>
          <a:p>
            <a:pPr algn="l"/>
            <a:r>
              <a:rPr lang="en-IN" b="0" i="0">
                <a:solidFill>
                  <a:srgbClr val="000000"/>
                </a:solidFill>
                <a:effectLst/>
                <a:latin typeface="Open Sans" panose="020B0606030504020204" pitchFamily="34" charset="0"/>
              </a:rPr>
              <a:t>All in all data mesh is more about organizational and cultural principles for creating a distributed domain-focused architecture that treats data as a product. A data fabric, on the other hand, is more about technology that can help build an integration layer with access to all company data.</a:t>
            </a:r>
          </a:p>
          <a:p>
            <a:pPr algn="l"/>
            <a:r>
              <a:rPr lang="en-IN" b="0" i="0">
                <a:solidFill>
                  <a:srgbClr val="000000"/>
                </a:solidFill>
                <a:effectLst/>
                <a:latin typeface="Open Sans" panose="020B0606030504020204" pitchFamily="34" charset="0"/>
              </a:rPr>
              <a:t>Besides, the data fabric approach leaves the organization with a centralized team that is responsible for all the data, while data mesh implies distributed ownership of the data — each team has its own data products and they are responsible for its distribution to other teams. You can learn more about the </a:t>
            </a:r>
            <a:r>
              <a:rPr lang="en-IN" b="0" i="0" u="none" strike="noStrike">
                <a:solidFill>
                  <a:srgbClr val="00C0EB"/>
                </a:solidFill>
                <a:effectLst/>
                <a:latin typeface="Open Sans" panose="020B0606030504020204" pitchFamily="34" charset="0"/>
                <a:hlinkClick r:id="rId7"/>
              </a:rPr>
              <a:t>data mesh</a:t>
            </a:r>
            <a:r>
              <a:rPr lang="en-IN" b="0" i="0">
                <a:solidFill>
                  <a:srgbClr val="000000"/>
                </a:solidFill>
                <a:effectLst/>
                <a:latin typeface="Open Sans" panose="020B0606030504020204" pitchFamily="34" charset="0"/>
              </a:rPr>
              <a:t> in our dedicated article.</a:t>
            </a:r>
          </a:p>
          <a:p>
            <a:pPr algn="l"/>
            <a:r>
              <a:rPr lang="en-IN" b="0">
                <a:solidFill>
                  <a:srgbClr val="000000"/>
                </a:solidFill>
                <a:effectLst/>
                <a:latin typeface="Proxima Nova Rg"/>
              </a:rPr>
              <a:t>Data fabric vs data virtualization</a:t>
            </a:r>
          </a:p>
          <a:p>
            <a:pPr algn="l"/>
            <a:r>
              <a:rPr lang="en-IN" b="0" i="0">
                <a:solidFill>
                  <a:srgbClr val="000000"/>
                </a:solidFill>
                <a:effectLst/>
                <a:latin typeface="Open Sans" panose="020B0606030504020204" pitchFamily="34" charset="0"/>
              </a:rPr>
              <a:t>Here things get a bit more complex since data virtualization is one of the fundamental parts of the data fabric architecture. So, these concepts are neither competitors nor interchangeable terms.</a:t>
            </a:r>
          </a:p>
          <a:p>
            <a:pPr algn="l"/>
            <a:r>
              <a:rPr lang="en-IN" b="0" i="0">
                <a:solidFill>
                  <a:srgbClr val="000000"/>
                </a:solidFill>
                <a:effectLst/>
                <a:latin typeface="Open Sans" panose="020B0606030504020204" pitchFamily="34" charset="0"/>
              </a:rPr>
              <a:t>The idea behind data virtualization is that data isn’t physically moved from various on-premises and cloud sources using the standard ETL (extract, transform, load) processes. Instead, there’s a virtual (logical) layer that connects to all the sources and creates a single representation of data no matter its location and initial format. As a result, end users can consume the information aggregated from numerous systems in the form of reports, dashboards, and other convenient views.</a:t>
            </a:r>
          </a:p>
          <a:p>
            <a:pPr algn="l"/>
            <a:r>
              <a:rPr lang="en-IN" b="0" i="0">
                <a:solidFill>
                  <a:srgbClr val="000000"/>
                </a:solidFill>
                <a:effectLst/>
                <a:latin typeface="Open Sans" panose="020B0606030504020204" pitchFamily="34" charset="0"/>
              </a:rPr>
              <a:t>A data fabric uses a data virtualization approach but takes it to a whole new level by adding to it ML-enabled data </a:t>
            </a:r>
            <a:r>
              <a:rPr lang="en-IN" b="0" i="0" err="1">
                <a:solidFill>
                  <a:srgbClr val="000000"/>
                </a:solidFill>
                <a:effectLst/>
                <a:latin typeface="Open Sans" panose="020B0606030504020204" pitchFamily="34" charset="0"/>
              </a:rPr>
              <a:t>catalogs</a:t>
            </a:r>
            <a:r>
              <a:rPr lang="en-IN" b="0" i="0">
                <a:solidFill>
                  <a:srgbClr val="000000"/>
                </a:solidFill>
                <a:effectLst/>
                <a:latin typeface="Open Sans" panose="020B0606030504020204" pitchFamily="34" charset="0"/>
              </a:rPr>
              <a:t>, knowledge graphs, and recommendation systems.</a:t>
            </a:r>
          </a:p>
          <a:p>
            <a:pPr algn="l"/>
            <a:r>
              <a:rPr lang="en-IN" b="0">
                <a:solidFill>
                  <a:srgbClr val="000000"/>
                </a:solidFill>
                <a:effectLst/>
                <a:latin typeface="Proxima Nova Rg"/>
              </a:rPr>
              <a:t>Data fabric vs data lake</a:t>
            </a:r>
          </a:p>
          <a:p>
            <a:pPr algn="l"/>
            <a:r>
              <a:rPr lang="en-IN" b="0" i="0">
                <a:solidFill>
                  <a:srgbClr val="000000"/>
                </a:solidFill>
                <a:effectLst/>
                <a:latin typeface="Open Sans" panose="020B0606030504020204" pitchFamily="34" charset="0"/>
              </a:rPr>
              <a:t>In the data fabric vs data lake dilemma, the distinction is simple. </a:t>
            </a:r>
            <a:r>
              <a:rPr lang="en-IN" b="0" i="0" u="none" strike="noStrike">
                <a:solidFill>
                  <a:srgbClr val="00C0EB"/>
                </a:solidFill>
                <a:effectLst/>
                <a:latin typeface="Open Sans" panose="020B0606030504020204" pitchFamily="34" charset="0"/>
                <a:hlinkClick r:id="rId8"/>
              </a:rPr>
              <a:t>Data lakes</a:t>
            </a:r>
            <a:r>
              <a:rPr lang="en-IN" b="0" i="0">
                <a:solidFill>
                  <a:srgbClr val="000000"/>
                </a:solidFill>
                <a:effectLst/>
                <a:latin typeface="Open Sans" panose="020B0606030504020204" pitchFamily="34" charset="0"/>
              </a:rPr>
              <a:t> are central repositories that can ingest and store massive amounts of both structured and unstructured data, typically for future analysis, </a:t>
            </a:r>
            <a:r>
              <a:rPr lang="en-IN" b="0" i="0" u="none" strike="noStrike">
                <a:solidFill>
                  <a:srgbClr val="00C0EB"/>
                </a:solidFill>
                <a:effectLst/>
                <a:latin typeface="Open Sans" panose="020B0606030504020204" pitchFamily="34" charset="0"/>
                <a:hlinkClick r:id="rId9"/>
              </a:rPr>
              <a:t>big data processing</a:t>
            </a:r>
            <a:r>
              <a:rPr lang="en-IN" b="0" i="0">
                <a:solidFill>
                  <a:srgbClr val="000000"/>
                </a:solidFill>
                <a:effectLst/>
                <a:latin typeface="Open Sans" panose="020B0606030504020204" pitchFamily="34" charset="0"/>
              </a:rPr>
              <a:t>, and machine learning. A data fabric, conversely, doesn’t store data. It is a metadata integration layer that can be built on top of a data lake or an architectural ensemble that includes it.</a:t>
            </a:r>
          </a:p>
          <a:p>
            <a:pPr algn="l"/>
            <a:r>
              <a:rPr lang="en-IN" b="0" i="0">
                <a:solidFill>
                  <a:srgbClr val="000000"/>
                </a:solidFill>
                <a:effectLst/>
                <a:latin typeface="Open Sans" panose="020B0606030504020204" pitchFamily="34" charset="0"/>
              </a:rPr>
              <a:t>The issue with data lakes is it may be difficult to find a certain piece of information there. The more data is placed there, the greater the chance that a data lake will become a data swamp.</a:t>
            </a:r>
          </a:p>
          <a:p>
            <a:pPr algn="l"/>
            <a:r>
              <a:rPr lang="en-IN" b="0" i="0">
                <a:solidFill>
                  <a:srgbClr val="000000"/>
                </a:solidFill>
                <a:effectLst/>
                <a:latin typeface="Open Sans" panose="020B0606030504020204" pitchFamily="34" charset="0"/>
              </a:rPr>
              <a:t>A data fabric allows for dealing with the technological complexities engaged in data movement, transformation, and integration, creating a unified view of all data across the enterprise. It also helps deploy and scale new apps and services while maintaining security concerns.</a:t>
            </a:r>
          </a:p>
          <a:p>
            <a:endParaRPr lang="en-US"/>
          </a:p>
        </p:txBody>
      </p:sp>
      <p:sp>
        <p:nvSpPr>
          <p:cNvPr id="4" name="Slide Number Placeholder 3"/>
          <p:cNvSpPr>
            <a:spLocks noGrp="1"/>
          </p:cNvSpPr>
          <p:nvPr>
            <p:ph type="sldNum" sz="quarter" idx="5"/>
          </p:nvPr>
        </p:nvSpPr>
        <p:spPr/>
        <p:txBody>
          <a:bodyPr/>
          <a:lstStyle/>
          <a:p>
            <a:fld id="{D50E30C8-1FC9-C545-B5DA-34637BFD6AC9}" type="slidenum">
              <a:rPr lang="en-US" smtClean="0"/>
              <a:t>7</a:t>
            </a:fld>
            <a:endParaRPr lang="en-US"/>
          </a:p>
        </p:txBody>
      </p:sp>
    </p:spTree>
    <p:extLst>
      <p:ext uri="{BB962C8B-B14F-4D97-AF65-F5344CB8AC3E}">
        <p14:creationId xmlns:p14="http://schemas.microsoft.com/office/powerpoint/2010/main" val="1930381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Hayloft makes available the work of Haystack, to build on the fine work that Haystack has done and create higher level models so that you don’t have to be a Haystack expert to leverage. </a:t>
            </a:r>
          </a:p>
          <a:p>
            <a:endParaRPr lang="en-US"/>
          </a:p>
          <a:p>
            <a:r>
              <a:rPr lang="en-US"/>
              <a:t>All you have to do is be a standard system integrator and you can leverage these pre-created models that are always kept up to date.</a:t>
            </a:r>
          </a:p>
        </p:txBody>
      </p:sp>
      <p:sp>
        <p:nvSpPr>
          <p:cNvPr id="4" name="Slide Number Placeholder 3"/>
          <p:cNvSpPr>
            <a:spLocks noGrp="1"/>
          </p:cNvSpPr>
          <p:nvPr>
            <p:ph type="sldNum" sz="quarter" idx="5"/>
          </p:nvPr>
        </p:nvSpPr>
        <p:spPr/>
        <p:txBody>
          <a:bodyPr/>
          <a:lstStyle/>
          <a:p>
            <a:fld id="{D50E30C8-1FC9-C545-B5DA-34637BFD6AC9}" type="slidenum">
              <a:rPr lang="en-US" smtClean="0"/>
              <a:t>8</a:t>
            </a:fld>
            <a:endParaRPr lang="en-US"/>
          </a:p>
        </p:txBody>
      </p:sp>
    </p:spTree>
    <p:extLst>
      <p:ext uri="{BB962C8B-B14F-4D97-AF65-F5344CB8AC3E}">
        <p14:creationId xmlns:p14="http://schemas.microsoft.com/office/powerpoint/2010/main" val="2664519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www.computer.org</a:t>
            </a:r>
            <a:r>
              <a:rPr lang="en-US"/>
              <a:t>/publications/tech-news/trends/the-importance-of-data-lifecycle-management</a:t>
            </a:r>
          </a:p>
          <a:p>
            <a:endParaRPr lang="en-US"/>
          </a:p>
          <a:p>
            <a:pPr algn="l"/>
            <a:r>
              <a:rPr lang="en-IN" b="0" i="0">
                <a:solidFill>
                  <a:srgbClr val="002855"/>
                </a:solidFill>
                <a:effectLst/>
                <a:latin typeface="Montserrat" panose="020F0502020204030204" pitchFamily="34" charset="0"/>
              </a:rPr>
              <a:t>Best practices for data management</a:t>
            </a:r>
          </a:p>
          <a:p>
            <a:pPr algn="l"/>
            <a:r>
              <a:rPr lang="en-IN" b="0" i="0">
                <a:solidFill>
                  <a:srgbClr val="454545"/>
                </a:solidFill>
                <a:effectLst/>
                <a:latin typeface="Open Sans" panose="020B0606030504020204" pitchFamily="34" charset="0"/>
              </a:rPr>
              <a:t>Data management is the process by which businesses allocate resources to identify the methods that will guarantee only the correct data is being captured, stored, used, and managed across the enterprise.</a:t>
            </a:r>
          </a:p>
          <a:p>
            <a:pPr algn="l"/>
            <a:r>
              <a:rPr lang="en-IN" b="0" i="0">
                <a:solidFill>
                  <a:srgbClr val="454545"/>
                </a:solidFill>
                <a:effectLst/>
                <a:latin typeface="Open Sans" panose="020B0606030504020204" pitchFamily="34" charset="0"/>
              </a:rPr>
              <a:t>These are some of the best practices for data lifecycle management.</a:t>
            </a:r>
          </a:p>
          <a:p>
            <a:pPr algn="l"/>
            <a:r>
              <a:rPr lang="en-IN" b="0" i="0">
                <a:solidFill>
                  <a:srgbClr val="333333"/>
                </a:solidFill>
                <a:effectLst/>
                <a:latin typeface="Montserrat" pitchFamily="2" charset="77"/>
              </a:rPr>
              <a:t> </a:t>
            </a:r>
          </a:p>
          <a:p>
            <a:pPr algn="l"/>
            <a:r>
              <a:rPr lang="en-IN" b="0" i="0">
                <a:solidFill>
                  <a:srgbClr val="002855"/>
                </a:solidFill>
                <a:effectLst/>
                <a:latin typeface="Montserrat" pitchFamily="2" charset="77"/>
              </a:rPr>
              <a:t>Shared data management</a:t>
            </a:r>
          </a:p>
          <a:p>
            <a:pPr algn="l"/>
            <a:r>
              <a:rPr lang="en-IN" b="0" i="0">
                <a:solidFill>
                  <a:srgbClr val="454545"/>
                </a:solidFill>
                <a:effectLst/>
                <a:latin typeface="Open Sans" panose="020B0606030504020204" pitchFamily="34" charset="0"/>
              </a:rPr>
              <a:t>Under this model, business and IT stakeholders agree on a standard data model. This ensures that the correct data is captured at the right time across the company, which helps to improve performance and add to revenue.</a:t>
            </a:r>
          </a:p>
          <a:p>
            <a:pPr algn="l"/>
            <a:r>
              <a:rPr lang="en-IN" b="0" i="0">
                <a:solidFill>
                  <a:srgbClr val="333333"/>
                </a:solidFill>
                <a:effectLst/>
                <a:latin typeface="Montserrat" pitchFamily="2" charset="77"/>
              </a:rPr>
              <a:t> </a:t>
            </a:r>
          </a:p>
          <a:p>
            <a:pPr algn="l"/>
            <a:r>
              <a:rPr lang="en-IN" b="0" i="0">
                <a:solidFill>
                  <a:srgbClr val="002855"/>
                </a:solidFill>
                <a:effectLst/>
                <a:latin typeface="Montserrat" pitchFamily="2" charset="77"/>
              </a:rPr>
              <a:t>Develop a centralized repository for data lifecycle management</a:t>
            </a:r>
          </a:p>
          <a:p>
            <a:pPr algn="l"/>
            <a:r>
              <a:rPr lang="en-IN" b="0" i="0">
                <a:solidFill>
                  <a:srgbClr val="454545"/>
                </a:solidFill>
                <a:effectLst/>
                <a:latin typeface="Open Sans" panose="020B0606030504020204" pitchFamily="34" charset="0"/>
              </a:rPr>
              <a:t>This will enable businesses to develop a centralized data management information repository, which contains all the required data and processes, and allows data to be imported easily.</a:t>
            </a:r>
          </a:p>
          <a:p>
            <a:pPr algn="l"/>
            <a:r>
              <a:rPr lang="en-IN" b="0" i="0">
                <a:solidFill>
                  <a:srgbClr val="333333"/>
                </a:solidFill>
                <a:effectLst/>
                <a:latin typeface="Montserrat" pitchFamily="2" charset="77"/>
              </a:rPr>
              <a:t> </a:t>
            </a:r>
          </a:p>
          <a:p>
            <a:pPr algn="l"/>
            <a:r>
              <a:rPr lang="en-IN" b="0" i="0">
                <a:solidFill>
                  <a:srgbClr val="002855"/>
                </a:solidFill>
                <a:effectLst/>
                <a:latin typeface="Montserrat" pitchFamily="2" charset="77"/>
              </a:rPr>
              <a:t>Data stewardship</a:t>
            </a:r>
          </a:p>
          <a:p>
            <a:pPr algn="l"/>
            <a:r>
              <a:rPr lang="en-IN" b="0" i="0">
                <a:solidFill>
                  <a:srgbClr val="454545"/>
                </a:solidFill>
                <a:effectLst/>
                <a:latin typeface="Open Sans" panose="020B0606030504020204" pitchFamily="34" charset="0"/>
              </a:rPr>
              <a:t>This requires the role of data stewards in the business to control the data and oversee the ongoing processes. This will ensure that the correct data is collected, managed, </a:t>
            </a:r>
            <a:r>
              <a:rPr lang="en-IN" b="0" i="0" err="1">
                <a:solidFill>
                  <a:srgbClr val="454545"/>
                </a:solidFill>
                <a:effectLst/>
                <a:latin typeface="Open Sans" panose="020B0606030504020204" pitchFamily="34" charset="0"/>
              </a:rPr>
              <a:t>analyzed</a:t>
            </a:r>
            <a:r>
              <a:rPr lang="en-IN" b="0" i="0">
                <a:solidFill>
                  <a:srgbClr val="454545"/>
                </a:solidFill>
                <a:effectLst/>
                <a:latin typeface="Open Sans" panose="020B0606030504020204" pitchFamily="34" charset="0"/>
              </a:rPr>
              <a:t>, and used in the right way and ensure that the information is never misused.</a:t>
            </a:r>
          </a:p>
          <a:p>
            <a:pPr algn="l"/>
            <a:r>
              <a:rPr lang="en-IN" b="0" i="0">
                <a:solidFill>
                  <a:srgbClr val="333333"/>
                </a:solidFill>
                <a:effectLst/>
                <a:latin typeface="Montserrat" pitchFamily="2" charset="77"/>
              </a:rPr>
              <a:t> </a:t>
            </a:r>
          </a:p>
          <a:p>
            <a:pPr algn="l"/>
            <a:r>
              <a:rPr lang="en-IN" b="0" i="0">
                <a:solidFill>
                  <a:srgbClr val="002855"/>
                </a:solidFill>
                <a:effectLst/>
                <a:latin typeface="Montserrat" pitchFamily="2" charset="77"/>
              </a:rPr>
              <a:t>Data training</a:t>
            </a:r>
          </a:p>
          <a:p>
            <a:pPr algn="l"/>
            <a:r>
              <a:rPr lang="en-IN" b="0" i="0">
                <a:solidFill>
                  <a:srgbClr val="454545"/>
                </a:solidFill>
                <a:effectLst/>
                <a:latin typeface="Open Sans" panose="020B0606030504020204" pitchFamily="34" charset="0"/>
              </a:rPr>
              <a:t>For IT professionals to become more data-aware, they must embrace the right culture and ways of working. IT professionals need to consider their data as a critical asset and enable this to work to their benefit. This will help improve their ability to </a:t>
            </a:r>
            <a:r>
              <a:rPr lang="en-IN" b="0" i="0" err="1">
                <a:solidFill>
                  <a:srgbClr val="454545"/>
                </a:solidFill>
                <a:effectLst/>
                <a:latin typeface="Open Sans" panose="020B0606030504020204" pitchFamily="34" charset="0"/>
              </a:rPr>
              <a:t>analyze</a:t>
            </a:r>
            <a:r>
              <a:rPr lang="en-IN" b="0" i="0">
                <a:solidFill>
                  <a:srgbClr val="454545"/>
                </a:solidFill>
                <a:effectLst/>
                <a:latin typeface="Open Sans" panose="020B0606030504020204" pitchFamily="34" charset="0"/>
              </a:rPr>
              <a:t> data and determine which areas of their systems require the most attention.</a:t>
            </a:r>
          </a:p>
          <a:p>
            <a:pPr algn="l"/>
            <a:r>
              <a:rPr lang="en-IN" b="0" i="0">
                <a:solidFill>
                  <a:srgbClr val="333333"/>
                </a:solidFill>
                <a:effectLst/>
                <a:latin typeface="Montserrat" pitchFamily="2" charset="77"/>
              </a:rPr>
              <a:t> </a:t>
            </a:r>
          </a:p>
          <a:p>
            <a:pPr algn="l"/>
            <a:r>
              <a:rPr lang="en-IN" b="0" i="0">
                <a:solidFill>
                  <a:srgbClr val="002855"/>
                </a:solidFill>
                <a:effectLst/>
                <a:latin typeface="Montserrat" pitchFamily="2" charset="77"/>
              </a:rPr>
              <a:t>Data aggregation</a:t>
            </a:r>
          </a:p>
          <a:p>
            <a:pPr algn="l"/>
            <a:r>
              <a:rPr lang="en-IN" b="0" i="0">
                <a:solidFill>
                  <a:srgbClr val="454545"/>
                </a:solidFill>
                <a:effectLst/>
                <a:latin typeface="Open Sans" panose="020B0606030504020204" pitchFamily="34" charset="0"/>
              </a:rPr>
              <a:t>This allows the business to gain a more holistic view of the business’s data and, therefore, make more informed decisions.</a:t>
            </a:r>
          </a:p>
          <a:p>
            <a:pPr algn="l"/>
            <a:r>
              <a:rPr lang="en-IN" b="0" i="0">
                <a:solidFill>
                  <a:srgbClr val="333333"/>
                </a:solidFill>
                <a:effectLst/>
                <a:latin typeface="Montserrat" pitchFamily="2" charset="77"/>
              </a:rPr>
              <a:t> </a:t>
            </a:r>
          </a:p>
          <a:p>
            <a:pPr algn="l"/>
            <a:r>
              <a:rPr lang="en-IN" b="0" i="0">
                <a:solidFill>
                  <a:srgbClr val="002855"/>
                </a:solidFill>
                <a:effectLst/>
                <a:latin typeface="Montserrat" pitchFamily="2" charset="77"/>
              </a:rPr>
              <a:t>Data standardization</a:t>
            </a:r>
          </a:p>
          <a:p>
            <a:pPr algn="l"/>
            <a:r>
              <a:rPr lang="en-IN" b="0" i="0">
                <a:solidFill>
                  <a:srgbClr val="454545"/>
                </a:solidFill>
                <a:effectLst/>
                <a:latin typeface="Open Sans" panose="020B0606030504020204" pitchFamily="34" charset="0"/>
              </a:rPr>
              <a:t>This allows IT professionals to ensure that they’re using the correct data types for the proper purposes. Data standardization helps drive efficiency and agility within the business and help them make more informed decisions.</a:t>
            </a:r>
          </a:p>
          <a:p>
            <a:pPr algn="l"/>
            <a:r>
              <a:rPr lang="en-IN" b="0" i="0">
                <a:solidFill>
                  <a:srgbClr val="333333"/>
                </a:solidFill>
                <a:effectLst/>
                <a:latin typeface="Montserrat" pitchFamily="2" charset="77"/>
              </a:rPr>
              <a:t> </a:t>
            </a:r>
          </a:p>
          <a:p>
            <a:pPr algn="l"/>
            <a:r>
              <a:rPr lang="en-IN" b="0" i="0">
                <a:solidFill>
                  <a:srgbClr val="002855"/>
                </a:solidFill>
                <a:effectLst/>
                <a:latin typeface="Montserrat" pitchFamily="2" charset="77"/>
              </a:rPr>
              <a:t>Robust data governance</a:t>
            </a:r>
          </a:p>
          <a:p>
            <a:pPr algn="l"/>
            <a:r>
              <a:rPr lang="en-IN" b="0" i="0">
                <a:solidFill>
                  <a:srgbClr val="454545"/>
                </a:solidFill>
                <a:effectLst/>
                <a:latin typeface="Open Sans" panose="020B0606030504020204" pitchFamily="34" charset="0"/>
              </a:rPr>
              <a:t>This ensures that all data is secured and organized. It will also help to ensure that systems and processes are in place to help protect this data and help them to comply with regulations, such as GDPR.</a:t>
            </a:r>
          </a:p>
          <a:p>
            <a:endParaRPr lang="en-US"/>
          </a:p>
        </p:txBody>
      </p:sp>
      <p:sp>
        <p:nvSpPr>
          <p:cNvPr id="4" name="Slide Number Placeholder 3"/>
          <p:cNvSpPr>
            <a:spLocks noGrp="1"/>
          </p:cNvSpPr>
          <p:nvPr>
            <p:ph type="sldNum" sz="quarter" idx="5"/>
          </p:nvPr>
        </p:nvSpPr>
        <p:spPr/>
        <p:txBody>
          <a:bodyPr/>
          <a:lstStyle/>
          <a:p>
            <a:fld id="{D50E30C8-1FC9-C545-B5DA-34637BFD6AC9}" type="slidenum">
              <a:rPr lang="en-US" smtClean="0"/>
              <a:t>11</a:t>
            </a:fld>
            <a:endParaRPr lang="en-US"/>
          </a:p>
        </p:txBody>
      </p:sp>
    </p:spTree>
    <p:extLst>
      <p:ext uri="{BB962C8B-B14F-4D97-AF65-F5344CB8AC3E}">
        <p14:creationId xmlns:p14="http://schemas.microsoft.com/office/powerpoint/2010/main" val="3685967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C7A3B0A-5924-6549-B35A-76A3698F5E75}" type="slidenum">
              <a:rPr lang="en-US" smtClean="0"/>
              <a:t>17</a:t>
            </a:fld>
            <a:endParaRPr lang="en-US"/>
          </a:p>
        </p:txBody>
      </p:sp>
    </p:spTree>
    <p:extLst>
      <p:ext uri="{BB962C8B-B14F-4D97-AF65-F5344CB8AC3E}">
        <p14:creationId xmlns:p14="http://schemas.microsoft.com/office/powerpoint/2010/main" val="3265386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22FE03-E2FE-154F-ADCA-11C13967A16A}"/>
              </a:ext>
            </a:extLst>
          </p:cNvPr>
          <p:cNvPicPr>
            <a:picLocks noChangeAspect="1"/>
          </p:cNvPicPr>
          <p:nvPr userDrawn="1"/>
        </p:nvPicPr>
        <p:blipFill>
          <a:blip r:embed="rId2"/>
          <a:srcRect/>
          <a:stretch/>
        </p:blipFill>
        <p:spPr>
          <a:xfrm>
            <a:off x="5766" y="761"/>
            <a:ext cx="9132465" cy="5141975"/>
          </a:xfrm>
          <a:prstGeom prst="rect">
            <a:avLst/>
          </a:prstGeom>
        </p:spPr>
      </p:pic>
      <p:sp>
        <p:nvSpPr>
          <p:cNvPr id="4" name="Title 1">
            <a:extLst>
              <a:ext uri="{FF2B5EF4-FFF2-40B4-BE49-F238E27FC236}">
                <a16:creationId xmlns:a16="http://schemas.microsoft.com/office/drawing/2014/main" id="{5A9F0371-F92B-8644-88D1-F5408253E2FC}"/>
              </a:ext>
            </a:extLst>
          </p:cNvPr>
          <p:cNvSpPr>
            <a:spLocks noGrp="1"/>
          </p:cNvSpPr>
          <p:nvPr>
            <p:ph type="ctrTitle" hasCustomPrompt="1"/>
          </p:nvPr>
        </p:nvSpPr>
        <p:spPr>
          <a:xfrm>
            <a:off x="291189" y="1259384"/>
            <a:ext cx="6192762" cy="1103540"/>
          </a:xfrm>
        </p:spPr>
        <p:txBody>
          <a:bodyPr anchor="b">
            <a:normAutofit/>
          </a:bodyPr>
          <a:lstStyle>
            <a:lvl1pPr algn="l">
              <a:defRPr sz="3200" baseline="0">
                <a:solidFill>
                  <a:schemeClr val="bg1"/>
                </a:solidFill>
              </a:defRPr>
            </a:lvl1pPr>
          </a:lstStyle>
          <a:p>
            <a:r>
              <a:rPr lang="en-US" dirty="0"/>
              <a:t>Presentation Title</a:t>
            </a:r>
          </a:p>
        </p:txBody>
      </p:sp>
      <p:sp>
        <p:nvSpPr>
          <p:cNvPr id="5" name="Subtitle 2">
            <a:extLst>
              <a:ext uri="{FF2B5EF4-FFF2-40B4-BE49-F238E27FC236}">
                <a16:creationId xmlns:a16="http://schemas.microsoft.com/office/drawing/2014/main" id="{69862361-6928-8545-9887-E2212FCA59B1}"/>
              </a:ext>
            </a:extLst>
          </p:cNvPr>
          <p:cNvSpPr>
            <a:spLocks noGrp="1"/>
          </p:cNvSpPr>
          <p:nvPr>
            <p:ph type="subTitle" idx="1" hasCustomPrompt="1"/>
          </p:nvPr>
        </p:nvSpPr>
        <p:spPr>
          <a:xfrm>
            <a:off x="278195" y="297997"/>
            <a:ext cx="8587619" cy="766432"/>
          </a:xfrm>
          <a:ln>
            <a:noFill/>
          </a:ln>
          <a:effectLst/>
        </p:spPr>
        <p:style>
          <a:lnRef idx="2">
            <a:schemeClr val="accent1"/>
          </a:lnRef>
          <a:fillRef idx="0">
            <a:schemeClr val="accent1"/>
          </a:fillRef>
          <a:effectRef idx="1">
            <a:schemeClr val="accent1"/>
          </a:effectRef>
          <a:fontRef idx="minor">
            <a:schemeClr val="tx1"/>
          </a:fontRef>
        </p:style>
        <p:txBody>
          <a:bodyPr>
            <a:normAutofit/>
          </a:bodyPr>
          <a:lstStyle>
            <a:lvl1pPr marL="0" indent="0" algn="l">
              <a:buNone/>
              <a:defRPr sz="18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SESSION TITLE</a:t>
            </a:r>
          </a:p>
        </p:txBody>
      </p:sp>
      <p:sp>
        <p:nvSpPr>
          <p:cNvPr id="6" name="Picture Placeholder 8">
            <a:extLst>
              <a:ext uri="{FF2B5EF4-FFF2-40B4-BE49-F238E27FC236}">
                <a16:creationId xmlns:a16="http://schemas.microsoft.com/office/drawing/2014/main" id="{B3A4C601-5B63-D84B-908F-3B2928DD506B}"/>
              </a:ext>
            </a:extLst>
          </p:cNvPr>
          <p:cNvSpPr>
            <a:spLocks noGrp="1"/>
          </p:cNvSpPr>
          <p:nvPr>
            <p:ph type="pic" sz="quarter" idx="10" hasCustomPrompt="1"/>
          </p:nvPr>
        </p:nvSpPr>
        <p:spPr>
          <a:xfrm>
            <a:off x="278196" y="2645403"/>
            <a:ext cx="1592406" cy="1792958"/>
          </a:xfrm>
          <a:solidFill>
            <a:schemeClr val="bg1"/>
          </a:solidFill>
          <a:effectLst/>
        </p:spPr>
        <p:txBody>
          <a:bodyPr/>
          <a:lstStyle>
            <a:lvl1pPr marL="0" indent="0">
              <a:buNone/>
              <a:defRPr>
                <a:solidFill>
                  <a:schemeClr val="bg1"/>
                </a:solidFill>
                <a:effectLst/>
              </a:defRPr>
            </a:lvl1pPr>
          </a:lstStyle>
          <a:p>
            <a:r>
              <a:rPr lang="en-US" dirty="0"/>
              <a:t>/,</a:t>
            </a:r>
          </a:p>
        </p:txBody>
      </p:sp>
      <p:cxnSp>
        <p:nvCxnSpPr>
          <p:cNvPr id="7" name="Straight Connector 6">
            <a:extLst>
              <a:ext uri="{FF2B5EF4-FFF2-40B4-BE49-F238E27FC236}">
                <a16:creationId xmlns:a16="http://schemas.microsoft.com/office/drawing/2014/main" id="{B78DFD4C-6124-0143-9F82-2154976C746D}"/>
              </a:ext>
            </a:extLst>
          </p:cNvPr>
          <p:cNvCxnSpPr/>
          <p:nvPr userDrawn="1"/>
        </p:nvCxnSpPr>
        <p:spPr>
          <a:xfrm flipH="1">
            <a:off x="278195" y="737840"/>
            <a:ext cx="8587619"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8" name="Text Placeholder 23">
            <a:extLst>
              <a:ext uri="{FF2B5EF4-FFF2-40B4-BE49-F238E27FC236}">
                <a16:creationId xmlns:a16="http://schemas.microsoft.com/office/drawing/2014/main" id="{8875040B-2E2A-3A4E-9C2B-418101F7C9FC}"/>
              </a:ext>
            </a:extLst>
          </p:cNvPr>
          <p:cNvSpPr>
            <a:spLocks noGrp="1"/>
          </p:cNvSpPr>
          <p:nvPr>
            <p:ph type="body" sz="quarter" idx="12" hasCustomPrompt="1"/>
          </p:nvPr>
        </p:nvSpPr>
        <p:spPr>
          <a:xfrm>
            <a:off x="1966308" y="3592223"/>
            <a:ext cx="4780274" cy="846138"/>
          </a:xfrm>
        </p:spPr>
        <p:txBody>
          <a:bodyPr>
            <a:noAutofit/>
          </a:bodyPr>
          <a:lstStyle>
            <a:lvl1pPr marL="3175" indent="0">
              <a:buNone/>
              <a:defRPr sz="2400">
                <a:solidFill>
                  <a:schemeClr val="bg1"/>
                </a:solidFill>
              </a:defRPr>
            </a:lvl1pPr>
            <a:lvl2pPr marL="3175" indent="0">
              <a:buNone/>
              <a:defRPr sz="2400"/>
            </a:lvl2pPr>
            <a:lvl3pPr marL="3175" indent="0">
              <a:buNone/>
              <a:defRPr sz="2400"/>
            </a:lvl3pPr>
            <a:lvl4pPr marL="3175" indent="0">
              <a:buNone/>
              <a:defRPr sz="2400"/>
            </a:lvl4pPr>
            <a:lvl5pPr marL="3175" indent="0">
              <a:buNone/>
              <a:defRPr sz="2400"/>
            </a:lvl5pPr>
          </a:lstStyle>
          <a:p>
            <a:pPr lvl="0"/>
            <a:r>
              <a:rPr lang="en-US" dirty="0"/>
              <a:t>Speaker Name</a:t>
            </a:r>
          </a:p>
        </p:txBody>
      </p:sp>
    </p:spTree>
    <p:extLst>
      <p:ext uri="{BB962C8B-B14F-4D97-AF65-F5344CB8AC3E}">
        <p14:creationId xmlns:p14="http://schemas.microsoft.com/office/powerpoint/2010/main" val="369901729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Title with logo">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737467" y="4499281"/>
            <a:ext cx="5091077" cy="323001"/>
          </a:xfrm>
        </p:spPr>
        <p:txBody>
          <a:bodyPr>
            <a:normAutofit/>
          </a:bodyPr>
          <a:lstStyle>
            <a:lvl1pPr>
              <a:defRPr sz="1800" b="0" i="0">
                <a:solidFill>
                  <a:schemeClr val="tx1">
                    <a:lumMod val="75000"/>
                    <a:lumOff val="25000"/>
                  </a:schemeClr>
                </a:solidFill>
                <a:latin typeface="Calibri Light" charset="0"/>
                <a:ea typeface="Calibri Light" charset="0"/>
                <a:cs typeface="Calibri Light" charset="0"/>
              </a:defRPr>
            </a:lvl1pPr>
          </a:lstStyle>
          <a:p>
            <a:r>
              <a:rPr lang="en-US"/>
              <a:t>Click to edit title with logo</a:t>
            </a:r>
          </a:p>
        </p:txBody>
      </p:sp>
      <p:cxnSp>
        <p:nvCxnSpPr>
          <p:cNvPr id="7" name="Straight Connector 6"/>
          <p:cNvCxnSpPr>
            <a:cxnSpLocks/>
          </p:cNvCxnSpPr>
          <p:nvPr userDrawn="1"/>
        </p:nvCxnSpPr>
        <p:spPr>
          <a:xfrm>
            <a:off x="3977918" y="4720890"/>
            <a:ext cx="3391676" cy="0"/>
          </a:xfrm>
          <a:prstGeom prst="line">
            <a:avLst/>
          </a:prstGeom>
          <a:ln>
            <a:solidFill>
              <a:srgbClr val="E24725"/>
            </a:solidFill>
          </a:ln>
        </p:spPr>
        <p:style>
          <a:lnRef idx="1">
            <a:schemeClr val="accent2"/>
          </a:lnRef>
          <a:fillRef idx="0">
            <a:schemeClr val="accent2"/>
          </a:fillRef>
          <a:effectRef idx="0">
            <a:schemeClr val="accent2"/>
          </a:effectRef>
          <a:fontRef idx="minor">
            <a:schemeClr val="tx1"/>
          </a:fontRef>
        </p:style>
      </p:cxn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tretch/>
        </p:blipFill>
        <p:spPr>
          <a:xfrm>
            <a:off x="7578142" y="4520202"/>
            <a:ext cx="908870" cy="322877"/>
          </a:xfrm>
          <a:prstGeom prst="rect">
            <a:avLst/>
          </a:prstGeom>
        </p:spPr>
      </p:pic>
    </p:spTree>
    <p:extLst>
      <p:ext uri="{BB962C8B-B14F-4D97-AF65-F5344CB8AC3E}">
        <p14:creationId xmlns:p14="http://schemas.microsoft.com/office/powerpoint/2010/main" val="347815267"/>
      </p:ext>
    </p:extLst>
  </p:cSld>
  <p:clrMapOvr>
    <a:masterClrMapping/>
  </p:clrMapOvr>
  <p:extLst>
    <p:ext uri="{DCECCB84-F9BA-43D5-87BE-67443E8EF086}">
      <p15:sldGuideLst xmlns:p15="http://schemas.microsoft.com/office/powerpoint/2012/main">
        <p15:guide id="1" orient="horz" pos="2520">
          <p15:clr>
            <a:srgbClr val="FBAE40"/>
          </p15:clr>
        </p15:guide>
        <p15:guide id="2" pos="48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Picture and text">
    <p:spTree>
      <p:nvGrpSpPr>
        <p:cNvPr id="1" name=""/>
        <p:cNvGrpSpPr/>
        <p:nvPr/>
      </p:nvGrpSpPr>
      <p:grpSpPr>
        <a:xfrm>
          <a:off x="0" y="0"/>
          <a:ext cx="0" cy="0"/>
          <a:chOff x="0" y="0"/>
          <a:chExt cx="0" cy="0"/>
        </a:xfrm>
      </p:grpSpPr>
      <p:sp>
        <p:nvSpPr>
          <p:cNvPr id="3020804" name="Rectangle 4"/>
          <p:cNvSpPr>
            <a:spLocks noGrp="1" noChangeArrowheads="1"/>
          </p:cNvSpPr>
          <p:nvPr>
            <p:ph type="ctrTitle" sz="quarter" hasCustomPrompt="1"/>
          </p:nvPr>
        </p:nvSpPr>
        <p:spPr>
          <a:xfrm>
            <a:off x="971501" y="2792119"/>
            <a:ext cx="2448340" cy="538819"/>
          </a:xfrm>
        </p:spPr>
        <p:txBody>
          <a:bodyPr/>
          <a:lstStyle>
            <a:lvl1pPr>
              <a:spcBef>
                <a:spcPct val="100000"/>
              </a:spcBef>
              <a:buClr>
                <a:schemeClr val="tx2"/>
              </a:buClr>
              <a:buSzPct val="85000"/>
              <a:buFont typeface="Wingdings" pitchFamily="2" charset="2"/>
              <a:buNone/>
              <a:defRPr sz="1650">
                <a:solidFill>
                  <a:schemeClr val="tx1">
                    <a:lumMod val="75000"/>
                    <a:lumOff val="25000"/>
                  </a:schemeClr>
                </a:solidFill>
              </a:defRPr>
            </a:lvl1pPr>
          </a:lstStyle>
          <a:p>
            <a:r>
              <a:rPr lang="en-US"/>
              <a:t>Click to edit text accompanying picture </a:t>
            </a:r>
          </a:p>
        </p:txBody>
      </p:sp>
      <p:sp>
        <p:nvSpPr>
          <p:cNvPr id="3" name="Picture Placeholder 2"/>
          <p:cNvSpPr>
            <a:spLocks noGrp="1"/>
          </p:cNvSpPr>
          <p:nvPr>
            <p:ph type="pic" sz="quarter" idx="10"/>
          </p:nvPr>
        </p:nvSpPr>
        <p:spPr>
          <a:xfrm>
            <a:off x="4427980" y="0"/>
            <a:ext cx="4716020" cy="5148263"/>
          </a:xfrm>
          <a:prstGeom prst="rect">
            <a:avLst/>
          </a:prstGeom>
        </p:spPr>
        <p:txBody>
          <a:bodyPr/>
          <a:lstStyle>
            <a:lvl1pPr marL="0" indent="0">
              <a:buNone/>
              <a:defRPr/>
            </a:lvl1pPr>
          </a:lstStyle>
          <a:p>
            <a:endParaRPr lang="en-US"/>
          </a:p>
        </p:txBody>
      </p:sp>
    </p:spTree>
    <p:extLst>
      <p:ext uri="{BB962C8B-B14F-4D97-AF65-F5344CB8AC3E}">
        <p14:creationId xmlns:p14="http://schemas.microsoft.com/office/powerpoint/2010/main" val="4288648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eading  and Footer - Confidential">
    <p:spTree>
      <p:nvGrpSpPr>
        <p:cNvPr id="1" name=""/>
        <p:cNvGrpSpPr/>
        <p:nvPr/>
      </p:nvGrpSpPr>
      <p:grpSpPr>
        <a:xfrm>
          <a:off x="0" y="0"/>
          <a:ext cx="0" cy="0"/>
          <a:chOff x="0" y="0"/>
          <a:chExt cx="0" cy="0"/>
        </a:xfrm>
      </p:grpSpPr>
      <p:sp>
        <p:nvSpPr>
          <p:cNvPr id="3" name="Title 1"/>
          <p:cNvSpPr>
            <a:spLocks noGrp="1"/>
          </p:cNvSpPr>
          <p:nvPr>
            <p:ph type="title"/>
          </p:nvPr>
        </p:nvSpPr>
        <p:spPr>
          <a:xfrm>
            <a:off x="396875" y="316186"/>
            <a:ext cx="8362951" cy="281444"/>
          </a:xfrm>
        </p:spPr>
        <p:txBody>
          <a:bodyPr/>
          <a:lstStyle>
            <a:lvl1pPr>
              <a:defRPr/>
            </a:lvl1pPr>
          </a:lstStyle>
          <a:p>
            <a:r>
              <a:rPr lang="en-US"/>
              <a:t>Click to edit Master title style</a:t>
            </a:r>
          </a:p>
        </p:txBody>
      </p:sp>
    </p:spTree>
    <p:extLst>
      <p:ext uri="{BB962C8B-B14F-4D97-AF65-F5344CB8AC3E}">
        <p14:creationId xmlns:p14="http://schemas.microsoft.com/office/powerpoint/2010/main" val="11735108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Breaker Slide">
    <p:spTree>
      <p:nvGrpSpPr>
        <p:cNvPr id="1" name=""/>
        <p:cNvGrpSpPr/>
        <p:nvPr/>
      </p:nvGrpSpPr>
      <p:grpSpPr>
        <a:xfrm>
          <a:off x="0" y="0"/>
          <a:ext cx="0" cy="0"/>
          <a:chOff x="0" y="0"/>
          <a:chExt cx="0" cy="0"/>
        </a:xfrm>
      </p:grpSpPr>
      <p:sp>
        <p:nvSpPr>
          <p:cNvPr id="12" name="Title 1"/>
          <p:cNvSpPr>
            <a:spLocks noGrp="1"/>
          </p:cNvSpPr>
          <p:nvPr>
            <p:ph type="title"/>
          </p:nvPr>
        </p:nvSpPr>
        <p:spPr>
          <a:xfrm>
            <a:off x="712371" y="4438605"/>
            <a:ext cx="5818759" cy="323001"/>
          </a:xfrm>
        </p:spPr>
        <p:txBody>
          <a:bodyPr>
            <a:normAutofit/>
          </a:bodyPr>
          <a:lstStyle>
            <a:lvl1pPr>
              <a:defRPr lang="en-US" sz="1800" b="0" i="0" kern="1200" baseline="0" dirty="0">
                <a:solidFill>
                  <a:srgbClr val="55555A"/>
                </a:solidFill>
                <a:latin typeface="Calibri Light" charset="0"/>
                <a:ea typeface="Calibri Light" charset="0"/>
                <a:cs typeface="Calibri Light" charset="0"/>
              </a:defRPr>
            </a:lvl1pPr>
          </a:lstStyle>
          <a:p>
            <a:r>
              <a:rPr lang="en-US"/>
              <a:t>Click to edit Master title style</a:t>
            </a:r>
          </a:p>
        </p:txBody>
      </p:sp>
      <p:cxnSp>
        <p:nvCxnSpPr>
          <p:cNvPr id="4" name="Straight Connector 3"/>
          <p:cNvCxnSpPr/>
          <p:nvPr userDrawn="1"/>
        </p:nvCxnSpPr>
        <p:spPr>
          <a:xfrm flipV="1">
            <a:off x="4283970" y="4600106"/>
            <a:ext cx="3668237" cy="1921"/>
          </a:xfrm>
          <a:prstGeom prst="line">
            <a:avLst/>
          </a:prstGeom>
          <a:ln>
            <a:solidFill>
              <a:srgbClr val="E247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81985918"/>
      </p:ext>
    </p:extLst>
  </p:cSld>
  <p:clrMapOvr>
    <a:masterClrMapping/>
  </p:clrMapOvr>
  <p:extLst>
    <p:ext uri="{DCECCB84-F9BA-43D5-87BE-67443E8EF086}">
      <p15:sldGuideLst xmlns:p15="http://schemas.microsoft.com/office/powerpoint/2012/main">
        <p15:guide id="1" orient="horz" pos="2520">
          <p15:clr>
            <a:srgbClr val="FBAE40"/>
          </p15:clr>
        </p15:guide>
        <p15:guide id="2" pos="3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3141080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835410" y="4633368"/>
            <a:ext cx="2133600" cy="274097"/>
          </a:xfrm>
        </p:spPr>
        <p:txBody>
          <a:bodyPr/>
          <a:lstStyle>
            <a:lvl1pPr>
              <a:defRPr>
                <a:solidFill>
                  <a:schemeClr val="tx2"/>
                </a:solidFill>
              </a:defRPr>
            </a:lvl1pPr>
          </a:lstStyle>
          <a:p>
            <a:fld id="{AF396DAA-9B3B-2748-9C7F-0FEF1858152B}" type="slidenum">
              <a:rPr lang="en-US" smtClean="0"/>
              <a:pPr/>
              <a:t>‹#›</a:t>
            </a:fld>
            <a:endParaRPr lang="en-US" dirty="0"/>
          </a:p>
        </p:txBody>
      </p:sp>
    </p:spTree>
    <p:extLst>
      <p:ext uri="{BB962C8B-B14F-4D97-AF65-F5344CB8AC3E}">
        <p14:creationId xmlns:p14="http://schemas.microsoft.com/office/powerpoint/2010/main" val="2145686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2140"/>
            <a:ext cx="4038600" cy="2550297"/>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902140"/>
            <a:ext cx="4038600" cy="2550297"/>
          </a:xfrm>
        </p:spPr>
        <p:txBody>
          <a:bodyPr/>
          <a:lstStyle>
            <a:lvl1pPr>
              <a:defRPr sz="2800">
                <a:solidFill>
                  <a:srgbClr val="000000"/>
                </a:solidFill>
              </a:defRPr>
            </a:lvl1pPr>
            <a:lvl2pPr>
              <a:defRPr sz="2400">
                <a:solidFill>
                  <a:srgbClr val="000000"/>
                </a:solidFill>
              </a:defRPr>
            </a:lvl2pPr>
            <a:lvl3pPr>
              <a:defRPr sz="2000">
                <a:solidFill>
                  <a:srgbClr val="000000"/>
                </a:solidFill>
              </a:defRPr>
            </a:lvl3pPr>
            <a:lvl4pPr>
              <a:defRPr sz="1800">
                <a:solidFill>
                  <a:srgbClr val="000000"/>
                </a:solidFill>
              </a:defRPr>
            </a:lvl4pPr>
            <a:lvl5pPr>
              <a:defRPr sz="1800">
                <a:solidFill>
                  <a:srgbClr val="00000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F396DAA-9B3B-2748-9C7F-0FEF1858152B}" type="slidenum">
              <a:rPr lang="en-US" smtClean="0"/>
              <a:pPr/>
              <a:t>‹#›</a:t>
            </a:fld>
            <a:endParaRPr lang="en-US" dirty="0"/>
          </a:p>
        </p:txBody>
      </p:sp>
    </p:spTree>
    <p:extLst>
      <p:ext uri="{BB962C8B-B14F-4D97-AF65-F5344CB8AC3E}">
        <p14:creationId xmlns:p14="http://schemas.microsoft.com/office/powerpoint/2010/main" val="3782055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152401"/>
            <a:ext cx="4040188"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2667"/>
            <a:ext cx="4040188"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30" y="1152401"/>
            <a:ext cx="4041775" cy="48026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2667"/>
            <a:ext cx="4041775" cy="296621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AF396DAA-9B3B-2748-9C7F-0FEF1858152B}" type="slidenum">
              <a:rPr lang="en-US" smtClean="0"/>
              <a:pPr/>
              <a:t>‹#›</a:t>
            </a:fld>
            <a:endParaRPr lang="en-US" dirty="0"/>
          </a:p>
        </p:txBody>
      </p:sp>
      <p:sp>
        <p:nvSpPr>
          <p:cNvPr id="10" name="Title 1"/>
          <p:cNvSpPr>
            <a:spLocks noGrp="1"/>
          </p:cNvSpPr>
          <p:nvPr>
            <p:ph type="title"/>
          </p:nvPr>
        </p:nvSpPr>
        <p:spPr>
          <a:xfrm>
            <a:off x="174990" y="102682"/>
            <a:ext cx="8794020" cy="536781"/>
          </a:xfrm>
        </p:spPr>
        <p:txBody>
          <a:bodyPr/>
          <a:lstStyle/>
          <a:p>
            <a:r>
              <a:rPr lang="en-US"/>
              <a:t>Click to edit Master title style</a:t>
            </a:r>
          </a:p>
        </p:txBody>
      </p:sp>
    </p:spTree>
    <p:extLst>
      <p:ext uri="{BB962C8B-B14F-4D97-AF65-F5344CB8AC3E}">
        <p14:creationId xmlns:p14="http://schemas.microsoft.com/office/powerpoint/2010/main" val="3707528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AF396DAA-9B3B-2748-9C7F-0FEF1858152B}" type="slidenum">
              <a:rPr lang="en-US" smtClean="0"/>
              <a:pPr/>
              <a:t>‹#›</a:t>
            </a:fld>
            <a:endParaRPr lang="en-US" dirty="0"/>
          </a:p>
        </p:txBody>
      </p:sp>
    </p:spTree>
    <p:extLst>
      <p:ext uri="{BB962C8B-B14F-4D97-AF65-F5344CB8AC3E}">
        <p14:creationId xmlns:p14="http://schemas.microsoft.com/office/powerpoint/2010/main" val="3708415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976395"/>
            <a:ext cx="3008313" cy="872345"/>
          </a:xfrm>
        </p:spPr>
        <p:txBody>
          <a:bodyPr anchor="b"/>
          <a:lstStyle>
            <a:lvl1pPr algn="l">
              <a:defRPr sz="2000" b="1">
                <a:solidFill>
                  <a:srgbClr val="000000"/>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976393"/>
            <a:ext cx="5111750" cy="348277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5" y="1848739"/>
            <a:ext cx="3008313" cy="2610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F396DAA-9B3B-2748-9C7F-0FEF1858152B}" type="slidenum">
              <a:rPr lang="en-US" smtClean="0"/>
              <a:pPr/>
              <a:t>‹#›</a:t>
            </a:fld>
            <a:endParaRPr lang="en-US" dirty="0"/>
          </a:p>
        </p:txBody>
      </p:sp>
      <p:sp>
        <p:nvSpPr>
          <p:cNvPr id="8" name="Title 1"/>
          <p:cNvSpPr txBox="1">
            <a:spLocks/>
          </p:cNvSpPr>
          <p:nvPr/>
        </p:nvSpPr>
        <p:spPr>
          <a:xfrm>
            <a:off x="174990" y="102682"/>
            <a:ext cx="8794020" cy="536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rgbClr val="FFFFFF"/>
                </a:solidFill>
                <a:latin typeface="Avenir Next Regular"/>
                <a:ea typeface="+mj-ea"/>
                <a:cs typeface="Avenir Next Regular"/>
              </a:defRPr>
            </a:lvl1pPr>
          </a:lstStyle>
          <a:p>
            <a:r>
              <a:rPr lang="en-US" sz="3600" dirty="0">
                <a:solidFill>
                  <a:srgbClr val="172E55"/>
                </a:solidFill>
              </a:rPr>
              <a:t>Click to edit Master title style</a:t>
            </a:r>
          </a:p>
        </p:txBody>
      </p:sp>
    </p:spTree>
    <p:extLst>
      <p:ext uri="{BB962C8B-B14F-4D97-AF65-F5344CB8AC3E}">
        <p14:creationId xmlns:p14="http://schemas.microsoft.com/office/powerpoint/2010/main" val="227631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3784"/>
            <a:ext cx="5486400" cy="425447"/>
          </a:xfrm>
        </p:spPr>
        <p:txBody>
          <a:bodyPr anchor="b"/>
          <a:lstStyle>
            <a:lvl1pPr algn="l">
              <a:defRPr sz="2000" b="1">
                <a:solidFill>
                  <a:srgbClr val="000000"/>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959568"/>
            <a:ext cx="5486400" cy="258939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4029233"/>
            <a:ext cx="5486400" cy="60420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F396DAA-9B3B-2748-9C7F-0FEF1858152B}" type="slidenum">
              <a:rPr lang="en-US" smtClean="0"/>
              <a:pPr/>
              <a:t>‹#›</a:t>
            </a:fld>
            <a:endParaRPr lang="en-US" dirty="0"/>
          </a:p>
        </p:txBody>
      </p:sp>
      <p:sp>
        <p:nvSpPr>
          <p:cNvPr id="9" name="Title 1"/>
          <p:cNvSpPr txBox="1">
            <a:spLocks/>
          </p:cNvSpPr>
          <p:nvPr/>
        </p:nvSpPr>
        <p:spPr>
          <a:xfrm>
            <a:off x="174990" y="102682"/>
            <a:ext cx="8794020" cy="53678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600" kern="1200">
                <a:solidFill>
                  <a:srgbClr val="FFFFFF"/>
                </a:solidFill>
                <a:latin typeface="Avenir Next Regular"/>
                <a:ea typeface="+mj-ea"/>
                <a:cs typeface="Avenir Next Regular"/>
              </a:defRPr>
            </a:lvl1pPr>
          </a:lstStyle>
          <a:p>
            <a:r>
              <a:rPr lang="en-US" sz="3600" dirty="0">
                <a:solidFill>
                  <a:srgbClr val="172E55"/>
                </a:solidFill>
              </a:rPr>
              <a:t>Click to edit Master title style</a:t>
            </a:r>
          </a:p>
        </p:txBody>
      </p:sp>
    </p:spTree>
    <p:extLst>
      <p:ext uri="{BB962C8B-B14F-4D97-AF65-F5344CB8AC3E}">
        <p14:creationId xmlns:p14="http://schemas.microsoft.com/office/powerpoint/2010/main" val="4140875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003705"/>
            <a:ext cx="8229600" cy="33976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F396DAA-9B3B-2748-9C7F-0FEF1858152B}" type="slidenum">
              <a:rPr lang="en-US" smtClean="0"/>
              <a:pPr/>
              <a:t>‹#›</a:t>
            </a:fld>
            <a:endParaRPr lang="en-US" dirty="0"/>
          </a:p>
        </p:txBody>
      </p:sp>
    </p:spTree>
    <p:extLst>
      <p:ext uri="{BB962C8B-B14F-4D97-AF65-F5344CB8AC3E}">
        <p14:creationId xmlns:p14="http://schemas.microsoft.com/office/powerpoint/2010/main" val="234704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lvl1pPr>
              <a:defRPr>
                <a:solidFill>
                  <a:schemeClr val="tx2"/>
                </a:solidFill>
              </a:defRPr>
            </a:lvl1pPr>
          </a:lstStyle>
          <a:p>
            <a:fld id="{AF396DAA-9B3B-2748-9C7F-0FEF1858152B}" type="slidenum">
              <a:rPr lang="en-US" smtClean="0"/>
              <a:pPr/>
              <a:t>‹#›</a:t>
            </a:fld>
            <a:endParaRPr lang="en-US" dirty="0"/>
          </a:p>
        </p:txBody>
      </p:sp>
    </p:spTree>
    <p:extLst>
      <p:ext uri="{BB962C8B-B14F-4D97-AF65-F5344CB8AC3E}">
        <p14:creationId xmlns:p14="http://schemas.microsoft.com/office/powerpoint/2010/main" val="269619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srcRect/>
          <a:stretch/>
        </p:blipFill>
        <p:spPr>
          <a:xfrm>
            <a:off x="5766" y="762"/>
            <a:ext cx="9132465" cy="5141975"/>
          </a:xfrm>
          <a:prstGeom prst="rect">
            <a:avLst/>
          </a:prstGeom>
        </p:spPr>
      </p:pic>
      <p:sp>
        <p:nvSpPr>
          <p:cNvPr id="2" name="Title Placeholder 1"/>
          <p:cNvSpPr>
            <a:spLocks noGrp="1"/>
          </p:cNvSpPr>
          <p:nvPr>
            <p:ph type="title"/>
          </p:nvPr>
        </p:nvSpPr>
        <p:spPr>
          <a:xfrm>
            <a:off x="174990" y="102682"/>
            <a:ext cx="8794020" cy="53678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1262"/>
            <a:ext cx="8229600" cy="339761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835410" y="4817784"/>
            <a:ext cx="2133600" cy="274097"/>
          </a:xfrm>
          <a:prstGeom prst="rect">
            <a:avLst/>
          </a:prstGeom>
        </p:spPr>
        <p:txBody>
          <a:bodyPr vert="horz" lIns="91440" tIns="45720" rIns="91440" bIns="45720" rtlCol="0" anchor="ctr"/>
          <a:lstStyle>
            <a:lvl1pPr algn="r">
              <a:defRPr sz="1200" b="0">
                <a:solidFill>
                  <a:schemeClr val="bg1"/>
                </a:solidFill>
                <a:latin typeface="+mn-lt"/>
                <a:cs typeface="Avenir Next Regular"/>
              </a:defRPr>
            </a:lvl1pPr>
          </a:lstStyle>
          <a:p>
            <a:fld id="{AF396DAA-9B3B-2748-9C7F-0FEF1858152B}" type="slidenum">
              <a:rPr lang="en-US" smtClean="0"/>
              <a:pPr/>
              <a:t>‹#›</a:t>
            </a:fld>
            <a:endParaRPr lang="en-US" dirty="0"/>
          </a:p>
        </p:txBody>
      </p:sp>
    </p:spTree>
    <p:extLst>
      <p:ext uri="{BB962C8B-B14F-4D97-AF65-F5344CB8AC3E}">
        <p14:creationId xmlns:p14="http://schemas.microsoft.com/office/powerpoint/2010/main" val="377562238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hf hdr="0" ftr="0"/>
  <p:txStyles>
    <p:titleStyle>
      <a:lvl1pPr algn="ctr" defTabSz="457200" rtl="0" eaLnBrk="1" latinLnBrk="0" hangingPunct="1">
        <a:spcBef>
          <a:spcPct val="0"/>
        </a:spcBef>
        <a:buNone/>
        <a:defRPr sz="3600" kern="1200">
          <a:solidFill>
            <a:srgbClr val="000000"/>
          </a:solidFill>
          <a:latin typeface="+mj-lt"/>
          <a:ea typeface="+mj-ea"/>
          <a:cs typeface="Avenir Next Regular"/>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7.png"/><Relationship Id="rId3" Type="http://schemas.openxmlformats.org/officeDocument/2006/relationships/image" Target="../media/image39.png"/><Relationship Id="rId7" Type="http://schemas.openxmlformats.org/officeDocument/2006/relationships/image" Target="../media/image43.svg"/><Relationship Id="rId12"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sv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7.png"/><Relationship Id="rId2" Type="http://schemas.openxmlformats.org/officeDocument/2006/relationships/image" Target="../media/image48.png"/><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51.pn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7.png"/><Relationship Id="rId18" Type="http://schemas.microsoft.com/office/2007/relationships/hdphoto" Target="../media/hdphoto7.wdp"/><Relationship Id="rId3" Type="http://schemas.openxmlformats.org/officeDocument/2006/relationships/image" Target="../media/image6.png"/><Relationship Id="rId7" Type="http://schemas.openxmlformats.org/officeDocument/2006/relationships/image" Target="../media/image14.png"/><Relationship Id="rId12" Type="http://schemas.microsoft.com/office/2007/relationships/hdphoto" Target="../media/hdphoto4.wdp"/><Relationship Id="rId17" Type="http://schemas.openxmlformats.org/officeDocument/2006/relationships/image" Target="../media/image19.png"/><Relationship Id="rId2" Type="http://schemas.openxmlformats.org/officeDocument/2006/relationships/notesSlide" Target="../notesSlides/notesSlide5.xml"/><Relationship Id="rId16" Type="http://schemas.microsoft.com/office/2007/relationships/hdphoto" Target="../media/hdphoto6.wdp"/><Relationship Id="rId20" Type="http://schemas.microsoft.com/office/2007/relationships/hdphoto" Target="../media/hdphoto8.wdp"/><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microsoft.com/office/2007/relationships/hdphoto" Target="../media/hdphoto3.wdp"/><Relationship Id="rId19" Type="http://schemas.openxmlformats.org/officeDocument/2006/relationships/image" Target="../media/image20.png"/><Relationship Id="rId4" Type="http://schemas.openxmlformats.org/officeDocument/2006/relationships/image" Target="../media/image7.png"/><Relationship Id="rId9" Type="http://schemas.openxmlformats.org/officeDocument/2006/relationships/image" Target="../media/image15.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9.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7.png"/><Relationship Id="rId4" Type="http://schemas.openxmlformats.org/officeDocument/2006/relationships/notesSlide" Target="../notesSlides/notesSlide7.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ED89-CD66-5D40-B2EE-6EEF4169BFC8}"/>
              </a:ext>
            </a:extLst>
          </p:cNvPr>
          <p:cNvSpPr>
            <a:spLocks noGrp="1"/>
          </p:cNvSpPr>
          <p:nvPr>
            <p:ph type="ctrTitle"/>
          </p:nvPr>
        </p:nvSpPr>
        <p:spPr/>
        <p:txBody>
          <a:bodyPr/>
          <a:lstStyle/>
          <a:p>
            <a:r>
              <a:rPr lang="en-US" dirty="0"/>
              <a:t>AI-Powered FDD: Turning Building Data into Actionable Insights</a:t>
            </a:r>
          </a:p>
        </p:txBody>
      </p:sp>
      <p:sp>
        <p:nvSpPr>
          <p:cNvPr id="3" name="Subtitle 2">
            <a:extLst>
              <a:ext uri="{FF2B5EF4-FFF2-40B4-BE49-F238E27FC236}">
                <a16:creationId xmlns:a16="http://schemas.microsoft.com/office/drawing/2014/main" id="{5C0FFCA9-A044-D944-9737-6474731B27AF}"/>
              </a:ext>
            </a:extLst>
          </p:cNvPr>
          <p:cNvSpPr>
            <a:spLocks noGrp="1"/>
          </p:cNvSpPr>
          <p:nvPr>
            <p:ph type="subTitle" idx="1"/>
          </p:nvPr>
        </p:nvSpPr>
        <p:spPr>
          <a:ln>
            <a:noFill/>
          </a:ln>
        </p:spPr>
        <p:txBody>
          <a:bodyPr/>
          <a:lstStyle/>
          <a:p>
            <a:r>
              <a:rPr lang="en-US" dirty="0"/>
              <a:t>Business Track</a:t>
            </a:r>
          </a:p>
        </p:txBody>
      </p:sp>
      <p:pic>
        <p:nvPicPr>
          <p:cNvPr id="7" name="Picture Placeholder 6" descr="A person sitting in a chair&#10;&#10;AI-generated content may be incorrect.">
            <a:extLst>
              <a:ext uri="{FF2B5EF4-FFF2-40B4-BE49-F238E27FC236}">
                <a16:creationId xmlns:a16="http://schemas.microsoft.com/office/drawing/2014/main" id="{6CCCC5FF-19AA-BE18-7F64-7173CE21F9CB}"/>
              </a:ext>
            </a:extLst>
          </p:cNvPr>
          <p:cNvPicPr>
            <a:picLocks noGrp="1" noChangeAspect="1"/>
          </p:cNvPicPr>
          <p:nvPr>
            <p:ph type="pic" sz="quarter" idx="10"/>
          </p:nvPr>
        </p:nvPicPr>
        <p:blipFill>
          <a:blip r:embed="rId2"/>
          <a:srcRect t="7752" b="7752"/>
          <a:stretch>
            <a:fillRect/>
          </a:stretch>
        </p:blipFill>
        <p:spPr/>
      </p:pic>
      <p:sp>
        <p:nvSpPr>
          <p:cNvPr id="5" name="Text Placeholder 4">
            <a:extLst>
              <a:ext uri="{FF2B5EF4-FFF2-40B4-BE49-F238E27FC236}">
                <a16:creationId xmlns:a16="http://schemas.microsoft.com/office/drawing/2014/main" id="{A3038BBC-76B7-6246-98C0-9AC289316B86}"/>
              </a:ext>
            </a:extLst>
          </p:cNvPr>
          <p:cNvSpPr>
            <a:spLocks noGrp="1"/>
          </p:cNvSpPr>
          <p:nvPr>
            <p:ph type="body" sz="quarter" idx="12"/>
          </p:nvPr>
        </p:nvSpPr>
        <p:spPr/>
        <p:txBody>
          <a:bodyPr/>
          <a:lstStyle/>
          <a:p>
            <a:r>
              <a:rPr lang="en-US" dirty="0"/>
              <a:t>Shilpa </a:t>
            </a:r>
            <a:r>
              <a:rPr lang="en-US" dirty="0" err="1"/>
              <a:t>Basappa</a:t>
            </a:r>
            <a:r>
              <a:rPr lang="en-US" dirty="0"/>
              <a:t>, Senior Director of Product Engineering, 75F</a:t>
            </a:r>
          </a:p>
        </p:txBody>
      </p:sp>
    </p:spTree>
    <p:extLst>
      <p:ext uri="{BB962C8B-B14F-4D97-AF65-F5344CB8AC3E}">
        <p14:creationId xmlns:p14="http://schemas.microsoft.com/office/powerpoint/2010/main" val="958218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5AD373-04A8-5BD1-1346-4A43FD750EDD}"/>
              </a:ext>
            </a:extLst>
          </p:cNvPr>
          <p:cNvPicPr>
            <a:picLocks noChangeAspect="1"/>
          </p:cNvPicPr>
          <p:nvPr/>
        </p:nvPicPr>
        <p:blipFill rotWithShape="1">
          <a:blip r:embed="rId2"/>
          <a:srcRect t="10605" r="10926" b="3"/>
          <a:stretch/>
        </p:blipFill>
        <p:spPr>
          <a:xfrm>
            <a:off x="3595" y="1329194"/>
            <a:ext cx="4556562" cy="2572245"/>
          </a:xfrm>
          <a:prstGeom prst="rect">
            <a:avLst/>
          </a:prstGeom>
          <a:noFill/>
        </p:spPr>
      </p:pic>
      <p:sp>
        <p:nvSpPr>
          <p:cNvPr id="3" name="Content Placeholder 2">
            <a:extLst>
              <a:ext uri="{FF2B5EF4-FFF2-40B4-BE49-F238E27FC236}">
                <a16:creationId xmlns:a16="http://schemas.microsoft.com/office/drawing/2014/main" id="{FAAA6EFF-4F4F-F4A6-E023-D618EC8AD1D6}"/>
              </a:ext>
            </a:extLst>
          </p:cNvPr>
          <p:cNvSpPr>
            <a:spLocks noGrp="1"/>
          </p:cNvSpPr>
          <p:nvPr>
            <p:ph sz="half" idx="2"/>
          </p:nvPr>
        </p:nvSpPr>
        <p:spPr>
          <a:xfrm>
            <a:off x="4594231" y="2352146"/>
            <a:ext cx="4038600" cy="1384995"/>
          </a:xfrm>
          <a:solidFill>
            <a:schemeClr val="bg1"/>
          </a:solidFill>
        </p:spPr>
        <p:txBody>
          <a:bodyPr wrap="square" rtlCol="0">
            <a:spAutoFit/>
          </a:bodyPr>
          <a:lstStyle/>
          <a:p>
            <a:pPr marL="0"/>
            <a:r>
              <a:rPr lang="en-US" sz="1200" b="1">
                <a:solidFill>
                  <a:srgbClr val="262626"/>
                </a:solidFill>
                <a:latin typeface="Open Sans" panose="020B0606030504020204" pitchFamily="34" charset="0"/>
                <a:ea typeface="Open Sans" panose="020B0606030504020204" pitchFamily="34" charset="0"/>
                <a:cs typeface="Open Sans" panose="020B0606030504020204" pitchFamily="34" charset="0"/>
              </a:rPr>
              <a:t>SI/ MSIs</a:t>
            </a:r>
          </a:p>
          <a:p>
            <a:pPr marL="0"/>
            <a:r>
              <a:rPr lang="en-US" sz="1200" b="1">
                <a:solidFill>
                  <a:srgbClr val="262626"/>
                </a:solidFill>
                <a:latin typeface="Open Sans" panose="020B0606030504020204" pitchFamily="34" charset="0"/>
                <a:ea typeface="Open Sans" panose="020B0606030504020204" pitchFamily="34" charset="0"/>
                <a:cs typeface="Open Sans" panose="020B0606030504020204" pitchFamily="34" charset="0"/>
              </a:rPr>
              <a:t>OEMs</a:t>
            </a:r>
          </a:p>
          <a:p>
            <a:pPr marL="0"/>
            <a:r>
              <a:rPr lang="en-US" sz="1200" b="1">
                <a:solidFill>
                  <a:srgbClr val="262626"/>
                </a:solidFill>
                <a:latin typeface="Open Sans" panose="020B0606030504020204" pitchFamily="34" charset="0"/>
                <a:ea typeface="Open Sans" panose="020B0606030504020204" pitchFamily="34" charset="0"/>
                <a:cs typeface="Open Sans" panose="020B0606030504020204" pitchFamily="34" charset="0"/>
              </a:rPr>
              <a:t>Controls Contractors</a:t>
            </a:r>
          </a:p>
          <a:p>
            <a:pPr marL="0"/>
            <a:r>
              <a:rPr lang="en-US" sz="1200" b="1">
                <a:solidFill>
                  <a:srgbClr val="262626"/>
                </a:solidFill>
                <a:latin typeface="Open Sans" panose="020B0606030504020204" pitchFamily="34" charset="0"/>
                <a:ea typeface="Open Sans" panose="020B0606030504020204" pitchFamily="34" charset="0"/>
                <a:cs typeface="Open Sans" panose="020B0606030504020204" pitchFamily="34" charset="0"/>
              </a:rPr>
              <a:t>Energy Analytics Companies</a:t>
            </a:r>
          </a:p>
          <a:p>
            <a:pPr marL="0"/>
            <a:r>
              <a:rPr lang="en-US" sz="1200" b="1">
                <a:solidFill>
                  <a:srgbClr val="262626"/>
                </a:solidFill>
                <a:latin typeface="Open Sans" panose="020B0606030504020204" pitchFamily="34" charset="0"/>
                <a:ea typeface="Open Sans" panose="020B0606030504020204" pitchFamily="34" charset="0"/>
                <a:cs typeface="Open Sans" panose="020B0606030504020204" pitchFamily="34" charset="0"/>
              </a:rPr>
              <a:t>Developers</a:t>
            </a:r>
          </a:p>
          <a:p>
            <a:pPr marL="0"/>
            <a:r>
              <a:rPr lang="en-US" sz="1200" b="1">
                <a:solidFill>
                  <a:srgbClr val="262626"/>
                </a:solidFill>
                <a:latin typeface="Open Sans" panose="020B0606030504020204" pitchFamily="34" charset="0"/>
                <a:ea typeface="Open Sans" panose="020B0606030504020204" pitchFamily="34" charset="0"/>
                <a:cs typeface="Open Sans" panose="020B0606030504020204" pitchFamily="34" charset="0"/>
              </a:rPr>
              <a:t>Optimization Overlays</a:t>
            </a:r>
          </a:p>
        </p:txBody>
      </p:sp>
      <p:sp>
        <p:nvSpPr>
          <p:cNvPr id="4" name="Slide Number Placeholder 3">
            <a:extLst>
              <a:ext uri="{FF2B5EF4-FFF2-40B4-BE49-F238E27FC236}">
                <a16:creationId xmlns:a16="http://schemas.microsoft.com/office/drawing/2014/main" id="{944F736B-264E-D7A5-1288-CE8B9A1A6ADB}"/>
              </a:ext>
            </a:extLst>
          </p:cNvPr>
          <p:cNvSpPr>
            <a:spLocks noGrp="1"/>
          </p:cNvSpPr>
          <p:nvPr>
            <p:ph type="sldNum" sz="quarter" idx="12"/>
          </p:nvPr>
        </p:nvSpPr>
        <p:spPr>
          <a:xfrm>
            <a:off x="6835410" y="4817784"/>
            <a:ext cx="2133600" cy="274097"/>
          </a:xfrm>
        </p:spPr>
        <p:txBody>
          <a:bodyPr anchor="ctr">
            <a:normAutofit/>
          </a:bodyPr>
          <a:lstStyle/>
          <a:p>
            <a:pPr>
              <a:lnSpc>
                <a:spcPct val="90000"/>
              </a:lnSpc>
              <a:spcAft>
                <a:spcPts val="600"/>
              </a:spcAft>
            </a:pPr>
            <a:fld id="{AF396DAA-9B3B-2748-9C7F-0FEF1858152B}" type="slidenum">
              <a:rPr lang="en-US" smtClean="0"/>
              <a:pPr>
                <a:lnSpc>
                  <a:spcPct val="90000"/>
                </a:lnSpc>
                <a:spcAft>
                  <a:spcPts val="600"/>
                </a:spcAft>
              </a:pPr>
              <a:t>10</a:t>
            </a:fld>
            <a:endParaRPr lang="en-US"/>
          </a:p>
        </p:txBody>
      </p:sp>
      <p:sp>
        <p:nvSpPr>
          <p:cNvPr id="9" name="Slide Number Placeholder 4">
            <a:extLst>
              <a:ext uri="{FF2B5EF4-FFF2-40B4-BE49-F238E27FC236}">
                <a16:creationId xmlns:a16="http://schemas.microsoft.com/office/drawing/2014/main" id="{F6B1FC04-98DE-28CF-86F8-B6681D697729}"/>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10</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F76B6FB4-7EDC-B961-855B-EAB7FF0B6CE4}"/>
              </a:ext>
            </a:extLst>
          </p:cNvPr>
          <p:cNvSpPr txBox="1"/>
          <p:nvPr/>
        </p:nvSpPr>
        <p:spPr>
          <a:xfrm>
            <a:off x="959723" y="446658"/>
            <a:ext cx="4725974"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Who can use Site Manager and Hayloft?</a:t>
            </a:r>
          </a:p>
        </p:txBody>
      </p:sp>
      <p:sp>
        <p:nvSpPr>
          <p:cNvPr id="16" name="Rectangle 15">
            <a:extLst>
              <a:ext uri="{FF2B5EF4-FFF2-40B4-BE49-F238E27FC236}">
                <a16:creationId xmlns:a16="http://schemas.microsoft.com/office/drawing/2014/main" id="{0F9D00F2-0D0D-6B00-3640-53828FB5F1A1}"/>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F459040-FAA5-0149-43FF-9D90467F707B}"/>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picture containing font, screenshot, text, graphics&#10;&#10;Description automatically generated">
            <a:extLst>
              <a:ext uri="{FF2B5EF4-FFF2-40B4-BE49-F238E27FC236}">
                <a16:creationId xmlns:a16="http://schemas.microsoft.com/office/drawing/2014/main" id="{3B697A13-70AA-6973-A6DE-F5DF01FD16D6}"/>
              </a:ext>
            </a:extLst>
          </p:cNvPr>
          <p:cNvPicPr>
            <a:picLocks noChangeAspect="1"/>
          </p:cNvPicPr>
          <p:nvPr/>
        </p:nvPicPr>
        <p:blipFill>
          <a:blip r:embed="rId3"/>
          <a:stretch>
            <a:fillRect/>
          </a:stretch>
        </p:blipFill>
        <p:spPr>
          <a:xfrm>
            <a:off x="564021" y="4843845"/>
            <a:ext cx="1186436" cy="243055"/>
          </a:xfrm>
          <a:prstGeom prst="rect">
            <a:avLst/>
          </a:prstGeom>
        </p:spPr>
      </p:pic>
      <p:sp>
        <p:nvSpPr>
          <p:cNvPr id="12" name="Text Placeholder 4">
            <a:extLst>
              <a:ext uri="{FF2B5EF4-FFF2-40B4-BE49-F238E27FC236}">
                <a16:creationId xmlns:a16="http://schemas.microsoft.com/office/drawing/2014/main" id="{70D69E12-C2DB-9AE7-ACF6-9A995F7C27B5}"/>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cxnSp>
        <p:nvCxnSpPr>
          <p:cNvPr id="18" name="Straight Connector 17">
            <a:extLst>
              <a:ext uri="{FF2B5EF4-FFF2-40B4-BE49-F238E27FC236}">
                <a16:creationId xmlns:a16="http://schemas.microsoft.com/office/drawing/2014/main" id="{22CC3E9F-7476-45CF-02E9-A7DE8F89EEF6}"/>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Footer Placeholder 4">
            <a:extLst>
              <a:ext uri="{FF2B5EF4-FFF2-40B4-BE49-F238E27FC236}">
                <a16:creationId xmlns:a16="http://schemas.microsoft.com/office/drawing/2014/main" id="{ABD8E2E5-055D-87CA-B7D1-E762B293FDB1}"/>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pic>
        <p:nvPicPr>
          <p:cNvPr id="20" name="Picture 19" descr="A black and white logo&#10;&#10;Description automatically generated with low confidence">
            <a:extLst>
              <a:ext uri="{FF2B5EF4-FFF2-40B4-BE49-F238E27FC236}">
                <a16:creationId xmlns:a16="http://schemas.microsoft.com/office/drawing/2014/main" id="{84094EE2-607D-46CE-602E-D0E19BAB2E65}"/>
              </a:ext>
            </a:extLst>
          </p:cNvPr>
          <p:cNvPicPr>
            <a:picLocks noChangeAspect="1"/>
          </p:cNvPicPr>
          <p:nvPr/>
        </p:nvPicPr>
        <p:blipFill>
          <a:blip r:embed="rId4"/>
          <a:stretch>
            <a:fillRect/>
          </a:stretch>
        </p:blipFill>
        <p:spPr>
          <a:xfrm>
            <a:off x="8034261" y="4792811"/>
            <a:ext cx="901988" cy="360795"/>
          </a:xfrm>
          <a:prstGeom prst="rect">
            <a:avLst/>
          </a:prstGeom>
        </p:spPr>
      </p:pic>
    </p:spTree>
    <p:extLst>
      <p:ext uri="{BB962C8B-B14F-4D97-AF65-F5344CB8AC3E}">
        <p14:creationId xmlns:p14="http://schemas.microsoft.com/office/powerpoint/2010/main" val="1965201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56B8F30-8E3E-6BEA-B1E5-2BC61D272741}"/>
              </a:ext>
            </a:extLst>
          </p:cNvPr>
          <p:cNvPicPr>
            <a:picLocks noChangeAspect="1"/>
          </p:cNvPicPr>
          <p:nvPr/>
        </p:nvPicPr>
        <p:blipFill>
          <a:blip r:embed="rId3"/>
          <a:stretch>
            <a:fillRect/>
          </a:stretch>
        </p:blipFill>
        <p:spPr>
          <a:xfrm>
            <a:off x="2026697" y="1162197"/>
            <a:ext cx="4884271" cy="3382094"/>
          </a:xfrm>
          <a:prstGeom prst="rect">
            <a:avLst/>
          </a:prstGeom>
        </p:spPr>
      </p:pic>
      <p:sp>
        <p:nvSpPr>
          <p:cNvPr id="7" name="TextBox 6">
            <a:extLst>
              <a:ext uri="{FF2B5EF4-FFF2-40B4-BE49-F238E27FC236}">
                <a16:creationId xmlns:a16="http://schemas.microsoft.com/office/drawing/2014/main" id="{E62A4958-63E2-D1FA-97BE-1C9DDE6D5392}"/>
              </a:ext>
            </a:extLst>
          </p:cNvPr>
          <p:cNvSpPr txBox="1"/>
          <p:nvPr/>
        </p:nvSpPr>
        <p:spPr>
          <a:xfrm>
            <a:off x="1843773" y="2046446"/>
            <a:ext cx="1227874" cy="830997"/>
          </a:xfrm>
          <a:prstGeom prst="rect">
            <a:avLst/>
          </a:prstGeom>
          <a:solidFill>
            <a:schemeClr val="bg1"/>
          </a:solidFill>
        </p:spPr>
        <p:txBody>
          <a:bodyPr wrap="square" rtlCol="0">
            <a:spAutoFit/>
          </a:bodyPr>
          <a:lstStyle/>
          <a:p>
            <a:r>
              <a:rPr lang="en-US" sz="1200">
                <a:solidFill>
                  <a:srgbClr val="262626"/>
                </a:solidFill>
                <a:latin typeface="Open Sans" panose="020B0606030504020204" pitchFamily="34" charset="0"/>
                <a:ea typeface="Open Sans" panose="020B0606030504020204" pitchFamily="34" charset="0"/>
                <a:cs typeface="Open Sans" panose="020B0606030504020204" pitchFamily="34" charset="0"/>
              </a:rPr>
              <a:t>Data Consistency, Quality and Integrity</a:t>
            </a:r>
          </a:p>
        </p:txBody>
      </p:sp>
      <p:sp>
        <p:nvSpPr>
          <p:cNvPr id="8" name="TextBox 7">
            <a:extLst>
              <a:ext uri="{FF2B5EF4-FFF2-40B4-BE49-F238E27FC236}">
                <a16:creationId xmlns:a16="http://schemas.microsoft.com/office/drawing/2014/main" id="{9765DCC2-A756-0FB1-940A-D22376D9C160}"/>
              </a:ext>
            </a:extLst>
          </p:cNvPr>
          <p:cNvSpPr txBox="1"/>
          <p:nvPr/>
        </p:nvSpPr>
        <p:spPr>
          <a:xfrm>
            <a:off x="2384365" y="1251020"/>
            <a:ext cx="1270756" cy="461665"/>
          </a:xfrm>
          <a:prstGeom prst="rect">
            <a:avLst/>
          </a:prstGeom>
          <a:solidFill>
            <a:schemeClr val="bg1"/>
          </a:solidFill>
        </p:spPr>
        <p:txBody>
          <a:bodyPr wrap="square" rtlCol="0">
            <a:spAutoFit/>
          </a:bodyPr>
          <a:lstStyle/>
          <a:p>
            <a:r>
              <a:rPr lang="en-US" sz="1200">
                <a:solidFill>
                  <a:srgbClr val="262626"/>
                </a:solidFill>
                <a:latin typeface="Open Sans" panose="020B0606030504020204" pitchFamily="34" charset="0"/>
                <a:ea typeface="Open Sans" panose="020B0606030504020204" pitchFamily="34" charset="0"/>
                <a:cs typeface="Open Sans" panose="020B0606030504020204" pitchFamily="34" charset="0"/>
              </a:rPr>
              <a:t>Data Version </a:t>
            </a:r>
          </a:p>
          <a:p>
            <a:r>
              <a:rPr lang="en-US" sz="1200">
                <a:solidFill>
                  <a:srgbClr val="262626"/>
                </a:solidFill>
                <a:latin typeface="Open Sans" panose="020B0606030504020204" pitchFamily="34" charset="0"/>
                <a:ea typeface="Open Sans" panose="020B0606030504020204" pitchFamily="34" charset="0"/>
                <a:cs typeface="Open Sans" panose="020B0606030504020204" pitchFamily="34" charset="0"/>
              </a:rPr>
              <a:t>Management</a:t>
            </a:r>
          </a:p>
        </p:txBody>
      </p:sp>
      <p:sp>
        <p:nvSpPr>
          <p:cNvPr id="2" name="Rectangle 1">
            <a:extLst>
              <a:ext uri="{FF2B5EF4-FFF2-40B4-BE49-F238E27FC236}">
                <a16:creationId xmlns:a16="http://schemas.microsoft.com/office/drawing/2014/main" id="{75EB82BF-1F21-1E2F-04FD-4E5760EF8B2D}"/>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picture containing font, screenshot, text, graphics&#10;&#10;Description automatically generated">
            <a:extLst>
              <a:ext uri="{FF2B5EF4-FFF2-40B4-BE49-F238E27FC236}">
                <a16:creationId xmlns:a16="http://schemas.microsoft.com/office/drawing/2014/main" id="{33EE90B8-ABBF-D0EA-177F-66648B4D168D}"/>
              </a:ext>
            </a:extLst>
          </p:cNvPr>
          <p:cNvPicPr>
            <a:picLocks noChangeAspect="1"/>
          </p:cNvPicPr>
          <p:nvPr/>
        </p:nvPicPr>
        <p:blipFill>
          <a:blip r:embed="rId4"/>
          <a:stretch>
            <a:fillRect/>
          </a:stretch>
        </p:blipFill>
        <p:spPr>
          <a:xfrm>
            <a:off x="564021" y="4843845"/>
            <a:ext cx="1186436" cy="243055"/>
          </a:xfrm>
          <a:prstGeom prst="rect">
            <a:avLst/>
          </a:prstGeom>
        </p:spPr>
      </p:pic>
      <p:sp>
        <p:nvSpPr>
          <p:cNvPr id="13" name="Rectangle 12">
            <a:extLst>
              <a:ext uri="{FF2B5EF4-FFF2-40B4-BE49-F238E27FC236}">
                <a16:creationId xmlns:a16="http://schemas.microsoft.com/office/drawing/2014/main" id="{2928C9E5-20BC-CD97-7B46-C968AC121891}"/>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 black and white logo&#10;&#10;Description automatically generated with low confidence">
            <a:extLst>
              <a:ext uri="{FF2B5EF4-FFF2-40B4-BE49-F238E27FC236}">
                <a16:creationId xmlns:a16="http://schemas.microsoft.com/office/drawing/2014/main" id="{A2FDE439-F0FC-14E4-9102-2B949502DED9}"/>
              </a:ext>
            </a:extLst>
          </p:cNvPr>
          <p:cNvPicPr>
            <a:picLocks noChangeAspect="1"/>
          </p:cNvPicPr>
          <p:nvPr/>
        </p:nvPicPr>
        <p:blipFill>
          <a:blip r:embed="rId5"/>
          <a:stretch>
            <a:fillRect/>
          </a:stretch>
        </p:blipFill>
        <p:spPr>
          <a:xfrm>
            <a:off x="8034261" y="4792811"/>
            <a:ext cx="901988" cy="360795"/>
          </a:xfrm>
          <a:prstGeom prst="rect">
            <a:avLst/>
          </a:prstGeom>
        </p:spPr>
      </p:pic>
      <p:sp>
        <p:nvSpPr>
          <p:cNvPr id="15" name="Slide Number Placeholder 4">
            <a:extLst>
              <a:ext uri="{FF2B5EF4-FFF2-40B4-BE49-F238E27FC236}">
                <a16:creationId xmlns:a16="http://schemas.microsoft.com/office/drawing/2014/main" id="{7643879B-91BD-9E59-899A-E229803DCAF2}"/>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11</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4B3C4A97-DB08-30B9-9A6D-7B917EE32419}"/>
              </a:ext>
            </a:extLst>
          </p:cNvPr>
          <p:cNvSpPr txBox="1"/>
          <p:nvPr/>
        </p:nvSpPr>
        <p:spPr>
          <a:xfrm>
            <a:off x="948479" y="459104"/>
            <a:ext cx="3398687"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Normalized Data Utilization</a:t>
            </a:r>
          </a:p>
        </p:txBody>
      </p:sp>
      <p:sp>
        <p:nvSpPr>
          <p:cNvPr id="18" name="TextBox 17">
            <a:extLst>
              <a:ext uri="{FF2B5EF4-FFF2-40B4-BE49-F238E27FC236}">
                <a16:creationId xmlns:a16="http://schemas.microsoft.com/office/drawing/2014/main" id="{8DA1EF6B-15B7-5961-7056-3296B6FD5CC6}"/>
              </a:ext>
            </a:extLst>
          </p:cNvPr>
          <p:cNvSpPr txBox="1"/>
          <p:nvPr/>
        </p:nvSpPr>
        <p:spPr>
          <a:xfrm>
            <a:off x="3949358" y="4209191"/>
            <a:ext cx="1227874" cy="461665"/>
          </a:xfrm>
          <a:prstGeom prst="rect">
            <a:avLst/>
          </a:prstGeom>
          <a:solidFill>
            <a:schemeClr val="bg1"/>
          </a:solidFill>
        </p:spPr>
        <p:txBody>
          <a:bodyPr wrap="square" rtlCol="0">
            <a:spAutoFit/>
          </a:bodyPr>
          <a:lstStyle/>
          <a:p>
            <a:pPr algn="ctr"/>
            <a:r>
              <a:rPr lang="en-US" sz="1200">
                <a:solidFill>
                  <a:srgbClr val="262626"/>
                </a:solidFill>
                <a:latin typeface="Open Sans" panose="020B0606030504020204" pitchFamily="34" charset="0"/>
                <a:ea typeface="Open Sans" panose="020B0606030504020204" pitchFamily="34" charset="0"/>
                <a:cs typeface="Open Sans" panose="020B0606030504020204" pitchFamily="34" charset="0"/>
              </a:rPr>
              <a:t>Metadata Management</a:t>
            </a:r>
          </a:p>
        </p:txBody>
      </p:sp>
      <p:sp>
        <p:nvSpPr>
          <p:cNvPr id="19" name="TextBox 18">
            <a:extLst>
              <a:ext uri="{FF2B5EF4-FFF2-40B4-BE49-F238E27FC236}">
                <a16:creationId xmlns:a16="http://schemas.microsoft.com/office/drawing/2014/main" id="{BDF247FC-85C3-BC3B-6CDB-ADEC4B44D050}"/>
              </a:ext>
            </a:extLst>
          </p:cNvPr>
          <p:cNvSpPr txBox="1"/>
          <p:nvPr/>
        </p:nvSpPr>
        <p:spPr>
          <a:xfrm>
            <a:off x="5947030" y="3299870"/>
            <a:ext cx="1227874" cy="461665"/>
          </a:xfrm>
          <a:prstGeom prst="rect">
            <a:avLst/>
          </a:prstGeom>
          <a:solidFill>
            <a:schemeClr val="bg1"/>
          </a:solidFill>
        </p:spPr>
        <p:txBody>
          <a:bodyPr wrap="square" rtlCol="0">
            <a:spAutoFit/>
          </a:bodyPr>
          <a:lstStyle/>
          <a:p>
            <a:r>
              <a:rPr lang="en-US" sz="1200">
                <a:solidFill>
                  <a:srgbClr val="262626"/>
                </a:solidFill>
                <a:latin typeface="Open Sans" panose="020B0606030504020204" pitchFamily="34" charset="0"/>
                <a:ea typeface="Open Sans" panose="020B0606030504020204" pitchFamily="34" charset="0"/>
                <a:cs typeface="Open Sans" panose="020B0606030504020204" pitchFamily="34" charset="0"/>
              </a:rPr>
              <a:t>Data Orchestration</a:t>
            </a:r>
          </a:p>
        </p:txBody>
      </p:sp>
      <p:sp>
        <p:nvSpPr>
          <p:cNvPr id="20" name="TextBox 19">
            <a:extLst>
              <a:ext uri="{FF2B5EF4-FFF2-40B4-BE49-F238E27FC236}">
                <a16:creationId xmlns:a16="http://schemas.microsoft.com/office/drawing/2014/main" id="{051EE46B-4B9A-0ED9-CA04-7F1A0A0CBC97}"/>
              </a:ext>
            </a:extLst>
          </p:cNvPr>
          <p:cNvSpPr txBox="1"/>
          <p:nvPr/>
        </p:nvSpPr>
        <p:spPr>
          <a:xfrm>
            <a:off x="6134265" y="2124276"/>
            <a:ext cx="1227874" cy="461665"/>
          </a:xfrm>
          <a:prstGeom prst="rect">
            <a:avLst/>
          </a:prstGeom>
          <a:solidFill>
            <a:schemeClr val="bg1"/>
          </a:solidFill>
        </p:spPr>
        <p:txBody>
          <a:bodyPr wrap="square" rtlCol="0">
            <a:spAutoFit/>
          </a:bodyPr>
          <a:lstStyle/>
          <a:p>
            <a:r>
              <a:rPr lang="en-US" sz="1200">
                <a:solidFill>
                  <a:srgbClr val="262626"/>
                </a:solidFill>
                <a:latin typeface="Open Sans" panose="020B0606030504020204" pitchFamily="34" charset="0"/>
                <a:ea typeface="Open Sans" panose="020B0606030504020204" pitchFamily="34" charset="0"/>
                <a:cs typeface="Open Sans" panose="020B0606030504020204" pitchFamily="34" charset="0"/>
              </a:rPr>
              <a:t>Data Stewardship</a:t>
            </a:r>
          </a:p>
        </p:txBody>
      </p:sp>
      <p:sp>
        <p:nvSpPr>
          <p:cNvPr id="21" name="TextBox 20">
            <a:extLst>
              <a:ext uri="{FF2B5EF4-FFF2-40B4-BE49-F238E27FC236}">
                <a16:creationId xmlns:a16="http://schemas.microsoft.com/office/drawing/2014/main" id="{5C69D4B8-C3CE-BF58-7197-03EF0CE6140E}"/>
              </a:ext>
            </a:extLst>
          </p:cNvPr>
          <p:cNvSpPr txBox="1"/>
          <p:nvPr/>
        </p:nvSpPr>
        <p:spPr>
          <a:xfrm>
            <a:off x="5488880" y="1343354"/>
            <a:ext cx="1227874" cy="276999"/>
          </a:xfrm>
          <a:prstGeom prst="rect">
            <a:avLst/>
          </a:prstGeom>
          <a:solidFill>
            <a:schemeClr val="bg1"/>
          </a:solidFill>
        </p:spPr>
        <p:txBody>
          <a:bodyPr wrap="square" rtlCol="0">
            <a:spAutoFit/>
          </a:bodyPr>
          <a:lstStyle/>
          <a:p>
            <a:r>
              <a:rPr lang="en-US" sz="1200">
                <a:solidFill>
                  <a:srgbClr val="262626"/>
                </a:solidFill>
                <a:latin typeface="Open Sans" panose="020B0606030504020204" pitchFamily="34" charset="0"/>
                <a:ea typeface="Open Sans" panose="020B0606030504020204" pitchFamily="34" charset="0"/>
                <a:cs typeface="Open Sans" panose="020B0606030504020204" pitchFamily="34" charset="0"/>
              </a:rPr>
              <a:t>Data Sharing</a:t>
            </a:r>
          </a:p>
        </p:txBody>
      </p:sp>
      <p:sp>
        <p:nvSpPr>
          <p:cNvPr id="22" name="TextBox 21">
            <a:extLst>
              <a:ext uri="{FF2B5EF4-FFF2-40B4-BE49-F238E27FC236}">
                <a16:creationId xmlns:a16="http://schemas.microsoft.com/office/drawing/2014/main" id="{C243FDAF-4D49-41A1-7A3B-D81FB5A85B1F}"/>
              </a:ext>
            </a:extLst>
          </p:cNvPr>
          <p:cNvSpPr txBox="1"/>
          <p:nvPr/>
        </p:nvSpPr>
        <p:spPr>
          <a:xfrm>
            <a:off x="1843773" y="3260634"/>
            <a:ext cx="1353198" cy="461665"/>
          </a:xfrm>
          <a:prstGeom prst="rect">
            <a:avLst/>
          </a:prstGeom>
          <a:solidFill>
            <a:schemeClr val="bg1"/>
          </a:solidFill>
        </p:spPr>
        <p:txBody>
          <a:bodyPr wrap="square" rtlCol="0">
            <a:spAutoFit/>
          </a:bodyPr>
          <a:lstStyle/>
          <a:p>
            <a:r>
              <a:rPr lang="en-US" sz="1200">
                <a:solidFill>
                  <a:srgbClr val="262626"/>
                </a:solidFill>
                <a:latin typeface="Open Sans" panose="020B0606030504020204" pitchFamily="34" charset="0"/>
                <a:ea typeface="Open Sans" panose="020B0606030504020204" pitchFamily="34" charset="0"/>
                <a:cs typeface="Open Sans" panose="020B0606030504020204" pitchFamily="34" charset="0"/>
              </a:rPr>
              <a:t>Integration </a:t>
            </a:r>
          </a:p>
          <a:p>
            <a:r>
              <a:rPr lang="en-US" sz="1200">
                <a:solidFill>
                  <a:srgbClr val="262626"/>
                </a:solidFill>
                <a:latin typeface="Open Sans" panose="020B0606030504020204" pitchFamily="34" charset="0"/>
                <a:ea typeface="Open Sans" panose="020B0606030504020204" pitchFamily="34" charset="0"/>
                <a:cs typeface="Open Sans" panose="020B0606030504020204" pitchFamily="34" charset="0"/>
              </a:rPr>
              <a:t>Management</a:t>
            </a:r>
          </a:p>
        </p:txBody>
      </p:sp>
      <p:cxnSp>
        <p:nvCxnSpPr>
          <p:cNvPr id="6" name="Straight Connector 5">
            <a:extLst>
              <a:ext uri="{FF2B5EF4-FFF2-40B4-BE49-F238E27FC236}">
                <a16:creationId xmlns:a16="http://schemas.microsoft.com/office/drawing/2014/main" id="{2884411D-D9ED-0E30-0419-2507EDA4927B}"/>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70B7D003-5439-AB8D-C440-D124BF0C8E3B}"/>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
        <p:nvSpPr>
          <p:cNvPr id="23" name="Text Placeholder 4">
            <a:extLst>
              <a:ext uri="{FF2B5EF4-FFF2-40B4-BE49-F238E27FC236}">
                <a16:creationId xmlns:a16="http://schemas.microsoft.com/office/drawing/2014/main" id="{5730280E-515E-E39B-1DAA-4407DC7C7731}"/>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Tree>
    <p:extLst>
      <p:ext uri="{BB962C8B-B14F-4D97-AF65-F5344CB8AC3E}">
        <p14:creationId xmlns:p14="http://schemas.microsoft.com/office/powerpoint/2010/main" val="2744357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DF7B392-6439-B56D-992C-9DF892D289AE}"/>
              </a:ext>
            </a:extLst>
          </p:cNvPr>
          <p:cNvSpPr txBox="1"/>
          <p:nvPr/>
        </p:nvSpPr>
        <p:spPr>
          <a:xfrm>
            <a:off x="474466" y="987231"/>
            <a:ext cx="8388236" cy="3578800"/>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sz="4400" b="1" kern="1200">
                <a:solidFill>
                  <a:srgbClr val="4B4B4B"/>
                </a:solidFill>
                <a:latin typeface="Calibri" panose="020F0502020204030204" pitchFamily="34" charset="0"/>
                <a:ea typeface="Arial Unicode MS" panose="020B0604020202020204" pitchFamily="34" charset="-128"/>
                <a:cs typeface="Arial Unicode MS" panose="020B0604020202020204" pitchFamily="34" charset="-128"/>
              </a:defRPr>
            </a:lvl1pPr>
            <a:lvl2pPr marL="457200" algn="l" rtl="0" eaLnBrk="0" fontAlgn="base" hangingPunct="0">
              <a:spcBef>
                <a:spcPct val="0"/>
              </a:spcBef>
              <a:spcAft>
                <a:spcPct val="0"/>
              </a:spcAft>
              <a:defRPr sz="4400" b="1" kern="1200">
                <a:solidFill>
                  <a:srgbClr val="4B4B4B"/>
                </a:solidFill>
                <a:latin typeface="Calibri" panose="020F0502020204030204" pitchFamily="34" charset="0"/>
                <a:ea typeface="Arial Unicode MS" panose="020B0604020202020204" pitchFamily="34" charset="-128"/>
                <a:cs typeface="Arial Unicode MS" panose="020B0604020202020204" pitchFamily="34" charset="-128"/>
              </a:defRPr>
            </a:lvl2pPr>
            <a:lvl3pPr marL="914400" algn="l" rtl="0" eaLnBrk="0" fontAlgn="base" hangingPunct="0">
              <a:spcBef>
                <a:spcPct val="0"/>
              </a:spcBef>
              <a:spcAft>
                <a:spcPct val="0"/>
              </a:spcAft>
              <a:defRPr sz="4400" b="1" kern="1200">
                <a:solidFill>
                  <a:srgbClr val="4B4B4B"/>
                </a:solidFill>
                <a:latin typeface="Calibri" panose="020F0502020204030204" pitchFamily="34" charset="0"/>
                <a:ea typeface="Arial Unicode MS" panose="020B0604020202020204" pitchFamily="34" charset="-128"/>
                <a:cs typeface="Arial Unicode MS" panose="020B0604020202020204" pitchFamily="34" charset="-128"/>
              </a:defRPr>
            </a:lvl3pPr>
            <a:lvl4pPr marL="1371600" algn="l" rtl="0" eaLnBrk="0" fontAlgn="base" hangingPunct="0">
              <a:spcBef>
                <a:spcPct val="0"/>
              </a:spcBef>
              <a:spcAft>
                <a:spcPct val="0"/>
              </a:spcAft>
              <a:defRPr sz="4400" b="1" kern="1200">
                <a:solidFill>
                  <a:srgbClr val="4B4B4B"/>
                </a:solidFill>
                <a:latin typeface="Calibri" panose="020F0502020204030204" pitchFamily="34" charset="0"/>
                <a:ea typeface="Arial Unicode MS" panose="020B0604020202020204" pitchFamily="34" charset="-128"/>
                <a:cs typeface="Arial Unicode MS" panose="020B0604020202020204" pitchFamily="34" charset="-128"/>
              </a:defRPr>
            </a:lvl4pPr>
            <a:lvl5pPr marL="1828800" algn="l" rtl="0" eaLnBrk="0" fontAlgn="base" hangingPunct="0">
              <a:spcBef>
                <a:spcPct val="0"/>
              </a:spcBef>
              <a:spcAft>
                <a:spcPct val="0"/>
              </a:spcAft>
              <a:defRPr sz="4400" b="1" kern="1200">
                <a:solidFill>
                  <a:srgbClr val="4B4B4B"/>
                </a:solidFill>
                <a:latin typeface="Calibri" panose="020F0502020204030204" pitchFamily="34" charset="0"/>
                <a:ea typeface="Arial Unicode MS" panose="020B0604020202020204" pitchFamily="34" charset="-128"/>
                <a:cs typeface="Arial Unicode MS" panose="020B0604020202020204" pitchFamily="34" charset="-128"/>
              </a:defRPr>
            </a:lvl5pPr>
            <a:lvl6pPr marL="2286000" algn="l" defTabSz="914400" rtl="0" eaLnBrk="1" latinLnBrk="0" hangingPunct="1">
              <a:defRPr sz="4400" b="1" kern="1200">
                <a:solidFill>
                  <a:srgbClr val="4B4B4B"/>
                </a:solidFill>
                <a:latin typeface="Calibri" panose="020F0502020204030204" pitchFamily="34" charset="0"/>
                <a:ea typeface="Arial Unicode MS" panose="020B0604020202020204" pitchFamily="34" charset="-128"/>
                <a:cs typeface="Arial Unicode MS" panose="020B0604020202020204" pitchFamily="34" charset="-128"/>
              </a:defRPr>
            </a:lvl6pPr>
            <a:lvl7pPr marL="2743200" algn="l" defTabSz="914400" rtl="0" eaLnBrk="1" latinLnBrk="0" hangingPunct="1">
              <a:defRPr sz="4400" b="1" kern="1200">
                <a:solidFill>
                  <a:srgbClr val="4B4B4B"/>
                </a:solidFill>
                <a:latin typeface="Calibri" panose="020F0502020204030204" pitchFamily="34" charset="0"/>
                <a:ea typeface="Arial Unicode MS" panose="020B0604020202020204" pitchFamily="34" charset="-128"/>
                <a:cs typeface="Arial Unicode MS" panose="020B0604020202020204" pitchFamily="34" charset="-128"/>
              </a:defRPr>
            </a:lvl7pPr>
            <a:lvl8pPr marL="3200400" algn="l" defTabSz="914400" rtl="0" eaLnBrk="1" latinLnBrk="0" hangingPunct="1">
              <a:defRPr sz="4400" b="1" kern="1200">
                <a:solidFill>
                  <a:srgbClr val="4B4B4B"/>
                </a:solidFill>
                <a:latin typeface="Calibri" panose="020F0502020204030204" pitchFamily="34" charset="0"/>
                <a:ea typeface="Arial Unicode MS" panose="020B0604020202020204" pitchFamily="34" charset="-128"/>
                <a:cs typeface="Arial Unicode MS" panose="020B0604020202020204" pitchFamily="34" charset="-128"/>
              </a:defRPr>
            </a:lvl8pPr>
            <a:lvl9pPr marL="3657600" algn="l" defTabSz="914400" rtl="0" eaLnBrk="1" latinLnBrk="0" hangingPunct="1">
              <a:defRPr sz="4400" b="1" kern="1200">
                <a:solidFill>
                  <a:srgbClr val="4B4B4B"/>
                </a:solidFill>
                <a:latin typeface="Calibri" panose="020F0502020204030204" pitchFamily="34" charset="0"/>
                <a:ea typeface="Arial Unicode MS" panose="020B0604020202020204" pitchFamily="34" charset="-128"/>
                <a:cs typeface="Arial Unicode MS" panose="020B0604020202020204" pitchFamily="34" charset="-128"/>
              </a:defRPr>
            </a:lvl9pPr>
          </a:lstStyle>
          <a:p>
            <a:pPr algn="just">
              <a:lnSpc>
                <a:spcPct val="107000"/>
              </a:lnSpc>
              <a:defRPr/>
            </a:pPr>
            <a:r>
              <a:rPr lang="en-US" sz="1200" dirty="0">
                <a:solidFill>
                  <a:srgbClr val="E75F32"/>
                </a:solidFill>
                <a:latin typeface="Calibri"/>
                <a:ea typeface="Arial Unicode MS"/>
                <a:cs typeface="Calibri"/>
              </a:rPr>
              <a:t>WHY</a:t>
            </a:r>
            <a:endParaRPr lang="en-US" sz="1200" b="0" dirty="0">
              <a:solidFill>
                <a:schemeClr val="bg2">
                  <a:lumMod val="49000"/>
                </a:schemeClr>
              </a:solidFill>
              <a:latin typeface="Calibri"/>
              <a:ea typeface="Arial Unicode MS"/>
              <a:cs typeface="Calibri"/>
            </a:endParaRPr>
          </a:p>
          <a:p>
            <a:pPr marL="214313" indent="-214313" algn="just">
              <a:lnSpc>
                <a:spcPct val="107000"/>
              </a:lnSpc>
              <a:buFont typeface="Calibri"/>
              <a:buChar char="-"/>
              <a:defRPr/>
            </a:pPr>
            <a:r>
              <a:rPr lang="en-US" sz="1200" b="0" dirty="0">
                <a:solidFill>
                  <a:schemeClr val="bg2">
                    <a:lumMod val="49000"/>
                  </a:schemeClr>
                </a:solidFill>
                <a:latin typeface="Calibri"/>
                <a:ea typeface="Arial Unicode MS"/>
                <a:cs typeface="Calibri"/>
              </a:rPr>
              <a:t>Reduce downtime and maintenance costs</a:t>
            </a:r>
            <a:endParaRPr lang="en-US" sz="3300" dirty="0">
              <a:solidFill>
                <a:schemeClr val="bg2">
                  <a:lumMod val="49000"/>
                </a:schemeClr>
              </a:solidFill>
            </a:endParaRPr>
          </a:p>
          <a:p>
            <a:pPr marL="214313" indent="-214313" algn="just">
              <a:lnSpc>
                <a:spcPct val="107000"/>
              </a:lnSpc>
              <a:buFont typeface="Calibri"/>
              <a:buChar char="-"/>
              <a:defRPr/>
            </a:pPr>
            <a:r>
              <a:rPr lang="en-US" sz="1200" b="0" dirty="0">
                <a:solidFill>
                  <a:schemeClr val="bg2">
                    <a:lumMod val="49000"/>
                  </a:schemeClr>
                </a:solidFill>
                <a:latin typeface="Calibri"/>
                <a:ea typeface="Arial Unicode MS"/>
                <a:cs typeface="Calibri"/>
              </a:rPr>
              <a:t>Improve energy efficiency and occupant comfort</a:t>
            </a:r>
            <a:endParaRPr lang="en-US" sz="3300" dirty="0">
              <a:solidFill>
                <a:schemeClr val="bg2">
                  <a:lumMod val="49000"/>
                </a:schemeClr>
              </a:solidFill>
            </a:endParaRPr>
          </a:p>
          <a:p>
            <a:pPr marL="214313" indent="-214313" algn="just">
              <a:lnSpc>
                <a:spcPct val="107000"/>
              </a:lnSpc>
              <a:buFont typeface="Calibri"/>
              <a:buChar char="-"/>
              <a:defRPr/>
            </a:pPr>
            <a:r>
              <a:rPr lang="en-US" sz="1200" b="0" dirty="0">
                <a:solidFill>
                  <a:schemeClr val="bg2">
                    <a:lumMod val="49000"/>
                  </a:schemeClr>
                </a:solidFill>
                <a:latin typeface="Calibri"/>
                <a:ea typeface="Arial Unicode MS"/>
                <a:cs typeface="Arial"/>
              </a:rPr>
              <a:t>Enable facility managers to make smarter data-driven decisions about their buildings</a:t>
            </a:r>
            <a:endParaRPr lang="en-US" sz="3300" dirty="0">
              <a:solidFill>
                <a:schemeClr val="bg2">
                  <a:lumMod val="49000"/>
                </a:schemeClr>
              </a:solidFill>
              <a:latin typeface="Calibri"/>
              <a:ea typeface="Arial Unicode MS"/>
              <a:cs typeface="Arial Unicode MS"/>
            </a:endParaRPr>
          </a:p>
          <a:p>
            <a:pPr lvl="1" algn="just">
              <a:lnSpc>
                <a:spcPct val="107000"/>
              </a:lnSpc>
              <a:defRPr/>
            </a:pPr>
            <a:endParaRPr lang="en-US" sz="1200" b="0" dirty="0">
              <a:solidFill>
                <a:schemeClr val="bg2">
                  <a:lumMod val="49000"/>
                </a:schemeClr>
              </a:solidFill>
              <a:latin typeface="Calibri"/>
              <a:ea typeface="Arial Unicode MS"/>
              <a:cs typeface="Arial"/>
            </a:endParaRPr>
          </a:p>
          <a:p>
            <a:pPr algn="just">
              <a:defRPr/>
            </a:pPr>
            <a:r>
              <a:rPr lang="en-US" sz="1200" dirty="0">
                <a:solidFill>
                  <a:srgbClr val="E75F32"/>
                </a:solidFill>
                <a:latin typeface="Calibri"/>
                <a:ea typeface="Arial Unicode MS"/>
                <a:cs typeface="Calibri"/>
              </a:rPr>
              <a:t>WHAT</a:t>
            </a:r>
            <a:endParaRPr lang="en-US" sz="1200" dirty="0">
              <a:solidFill>
                <a:srgbClr val="E75F32"/>
              </a:solidFill>
              <a:latin typeface="Calibri"/>
              <a:ea typeface="Calibri"/>
              <a:cs typeface="Calibri"/>
            </a:endParaRPr>
          </a:p>
          <a:p>
            <a:pPr marL="214313" indent="-214313" algn="just">
              <a:lnSpc>
                <a:spcPct val="107000"/>
              </a:lnSpc>
              <a:buFont typeface="Calibri,Sans-Serif"/>
              <a:buChar char="-"/>
              <a:defRPr/>
            </a:pPr>
            <a:r>
              <a:rPr lang="en-US" sz="1200" dirty="0">
                <a:solidFill>
                  <a:srgbClr val="E75F32"/>
                </a:solidFill>
                <a:latin typeface="Calibri"/>
                <a:ea typeface="Calibri"/>
                <a:cs typeface="Calibri"/>
              </a:rPr>
              <a:t>Continuous monitoring</a:t>
            </a:r>
            <a:endParaRPr lang="en-US" sz="3300" dirty="0">
              <a:solidFill>
                <a:srgbClr val="736F6F"/>
              </a:solidFill>
            </a:endParaRPr>
          </a:p>
          <a:p>
            <a:pPr marL="557213" lvl="1" indent="-214313" algn="just">
              <a:lnSpc>
                <a:spcPct val="107000"/>
              </a:lnSpc>
              <a:buFont typeface="Arial,Sans-Serif"/>
              <a:buChar char="•"/>
              <a:defRPr/>
            </a:pPr>
            <a:r>
              <a:rPr lang="en-US" sz="1200" b="0" dirty="0">
                <a:solidFill>
                  <a:schemeClr val="bg2">
                    <a:lumMod val="49000"/>
                  </a:schemeClr>
                </a:solidFill>
                <a:latin typeface="Calibri"/>
                <a:ea typeface="Calibri"/>
                <a:cs typeface="Calibri"/>
              </a:rPr>
              <a:t>Aggregate time-series + alerts + audit logs</a:t>
            </a:r>
            <a:endParaRPr lang="en-US" sz="3300" dirty="0">
              <a:solidFill>
                <a:schemeClr val="bg2">
                  <a:lumMod val="49000"/>
                </a:schemeClr>
              </a:solidFill>
            </a:endParaRPr>
          </a:p>
          <a:p>
            <a:pPr marL="557213" lvl="1" indent="-214313" algn="just">
              <a:lnSpc>
                <a:spcPct val="107000"/>
              </a:lnSpc>
              <a:buFont typeface="Arial,Sans-Serif"/>
              <a:buChar char="•"/>
              <a:defRPr/>
            </a:pPr>
            <a:r>
              <a:rPr lang="en-US" sz="1200" b="0" dirty="0">
                <a:solidFill>
                  <a:schemeClr val="bg2">
                    <a:lumMod val="49000"/>
                  </a:schemeClr>
                </a:solidFill>
                <a:latin typeface="Calibri"/>
                <a:ea typeface="Calibri"/>
                <a:cs typeface="Calibri"/>
              </a:rPr>
              <a:t>Scheduled evaluation and incident generation every </a:t>
            </a:r>
            <a:r>
              <a:rPr lang="en-US" sz="1200" b="0" i="1" dirty="0">
                <a:solidFill>
                  <a:schemeClr val="bg2">
                    <a:lumMod val="49000"/>
                  </a:schemeClr>
                </a:solidFill>
                <a:latin typeface="Calibri"/>
                <a:ea typeface="Calibri"/>
                <a:cs typeface="Calibri"/>
              </a:rPr>
              <a:t>N</a:t>
            </a:r>
            <a:r>
              <a:rPr lang="en-US" sz="1200" b="0" dirty="0">
                <a:solidFill>
                  <a:schemeClr val="bg2">
                    <a:lumMod val="49000"/>
                  </a:schemeClr>
                </a:solidFill>
                <a:latin typeface="Calibri"/>
                <a:ea typeface="Calibri"/>
                <a:cs typeface="Calibri"/>
              </a:rPr>
              <a:t> minutes for every building</a:t>
            </a:r>
          </a:p>
          <a:p>
            <a:pPr marL="214313" indent="-214313" algn="just">
              <a:buFont typeface="Calibri"/>
              <a:buChar char="-"/>
              <a:defRPr/>
            </a:pPr>
            <a:r>
              <a:rPr lang="en-US" sz="1200" dirty="0">
                <a:solidFill>
                  <a:srgbClr val="E75F32"/>
                </a:solidFill>
                <a:latin typeface="Calibri"/>
                <a:ea typeface="Calibri"/>
                <a:cs typeface="Calibri"/>
              </a:rPr>
              <a:t>Extensible knowledge-base</a:t>
            </a:r>
            <a:endParaRPr lang="en-US" sz="1200" b="0" dirty="0">
              <a:solidFill>
                <a:srgbClr val="000000"/>
              </a:solidFill>
              <a:latin typeface="Calibri"/>
              <a:ea typeface="Calibri"/>
              <a:cs typeface="Calibri"/>
            </a:endParaRPr>
          </a:p>
          <a:p>
            <a:pPr marL="557213" lvl="1" indent="-214313" algn="just">
              <a:lnSpc>
                <a:spcPct val="107000"/>
              </a:lnSpc>
              <a:buFont typeface="Arial,Sans-Serif"/>
              <a:buChar char="•"/>
              <a:defRPr/>
            </a:pPr>
            <a:r>
              <a:rPr lang="en-US" sz="1200" b="0" dirty="0">
                <a:solidFill>
                  <a:schemeClr val="bg2">
                    <a:lumMod val="49000"/>
                  </a:schemeClr>
                </a:solidFill>
                <a:latin typeface="Calibri"/>
                <a:ea typeface="Calibri"/>
                <a:cs typeface="Calibri"/>
              </a:rPr>
              <a:t>Reliable, deterministic rule-based diagnostics</a:t>
            </a:r>
          </a:p>
          <a:p>
            <a:pPr marL="214313" indent="-214313" algn="just">
              <a:buFont typeface="Calibri"/>
              <a:buChar char="-"/>
              <a:defRPr/>
            </a:pPr>
            <a:r>
              <a:rPr lang="en-US" sz="1200" dirty="0">
                <a:solidFill>
                  <a:srgbClr val="E75F32"/>
                </a:solidFill>
                <a:latin typeface="Calibri"/>
                <a:ea typeface="Calibri"/>
                <a:cs typeface="Calibri"/>
              </a:rPr>
              <a:t>Automated RCA and impact analysis</a:t>
            </a:r>
            <a:endParaRPr lang="en-US" sz="1200" b="0" dirty="0">
              <a:solidFill>
                <a:srgbClr val="000000"/>
              </a:solidFill>
              <a:latin typeface="Calibri"/>
              <a:ea typeface="Calibri"/>
              <a:cs typeface="Calibri"/>
            </a:endParaRPr>
          </a:p>
          <a:p>
            <a:pPr marL="557213" lvl="1" indent="-214313" algn="just">
              <a:lnSpc>
                <a:spcPct val="107000"/>
              </a:lnSpc>
              <a:buFont typeface="Arial"/>
              <a:buChar char="•"/>
              <a:defRPr/>
            </a:pPr>
            <a:r>
              <a:rPr lang="en-US" sz="1200" b="0" dirty="0">
                <a:solidFill>
                  <a:schemeClr val="bg2">
                    <a:lumMod val="49000"/>
                  </a:schemeClr>
                </a:solidFill>
                <a:latin typeface="Calibri"/>
                <a:ea typeface="Calibri"/>
                <a:cs typeface="Calibri"/>
              </a:rPr>
              <a:t>Provide root-cause analysis of signals detected across multiple levels</a:t>
            </a:r>
            <a:endParaRPr lang="en-US" sz="1200" b="0" dirty="0">
              <a:solidFill>
                <a:schemeClr val="bg2">
                  <a:lumMod val="49000"/>
                </a:schemeClr>
              </a:solidFill>
              <a:ea typeface="Calibri"/>
              <a:cs typeface="Calibri"/>
            </a:endParaRPr>
          </a:p>
          <a:p>
            <a:pPr marL="557213" lvl="1" indent="-214313" algn="just">
              <a:lnSpc>
                <a:spcPct val="107000"/>
              </a:lnSpc>
              <a:buFont typeface="Arial"/>
              <a:buChar char="•"/>
              <a:defRPr/>
            </a:pPr>
            <a:r>
              <a:rPr lang="en-US" sz="1200" b="0" dirty="0">
                <a:solidFill>
                  <a:schemeClr val="bg2">
                    <a:lumMod val="49000"/>
                  </a:schemeClr>
                </a:solidFill>
                <a:latin typeface="Calibri"/>
                <a:ea typeface="Calibri"/>
                <a:cs typeface="Calibri"/>
              </a:rPr>
              <a:t>Fault localization</a:t>
            </a:r>
            <a:endParaRPr lang="en-US" sz="3300" dirty="0">
              <a:solidFill>
                <a:schemeClr val="bg2">
                  <a:lumMod val="49000"/>
                </a:schemeClr>
              </a:solidFill>
            </a:endParaRPr>
          </a:p>
          <a:p>
            <a:pPr marL="214313" indent="-214313" algn="just">
              <a:lnSpc>
                <a:spcPct val="107000"/>
              </a:lnSpc>
              <a:buFont typeface="Calibri,Sans-Serif"/>
              <a:buChar char="-"/>
              <a:defRPr/>
            </a:pPr>
            <a:r>
              <a:rPr lang="en-US" sz="1200" dirty="0">
                <a:solidFill>
                  <a:srgbClr val="E75F32"/>
                </a:solidFill>
                <a:latin typeface="Calibri"/>
                <a:ea typeface="Calibri"/>
                <a:cs typeface="Calibri"/>
              </a:rPr>
              <a:t>Retroactive analytics</a:t>
            </a:r>
            <a:endParaRPr lang="en-US" sz="1200" b="0" dirty="0">
              <a:solidFill>
                <a:srgbClr val="000000"/>
              </a:solidFill>
              <a:latin typeface="Calibri"/>
              <a:ea typeface="Calibri"/>
              <a:cs typeface="Calibri"/>
            </a:endParaRPr>
          </a:p>
          <a:p>
            <a:pPr marL="557213" lvl="1" indent="-214313" algn="just">
              <a:lnSpc>
                <a:spcPct val="107000"/>
              </a:lnSpc>
              <a:buFont typeface="Arial"/>
              <a:buChar char="•"/>
              <a:defRPr/>
            </a:pPr>
            <a:r>
              <a:rPr lang="en-US" sz="1200" b="0" dirty="0">
                <a:solidFill>
                  <a:schemeClr val="bg2">
                    <a:lumMod val="49000"/>
                  </a:schemeClr>
                </a:solidFill>
                <a:latin typeface="Calibri"/>
                <a:ea typeface="Calibri"/>
                <a:cs typeface="Calibri"/>
              </a:rPr>
              <a:t>Has this issue occurred before?</a:t>
            </a:r>
          </a:p>
          <a:p>
            <a:pPr marL="214313" indent="-214313" algn="just">
              <a:lnSpc>
                <a:spcPct val="107000"/>
              </a:lnSpc>
              <a:buFont typeface="Calibri,Sans-Serif"/>
              <a:buChar char="-"/>
              <a:defRPr/>
            </a:pPr>
            <a:r>
              <a:rPr lang="en-US" sz="1200" dirty="0">
                <a:solidFill>
                  <a:srgbClr val="E75F32"/>
                </a:solidFill>
                <a:latin typeface="Calibri"/>
                <a:ea typeface="Calibri"/>
                <a:cs typeface="Calibri"/>
              </a:rPr>
              <a:t>AI chat integration</a:t>
            </a:r>
            <a:endParaRPr lang="en-US" sz="1200" b="0" dirty="0">
              <a:solidFill>
                <a:srgbClr val="000000"/>
              </a:solidFill>
              <a:latin typeface="Calibri"/>
              <a:ea typeface="Calibri"/>
              <a:cs typeface="Calibri"/>
            </a:endParaRPr>
          </a:p>
          <a:p>
            <a:pPr marL="557213" lvl="1" indent="-214313" algn="just">
              <a:lnSpc>
                <a:spcPct val="107000"/>
              </a:lnSpc>
              <a:buFont typeface="Arial,Sans-Serif"/>
              <a:buChar char="•"/>
              <a:defRPr/>
            </a:pPr>
            <a:r>
              <a:rPr lang="en-US" sz="1200" b="0" dirty="0">
                <a:solidFill>
                  <a:schemeClr val="bg2">
                    <a:lumMod val="49000"/>
                  </a:schemeClr>
                </a:solidFill>
                <a:latin typeface="Calibri"/>
                <a:ea typeface="Calibri"/>
                <a:cs typeface="Calibri"/>
              </a:rPr>
              <a:t>Enables facility managers to interact via a unified natural language interface</a:t>
            </a:r>
            <a:endParaRPr lang="en-US" sz="3300" dirty="0">
              <a:solidFill>
                <a:schemeClr val="bg2">
                  <a:lumMod val="49000"/>
                </a:schemeClr>
              </a:solidFill>
            </a:endParaRPr>
          </a:p>
        </p:txBody>
      </p:sp>
      <p:pic>
        <p:nvPicPr>
          <p:cNvPr id="4" name="Picture 3" descr="A diagram of a building&#10;&#10;Description automatically generated">
            <a:extLst>
              <a:ext uri="{FF2B5EF4-FFF2-40B4-BE49-F238E27FC236}">
                <a16:creationId xmlns:a16="http://schemas.microsoft.com/office/drawing/2014/main" id="{22D0AE96-7348-CEB6-2701-BFFF71BDE5E0}"/>
              </a:ext>
            </a:extLst>
          </p:cNvPr>
          <p:cNvPicPr>
            <a:picLocks noChangeAspect="1"/>
          </p:cNvPicPr>
          <p:nvPr/>
        </p:nvPicPr>
        <p:blipFill>
          <a:blip r:embed="rId2"/>
          <a:srcRect l="40035" t="42784" r="4003" b="10653"/>
          <a:stretch/>
        </p:blipFill>
        <p:spPr>
          <a:xfrm>
            <a:off x="6318839" y="1431336"/>
            <a:ext cx="2136162" cy="901742"/>
          </a:xfrm>
          <a:prstGeom prst="rect">
            <a:avLst/>
          </a:prstGeom>
        </p:spPr>
      </p:pic>
      <p:pic>
        <p:nvPicPr>
          <p:cNvPr id="5" name="Picture 4" descr="A building with lights on&#10;&#10;Description automatically generated">
            <a:extLst>
              <a:ext uri="{FF2B5EF4-FFF2-40B4-BE49-F238E27FC236}">
                <a16:creationId xmlns:a16="http://schemas.microsoft.com/office/drawing/2014/main" id="{240168E6-51BF-D7AF-E233-003A9D291A40}"/>
              </a:ext>
            </a:extLst>
          </p:cNvPr>
          <p:cNvPicPr>
            <a:picLocks noChangeAspect="1"/>
          </p:cNvPicPr>
          <p:nvPr/>
        </p:nvPicPr>
        <p:blipFill>
          <a:blip r:embed="rId3"/>
          <a:srcRect l="23626" t="44881" r="21403" b="140"/>
          <a:stretch/>
        </p:blipFill>
        <p:spPr>
          <a:xfrm>
            <a:off x="6016637" y="2277125"/>
            <a:ext cx="2746363" cy="2294188"/>
          </a:xfrm>
          <a:prstGeom prst="rect">
            <a:avLst/>
          </a:prstGeom>
        </p:spPr>
      </p:pic>
      <p:sp>
        <p:nvSpPr>
          <p:cNvPr id="3" name="Rectangle 2">
            <a:extLst>
              <a:ext uri="{FF2B5EF4-FFF2-40B4-BE49-F238E27FC236}">
                <a16:creationId xmlns:a16="http://schemas.microsoft.com/office/drawing/2014/main" id="{F401B81F-9F4E-2846-2E66-F40397C201CE}"/>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A picture containing font, screenshot, text, graphics&#10;&#10;Description automatically generated">
            <a:extLst>
              <a:ext uri="{FF2B5EF4-FFF2-40B4-BE49-F238E27FC236}">
                <a16:creationId xmlns:a16="http://schemas.microsoft.com/office/drawing/2014/main" id="{23343AA1-40D5-CB45-91C8-8224F7EF0886}"/>
              </a:ext>
            </a:extLst>
          </p:cNvPr>
          <p:cNvPicPr>
            <a:picLocks noChangeAspect="1"/>
          </p:cNvPicPr>
          <p:nvPr/>
        </p:nvPicPr>
        <p:blipFill>
          <a:blip r:embed="rId4"/>
          <a:stretch>
            <a:fillRect/>
          </a:stretch>
        </p:blipFill>
        <p:spPr>
          <a:xfrm>
            <a:off x="564021" y="4843845"/>
            <a:ext cx="1186436" cy="243055"/>
          </a:xfrm>
          <a:prstGeom prst="rect">
            <a:avLst/>
          </a:prstGeom>
        </p:spPr>
      </p:pic>
      <p:sp>
        <p:nvSpPr>
          <p:cNvPr id="9" name="Rectangle 8">
            <a:extLst>
              <a:ext uri="{FF2B5EF4-FFF2-40B4-BE49-F238E27FC236}">
                <a16:creationId xmlns:a16="http://schemas.microsoft.com/office/drawing/2014/main" id="{2FD203FF-668B-A937-BF08-F2E3A88F9899}"/>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black and white logo&#10;&#10;Description automatically generated with low confidence">
            <a:extLst>
              <a:ext uri="{FF2B5EF4-FFF2-40B4-BE49-F238E27FC236}">
                <a16:creationId xmlns:a16="http://schemas.microsoft.com/office/drawing/2014/main" id="{DCF5956C-6E67-DD9D-9E72-515BD5B30F07}"/>
              </a:ext>
            </a:extLst>
          </p:cNvPr>
          <p:cNvPicPr>
            <a:picLocks noChangeAspect="1"/>
          </p:cNvPicPr>
          <p:nvPr/>
        </p:nvPicPr>
        <p:blipFill>
          <a:blip r:embed="rId5"/>
          <a:stretch>
            <a:fillRect/>
          </a:stretch>
        </p:blipFill>
        <p:spPr>
          <a:xfrm>
            <a:off x="8034261" y="4792811"/>
            <a:ext cx="901988" cy="360795"/>
          </a:xfrm>
          <a:prstGeom prst="rect">
            <a:avLst/>
          </a:prstGeom>
        </p:spPr>
      </p:pic>
      <p:sp>
        <p:nvSpPr>
          <p:cNvPr id="11" name="Slide Number Placeholder 4">
            <a:extLst>
              <a:ext uri="{FF2B5EF4-FFF2-40B4-BE49-F238E27FC236}">
                <a16:creationId xmlns:a16="http://schemas.microsoft.com/office/drawing/2014/main" id="{0D950C14-230B-30C3-64FC-436A9D52E564}"/>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12</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2B1409BC-2676-DA31-6C35-E35762E4BBF3}"/>
              </a:ext>
            </a:extLst>
          </p:cNvPr>
          <p:cNvSpPr txBox="1"/>
          <p:nvPr/>
        </p:nvSpPr>
        <p:spPr>
          <a:xfrm>
            <a:off x="948479" y="459104"/>
            <a:ext cx="4644220"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AI-Based Fault Detection &amp; Diagnostics</a:t>
            </a:r>
          </a:p>
        </p:txBody>
      </p:sp>
      <p:cxnSp>
        <p:nvCxnSpPr>
          <p:cNvPr id="13" name="Straight Connector 12">
            <a:extLst>
              <a:ext uri="{FF2B5EF4-FFF2-40B4-BE49-F238E27FC236}">
                <a16:creationId xmlns:a16="http://schemas.microsoft.com/office/drawing/2014/main" id="{BCB89768-770B-E27C-DB8D-4C1F79758743}"/>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76B8D5AF-BEB4-911C-734E-0B96CBDE4537}"/>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
        <p:nvSpPr>
          <p:cNvPr id="15" name="Text Placeholder 4">
            <a:extLst>
              <a:ext uri="{FF2B5EF4-FFF2-40B4-BE49-F238E27FC236}">
                <a16:creationId xmlns:a16="http://schemas.microsoft.com/office/drawing/2014/main" id="{F2A2D1C7-95BE-DD71-0AF7-DE7E164453F7}"/>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Tree>
    <p:extLst>
      <p:ext uri="{BB962C8B-B14F-4D97-AF65-F5344CB8AC3E}">
        <p14:creationId xmlns:p14="http://schemas.microsoft.com/office/powerpoint/2010/main" val="3424762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4E5D5AE-548D-FB25-DD5C-543239799A16}"/>
              </a:ext>
            </a:extLst>
          </p:cNvPr>
          <p:cNvSpPr txBox="1"/>
          <p:nvPr/>
        </p:nvSpPr>
        <p:spPr>
          <a:xfrm>
            <a:off x="476006" y="1808146"/>
            <a:ext cx="4915472" cy="253916"/>
          </a:xfrm>
          <a:prstGeom prst="rect">
            <a:avLst/>
          </a:prstGeom>
          <a:noFill/>
        </p:spPr>
        <p:txBody>
          <a:bodyPr wrap="square" lIns="68580" tIns="34290" rIns="68580" bIns="34290" anchor="t">
            <a:spAutoFit/>
          </a:bodyPr>
          <a:lstStyle/>
          <a:p>
            <a:r>
              <a:rPr lang="en-IN" sz="1200">
                <a:solidFill>
                  <a:srgbClr val="E75F32"/>
                </a:solidFill>
                <a:latin typeface="Calibri"/>
                <a:ea typeface="Arial Unicode MS"/>
                <a:cs typeface="Calibri"/>
              </a:rPr>
              <a:t>Why?</a:t>
            </a:r>
          </a:p>
        </p:txBody>
      </p:sp>
      <p:sp>
        <p:nvSpPr>
          <p:cNvPr id="8" name="Rectangle 1">
            <a:extLst>
              <a:ext uri="{FF2B5EF4-FFF2-40B4-BE49-F238E27FC236}">
                <a16:creationId xmlns:a16="http://schemas.microsoft.com/office/drawing/2014/main" id="{836478FC-4AF2-CB1E-15F0-F4338BB4E116}"/>
              </a:ext>
            </a:extLst>
          </p:cNvPr>
          <p:cNvSpPr>
            <a:spLocks noChangeArrowheads="1"/>
          </p:cNvSpPr>
          <p:nvPr/>
        </p:nvSpPr>
        <p:spPr bwMode="auto">
          <a:xfrm>
            <a:off x="476006" y="2097345"/>
            <a:ext cx="7368108" cy="43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r>
              <a:rPr lang="en-US" altLang="en-US" sz="1200" dirty="0">
                <a:solidFill>
                  <a:schemeClr val="tx1">
                    <a:lumMod val="75000"/>
                    <a:lumOff val="25000"/>
                  </a:schemeClr>
                </a:solidFill>
                <a:latin typeface="+mj-lt"/>
                <a:ea typeface="Arial Unicode MS"/>
                <a:cs typeface="Arial Unicode MS"/>
              </a:rPr>
              <a:t>With the existing temperature mode which is the</a:t>
            </a:r>
            <a:r>
              <a:rPr lang="en-US" sz="1200" dirty="0">
                <a:solidFill>
                  <a:schemeClr val="tx1">
                    <a:lumMod val="75000"/>
                    <a:lumOff val="25000"/>
                  </a:schemeClr>
                </a:solidFill>
                <a:latin typeface="+mj-lt"/>
                <a:ea typeface="Calibri"/>
                <a:cs typeface="Calibri"/>
              </a:rPr>
              <a:t> </a:t>
            </a:r>
            <a:r>
              <a:rPr lang="en-US" sz="1200" dirty="0">
                <a:solidFill>
                  <a:srgbClr val="E75F32"/>
                </a:solidFill>
                <a:latin typeface="Calibri"/>
                <a:ea typeface="Calibri"/>
                <a:cs typeface="Calibri"/>
              </a:rPr>
              <a:t>Dual Temperature Variable Deadband</a:t>
            </a:r>
            <a:r>
              <a:rPr lang="en-US" sz="1200" dirty="0">
                <a:solidFill>
                  <a:schemeClr val="tx1">
                    <a:lumMod val="75000"/>
                    <a:lumOff val="25000"/>
                  </a:schemeClr>
                </a:solidFill>
                <a:latin typeface="+mj-lt"/>
                <a:ea typeface="Calibri"/>
                <a:cs typeface="Calibri"/>
              </a:rPr>
              <a:t>, t</a:t>
            </a:r>
            <a:r>
              <a:rPr lang="en-US" altLang="en-US" sz="1200" dirty="0">
                <a:solidFill>
                  <a:schemeClr val="tx1">
                    <a:lumMod val="75000"/>
                    <a:lumOff val="25000"/>
                  </a:schemeClr>
                </a:solidFill>
                <a:latin typeface="+mj-lt"/>
                <a:ea typeface="Arial Unicode MS"/>
                <a:cs typeface="Arial Unicode MS"/>
              </a:rPr>
              <a:t>he users need to adjust both the desired setpoints (cooling &amp; Heating). This is sometimes very confusing for the end user. </a:t>
            </a:r>
            <a:endParaRPr lang="en-US" sz="1200" dirty="0">
              <a:solidFill>
                <a:schemeClr val="tx1">
                  <a:lumMod val="75000"/>
                  <a:lumOff val="25000"/>
                </a:schemeClr>
              </a:solidFill>
              <a:latin typeface="+mj-lt"/>
              <a:ea typeface="Calibri"/>
              <a:cs typeface="Calibri"/>
            </a:endParaRPr>
          </a:p>
        </p:txBody>
      </p:sp>
      <p:sp>
        <p:nvSpPr>
          <p:cNvPr id="9" name="TextBox 8">
            <a:extLst>
              <a:ext uri="{FF2B5EF4-FFF2-40B4-BE49-F238E27FC236}">
                <a16:creationId xmlns:a16="http://schemas.microsoft.com/office/drawing/2014/main" id="{36E5A3A8-E5C9-B2CA-5CD0-D3B7FF7A3D77}"/>
              </a:ext>
            </a:extLst>
          </p:cNvPr>
          <p:cNvSpPr txBox="1"/>
          <p:nvPr/>
        </p:nvSpPr>
        <p:spPr>
          <a:xfrm>
            <a:off x="478728" y="2750701"/>
            <a:ext cx="4915472" cy="253916"/>
          </a:xfrm>
          <a:prstGeom prst="rect">
            <a:avLst/>
          </a:prstGeom>
          <a:noFill/>
        </p:spPr>
        <p:txBody>
          <a:bodyPr wrap="square" lIns="68580" tIns="34290" rIns="68580" bIns="34290" anchor="t">
            <a:spAutoFit/>
          </a:bodyPr>
          <a:lstStyle/>
          <a:p>
            <a:r>
              <a:rPr lang="en-IN" sz="1200">
                <a:solidFill>
                  <a:srgbClr val="E75F32"/>
                </a:solidFill>
                <a:latin typeface="Calibri"/>
                <a:ea typeface="Arial Unicode MS"/>
                <a:cs typeface="Calibri"/>
              </a:rPr>
              <a:t>What?</a:t>
            </a:r>
          </a:p>
        </p:txBody>
      </p:sp>
      <p:sp>
        <p:nvSpPr>
          <p:cNvPr id="12" name="Rectangle 3">
            <a:extLst>
              <a:ext uri="{FF2B5EF4-FFF2-40B4-BE49-F238E27FC236}">
                <a16:creationId xmlns:a16="http://schemas.microsoft.com/office/drawing/2014/main" id="{D59EA6D7-5D9D-7264-E96D-F2E97A6274B7}"/>
              </a:ext>
            </a:extLst>
          </p:cNvPr>
          <p:cNvSpPr>
            <a:spLocks noChangeArrowheads="1"/>
          </p:cNvSpPr>
          <p:nvPr/>
        </p:nvSpPr>
        <p:spPr bwMode="auto">
          <a:xfrm>
            <a:off x="478729" y="3054838"/>
            <a:ext cx="7221950" cy="623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r>
              <a:rPr lang="en-US" altLang="en-US" sz="1200" dirty="0">
                <a:solidFill>
                  <a:schemeClr val="tx1">
                    <a:lumMod val="75000"/>
                    <a:lumOff val="25000"/>
                  </a:schemeClr>
                </a:solidFill>
                <a:latin typeface="+mj-lt"/>
                <a:ea typeface="Arial Unicode MS"/>
                <a:cs typeface="Arial Unicode MS"/>
              </a:rPr>
              <a:t>For users who want a fixed temperature difference, </a:t>
            </a:r>
            <a:r>
              <a:rPr lang="en-US" altLang="en-US" sz="1200" dirty="0">
                <a:solidFill>
                  <a:srgbClr val="E75F32"/>
                </a:solidFill>
                <a:latin typeface="Calibri"/>
                <a:ea typeface="Calibri"/>
                <a:cs typeface="Calibri"/>
              </a:rPr>
              <a:t>Dual Temperature Fixed Deadband</a:t>
            </a:r>
            <a:r>
              <a:rPr lang="en-US" altLang="en-US" sz="1200" dirty="0">
                <a:solidFill>
                  <a:schemeClr val="tx1">
                    <a:lumMod val="75000"/>
                    <a:lumOff val="25000"/>
                  </a:schemeClr>
                </a:solidFill>
                <a:latin typeface="+mj-lt"/>
                <a:ea typeface="Arial Unicode MS"/>
                <a:cs typeface="Arial Unicode MS"/>
              </a:rPr>
              <a:t> makes it very effortless to set the Cooling and Heating desired temperatures seamlessly.</a:t>
            </a:r>
            <a:endParaRPr lang="en-US" sz="1200" dirty="0">
              <a:solidFill>
                <a:schemeClr val="tx1">
                  <a:lumMod val="75000"/>
                  <a:lumOff val="25000"/>
                </a:schemeClr>
              </a:solidFill>
              <a:latin typeface="+mj-lt"/>
              <a:ea typeface="Calibri"/>
              <a:cs typeface="Calibri"/>
            </a:endParaRPr>
          </a:p>
          <a:p>
            <a:endParaRPr lang="en-US" sz="1200" dirty="0">
              <a:solidFill>
                <a:schemeClr val="tx1">
                  <a:lumMod val="75000"/>
                  <a:lumOff val="25000"/>
                </a:schemeClr>
              </a:solidFill>
              <a:ea typeface="Calibri"/>
              <a:cs typeface="Calibri"/>
            </a:endParaRPr>
          </a:p>
        </p:txBody>
      </p:sp>
      <p:sp>
        <p:nvSpPr>
          <p:cNvPr id="16" name="Rectangle 15">
            <a:extLst>
              <a:ext uri="{FF2B5EF4-FFF2-40B4-BE49-F238E27FC236}">
                <a16:creationId xmlns:a16="http://schemas.microsoft.com/office/drawing/2014/main" id="{6B077E95-0514-01B0-2DD8-033C02C7F2EA}"/>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A picture containing font, screenshot, text, graphics&#10;&#10;Description automatically generated">
            <a:extLst>
              <a:ext uri="{FF2B5EF4-FFF2-40B4-BE49-F238E27FC236}">
                <a16:creationId xmlns:a16="http://schemas.microsoft.com/office/drawing/2014/main" id="{F2A615B2-AD38-A3C9-8945-EA1B15813790}"/>
              </a:ext>
            </a:extLst>
          </p:cNvPr>
          <p:cNvPicPr>
            <a:picLocks noChangeAspect="1"/>
          </p:cNvPicPr>
          <p:nvPr/>
        </p:nvPicPr>
        <p:blipFill>
          <a:blip r:embed="rId2"/>
          <a:stretch>
            <a:fillRect/>
          </a:stretch>
        </p:blipFill>
        <p:spPr>
          <a:xfrm>
            <a:off x="564021" y="4843845"/>
            <a:ext cx="1186436" cy="243055"/>
          </a:xfrm>
          <a:prstGeom prst="rect">
            <a:avLst/>
          </a:prstGeom>
        </p:spPr>
      </p:pic>
      <p:sp>
        <p:nvSpPr>
          <p:cNvPr id="19" name="Rectangle 18">
            <a:extLst>
              <a:ext uri="{FF2B5EF4-FFF2-40B4-BE49-F238E27FC236}">
                <a16:creationId xmlns:a16="http://schemas.microsoft.com/office/drawing/2014/main" id="{0AA2A75D-49C6-1E36-856C-1EA84E4A72BA}"/>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A black and white logo&#10;&#10;Description automatically generated with low confidence">
            <a:extLst>
              <a:ext uri="{FF2B5EF4-FFF2-40B4-BE49-F238E27FC236}">
                <a16:creationId xmlns:a16="http://schemas.microsoft.com/office/drawing/2014/main" id="{F3A61B98-BA18-A350-3A47-78A0B6F6AD2F}"/>
              </a:ext>
            </a:extLst>
          </p:cNvPr>
          <p:cNvPicPr>
            <a:picLocks noChangeAspect="1"/>
          </p:cNvPicPr>
          <p:nvPr/>
        </p:nvPicPr>
        <p:blipFill>
          <a:blip r:embed="rId3"/>
          <a:stretch>
            <a:fillRect/>
          </a:stretch>
        </p:blipFill>
        <p:spPr>
          <a:xfrm>
            <a:off x="8034261" y="4792811"/>
            <a:ext cx="901988" cy="360795"/>
          </a:xfrm>
          <a:prstGeom prst="rect">
            <a:avLst/>
          </a:prstGeom>
        </p:spPr>
      </p:pic>
      <p:sp>
        <p:nvSpPr>
          <p:cNvPr id="21" name="Slide Number Placeholder 4">
            <a:extLst>
              <a:ext uri="{FF2B5EF4-FFF2-40B4-BE49-F238E27FC236}">
                <a16:creationId xmlns:a16="http://schemas.microsoft.com/office/drawing/2014/main" id="{066D32FE-9F05-F6DA-0640-8ADD0949CFB9}"/>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13</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72D23CDD-AB4A-288A-F69B-DACB438C366F}"/>
              </a:ext>
            </a:extLst>
          </p:cNvPr>
          <p:cNvSpPr txBox="1"/>
          <p:nvPr/>
        </p:nvSpPr>
        <p:spPr>
          <a:xfrm>
            <a:off x="948479" y="459104"/>
            <a:ext cx="6023124"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Temperature Modes in HyperStat &amp; HyperStat Split</a:t>
            </a:r>
          </a:p>
        </p:txBody>
      </p:sp>
      <p:cxnSp>
        <p:nvCxnSpPr>
          <p:cNvPr id="23" name="Straight Connector 22">
            <a:extLst>
              <a:ext uri="{FF2B5EF4-FFF2-40B4-BE49-F238E27FC236}">
                <a16:creationId xmlns:a16="http://schemas.microsoft.com/office/drawing/2014/main" id="{066CC51A-2731-AD58-1992-00FC0FAF9D42}"/>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 name="Footer Placeholder 4">
            <a:extLst>
              <a:ext uri="{FF2B5EF4-FFF2-40B4-BE49-F238E27FC236}">
                <a16:creationId xmlns:a16="http://schemas.microsoft.com/office/drawing/2014/main" id="{A40C6F50-62F9-71CA-634B-209BB0D1BF0C}"/>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
        <p:nvSpPr>
          <p:cNvPr id="25" name="Text Placeholder 4">
            <a:extLst>
              <a:ext uri="{FF2B5EF4-FFF2-40B4-BE49-F238E27FC236}">
                <a16:creationId xmlns:a16="http://schemas.microsoft.com/office/drawing/2014/main" id="{F0C7E94B-9A47-E508-CFF9-62AC173D6DA2}"/>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Tree>
    <p:extLst>
      <p:ext uri="{BB962C8B-B14F-4D97-AF65-F5344CB8AC3E}">
        <p14:creationId xmlns:p14="http://schemas.microsoft.com/office/powerpoint/2010/main" val="23506926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74E0D-7E89-D10C-6CFF-51A50C973B3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6438791-F1D9-77E3-8FF2-5BCD4E4F67F1}"/>
              </a:ext>
            </a:extLst>
          </p:cNvPr>
          <p:cNvSpPr txBox="1"/>
          <p:nvPr/>
        </p:nvSpPr>
        <p:spPr>
          <a:xfrm>
            <a:off x="732326" y="2514430"/>
            <a:ext cx="2414729" cy="103874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a:r>
              <a:rPr lang="en-US" sz="1500" b="1">
                <a:latin typeface="Calibri"/>
                <a:ea typeface="Arial Unicode MS"/>
                <a:cs typeface="Arial Unicode MS"/>
              </a:rPr>
              <a:t>Operational Inefficiency</a:t>
            </a:r>
          </a:p>
          <a:p>
            <a:pPr algn="ctr"/>
            <a:r>
              <a:rPr lang="en-US" sz="1200">
                <a:solidFill>
                  <a:schemeClr val="bg1">
                    <a:lumMod val="49000"/>
                  </a:schemeClr>
                </a:solidFill>
                <a:latin typeface="Calibri"/>
                <a:ea typeface="Calibri"/>
                <a:cs typeface="Arial Unicode MS"/>
              </a:rPr>
              <a:t>Time-consuming </a:t>
            </a:r>
            <a:r>
              <a:rPr lang="en-US" sz="1200">
                <a:solidFill>
                  <a:schemeClr val="bg1">
                    <a:lumMod val="49000"/>
                  </a:schemeClr>
                </a:solidFill>
                <a:latin typeface="Calibri"/>
                <a:ea typeface="+mn-lt"/>
                <a:cs typeface="+mn-lt"/>
              </a:rPr>
              <a:t>subcontractor coordination and delays from manual punch lists and incomplete documentation.</a:t>
            </a:r>
            <a:endParaRPr lang="en-US" sz="1200">
              <a:solidFill>
                <a:schemeClr val="bg1">
                  <a:lumMod val="49000"/>
                </a:schemeClr>
              </a:solidFill>
              <a:latin typeface="Calibri"/>
              <a:ea typeface="Arial Unicode MS"/>
              <a:cs typeface="Calibri"/>
            </a:endParaRPr>
          </a:p>
        </p:txBody>
      </p:sp>
      <p:sp>
        <p:nvSpPr>
          <p:cNvPr id="6" name="TextBox 5">
            <a:extLst>
              <a:ext uri="{FF2B5EF4-FFF2-40B4-BE49-F238E27FC236}">
                <a16:creationId xmlns:a16="http://schemas.microsoft.com/office/drawing/2014/main" id="{75B185F3-8064-C9E6-4BB0-A7DEF73D21F5}"/>
              </a:ext>
            </a:extLst>
          </p:cNvPr>
          <p:cNvSpPr txBox="1"/>
          <p:nvPr/>
        </p:nvSpPr>
        <p:spPr>
          <a:xfrm>
            <a:off x="6228002" y="2514430"/>
            <a:ext cx="2262595" cy="1038746"/>
          </a:xfrm>
          <a:prstGeom prst="rect">
            <a:avLst/>
          </a:prstGeom>
          <a:noFill/>
        </p:spPr>
        <p:txBody>
          <a:bodyPr wrap="square" lIns="68580" tIns="34290" rIns="68580" bIns="34290" anchor="t">
            <a:spAutoFit/>
          </a:bodyPr>
          <a:lstStyle/>
          <a:p>
            <a:pPr algn="ctr"/>
            <a:r>
              <a:rPr lang="en-US" sz="1500" b="1">
                <a:latin typeface="Calibri"/>
                <a:ea typeface="Arial Unicode MS"/>
                <a:cs typeface="Arial Unicode MS"/>
              </a:rPr>
              <a:t>Technological Barriers</a:t>
            </a:r>
            <a:endParaRPr lang="en-US" sz="1500">
              <a:ea typeface="Calibri"/>
              <a:cs typeface="Arial Unicode MS"/>
            </a:endParaRPr>
          </a:p>
          <a:p>
            <a:pPr algn="ctr"/>
            <a:r>
              <a:rPr lang="en-US" sz="1200">
                <a:solidFill>
                  <a:schemeClr val="bg1">
                    <a:lumMod val="49000"/>
                  </a:schemeClr>
                </a:solidFill>
                <a:latin typeface="Calibri"/>
                <a:ea typeface="Calibri"/>
                <a:cs typeface="Arial Unicode MS"/>
              </a:rPr>
              <a:t>Complex</a:t>
            </a:r>
            <a:r>
              <a:rPr lang="en-US" sz="1200">
                <a:solidFill>
                  <a:schemeClr val="bg1">
                    <a:lumMod val="49000"/>
                  </a:schemeClr>
                </a:solidFill>
                <a:latin typeface="Calibri"/>
                <a:ea typeface="+mn-lt"/>
                <a:cs typeface="+mn-lt"/>
              </a:rPr>
              <a:t> programming, network configurations, and reliance on multiple external tools complicate installations and checkout.</a:t>
            </a:r>
            <a:endParaRPr lang="en-US" sz="1200">
              <a:solidFill>
                <a:schemeClr val="bg1">
                  <a:lumMod val="49000"/>
                </a:schemeClr>
              </a:solidFill>
              <a:latin typeface="Calibri"/>
              <a:ea typeface="Arial Unicode MS"/>
              <a:cs typeface="Calibri"/>
            </a:endParaRPr>
          </a:p>
        </p:txBody>
      </p:sp>
      <p:sp>
        <p:nvSpPr>
          <p:cNvPr id="8" name="TextBox 7">
            <a:extLst>
              <a:ext uri="{FF2B5EF4-FFF2-40B4-BE49-F238E27FC236}">
                <a16:creationId xmlns:a16="http://schemas.microsoft.com/office/drawing/2014/main" id="{BEBFAAC1-D63A-A7B3-33DB-A9BF2AC00D2C}"/>
              </a:ext>
            </a:extLst>
          </p:cNvPr>
          <p:cNvSpPr txBox="1"/>
          <p:nvPr/>
        </p:nvSpPr>
        <p:spPr>
          <a:xfrm>
            <a:off x="3476851" y="2514430"/>
            <a:ext cx="2234381" cy="854080"/>
          </a:xfrm>
          <a:prstGeom prst="rect">
            <a:avLst/>
          </a:prstGeom>
          <a:noFill/>
        </p:spPr>
        <p:txBody>
          <a:bodyPr wrap="square" lIns="68580" tIns="34290" rIns="68580" bIns="34290" anchor="t">
            <a:spAutoFit/>
          </a:bodyPr>
          <a:lstStyle/>
          <a:p>
            <a:pPr algn="ctr"/>
            <a:r>
              <a:rPr lang="en-US" sz="1500" b="1">
                <a:latin typeface="Calibri"/>
                <a:ea typeface="Arial Unicode MS"/>
                <a:cs typeface="Arial Unicode MS"/>
              </a:rPr>
              <a:t>Workforce Limitation</a:t>
            </a:r>
          </a:p>
          <a:p>
            <a:pPr algn="ctr"/>
            <a:r>
              <a:rPr lang="en-US" sz="1200">
                <a:solidFill>
                  <a:schemeClr val="bg1">
                    <a:lumMod val="49000"/>
                  </a:schemeClr>
                </a:solidFill>
                <a:latin typeface="Calibri"/>
                <a:ea typeface="Calibri"/>
                <a:cs typeface="Arial Unicode MS"/>
              </a:rPr>
              <a:t>Increased labor and operational </a:t>
            </a:r>
            <a:r>
              <a:rPr lang="en-US" sz="1200">
                <a:solidFill>
                  <a:schemeClr val="bg1">
                    <a:lumMod val="49000"/>
                  </a:schemeClr>
                </a:solidFill>
                <a:latin typeface="Calibri"/>
                <a:ea typeface="+mn-lt"/>
                <a:cs typeface="+mn-lt"/>
              </a:rPr>
              <a:t>costs due to heavy reliance on specialized commissioning skills.</a:t>
            </a:r>
            <a:endParaRPr lang="en-US" sz="1200">
              <a:solidFill>
                <a:schemeClr val="bg1">
                  <a:lumMod val="49000"/>
                </a:schemeClr>
              </a:solidFill>
              <a:latin typeface="Calibri"/>
              <a:ea typeface="Arial Unicode MS"/>
              <a:cs typeface="Calibri"/>
            </a:endParaRPr>
          </a:p>
        </p:txBody>
      </p:sp>
      <p:pic>
        <p:nvPicPr>
          <p:cNvPr id="16" name="Picture 15" descr="A orange and white road block&#10;&#10;Description automatically generated">
            <a:extLst>
              <a:ext uri="{FF2B5EF4-FFF2-40B4-BE49-F238E27FC236}">
                <a16:creationId xmlns:a16="http://schemas.microsoft.com/office/drawing/2014/main" id="{B6B2EE79-16A6-B2AD-00EB-A7A09AEA4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3049" y="1375813"/>
            <a:ext cx="952500" cy="952500"/>
          </a:xfrm>
          <a:prstGeom prst="rect">
            <a:avLst/>
          </a:prstGeom>
        </p:spPr>
      </p:pic>
      <p:pic>
        <p:nvPicPr>
          <p:cNvPr id="18" name="Picture 17" descr="A group of people with a gear and arrows&#10;&#10;Description automatically generated">
            <a:extLst>
              <a:ext uri="{FF2B5EF4-FFF2-40B4-BE49-F238E27FC236}">
                <a16:creationId xmlns:a16="http://schemas.microsoft.com/office/drawing/2014/main" id="{50729FDA-50F5-0BA4-6FC2-880EA6DA4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5750" y="1375813"/>
            <a:ext cx="952500" cy="952500"/>
          </a:xfrm>
          <a:prstGeom prst="rect">
            <a:avLst/>
          </a:prstGeom>
        </p:spPr>
      </p:pic>
      <p:pic>
        <p:nvPicPr>
          <p:cNvPr id="20" name="Picture 19" descr="A graphic of a graph with arrows and a clock and dollar sign&#10;&#10;Description automatically generated">
            <a:extLst>
              <a:ext uri="{FF2B5EF4-FFF2-40B4-BE49-F238E27FC236}">
                <a16:creationId xmlns:a16="http://schemas.microsoft.com/office/drawing/2014/main" id="{03CADD40-36D4-D403-AB6D-46E5C5D49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8452" y="1375813"/>
            <a:ext cx="952500" cy="952500"/>
          </a:xfrm>
          <a:prstGeom prst="rect">
            <a:avLst/>
          </a:prstGeom>
        </p:spPr>
      </p:pic>
      <p:sp>
        <p:nvSpPr>
          <p:cNvPr id="3" name="Rectangle 2">
            <a:extLst>
              <a:ext uri="{FF2B5EF4-FFF2-40B4-BE49-F238E27FC236}">
                <a16:creationId xmlns:a16="http://schemas.microsoft.com/office/drawing/2014/main" id="{B973B890-D90B-D677-69E5-6030E85D00E1}"/>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picture containing font, screenshot, text, graphics&#10;&#10;Description automatically generated">
            <a:extLst>
              <a:ext uri="{FF2B5EF4-FFF2-40B4-BE49-F238E27FC236}">
                <a16:creationId xmlns:a16="http://schemas.microsoft.com/office/drawing/2014/main" id="{9D70148A-5BA9-3472-529C-5515167A204E}"/>
              </a:ext>
            </a:extLst>
          </p:cNvPr>
          <p:cNvPicPr>
            <a:picLocks noChangeAspect="1"/>
          </p:cNvPicPr>
          <p:nvPr/>
        </p:nvPicPr>
        <p:blipFill>
          <a:blip r:embed="rId5"/>
          <a:stretch>
            <a:fillRect/>
          </a:stretch>
        </p:blipFill>
        <p:spPr>
          <a:xfrm>
            <a:off x="564021" y="4843845"/>
            <a:ext cx="1186436" cy="243055"/>
          </a:xfrm>
          <a:prstGeom prst="rect">
            <a:avLst/>
          </a:prstGeom>
        </p:spPr>
      </p:pic>
      <p:sp>
        <p:nvSpPr>
          <p:cNvPr id="9" name="Rectangle 8">
            <a:extLst>
              <a:ext uri="{FF2B5EF4-FFF2-40B4-BE49-F238E27FC236}">
                <a16:creationId xmlns:a16="http://schemas.microsoft.com/office/drawing/2014/main" id="{8E3FF00D-EBF3-AF87-1BCC-BA80059F1C10}"/>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black and white logo&#10;&#10;Description automatically generated with low confidence">
            <a:extLst>
              <a:ext uri="{FF2B5EF4-FFF2-40B4-BE49-F238E27FC236}">
                <a16:creationId xmlns:a16="http://schemas.microsoft.com/office/drawing/2014/main" id="{B58C197D-8D17-DFDC-56F8-E75AD1510431}"/>
              </a:ext>
            </a:extLst>
          </p:cNvPr>
          <p:cNvPicPr>
            <a:picLocks noChangeAspect="1"/>
          </p:cNvPicPr>
          <p:nvPr/>
        </p:nvPicPr>
        <p:blipFill>
          <a:blip r:embed="rId6"/>
          <a:stretch>
            <a:fillRect/>
          </a:stretch>
        </p:blipFill>
        <p:spPr>
          <a:xfrm>
            <a:off x="8034261" y="4792811"/>
            <a:ext cx="901988" cy="360795"/>
          </a:xfrm>
          <a:prstGeom prst="rect">
            <a:avLst/>
          </a:prstGeom>
        </p:spPr>
      </p:pic>
      <p:sp>
        <p:nvSpPr>
          <p:cNvPr id="11" name="Slide Number Placeholder 4">
            <a:extLst>
              <a:ext uri="{FF2B5EF4-FFF2-40B4-BE49-F238E27FC236}">
                <a16:creationId xmlns:a16="http://schemas.microsoft.com/office/drawing/2014/main" id="{B560BE38-1331-4395-CC1E-ABD8C83825DE}"/>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14</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A0BFA1AC-1DE2-6E3E-3958-E799BD6DE5A9}"/>
              </a:ext>
            </a:extLst>
          </p:cNvPr>
          <p:cNvSpPr txBox="1"/>
          <p:nvPr/>
        </p:nvSpPr>
        <p:spPr>
          <a:xfrm>
            <a:off x="948479" y="459104"/>
            <a:ext cx="5430076"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Easy Street – The Challenges Contractors Face</a:t>
            </a:r>
          </a:p>
        </p:txBody>
      </p:sp>
      <p:cxnSp>
        <p:nvCxnSpPr>
          <p:cNvPr id="13" name="Straight Connector 12">
            <a:extLst>
              <a:ext uri="{FF2B5EF4-FFF2-40B4-BE49-F238E27FC236}">
                <a16:creationId xmlns:a16="http://schemas.microsoft.com/office/drawing/2014/main" id="{73CC5937-6B7F-9473-470C-763F6D310E54}"/>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CFD47F88-7252-E4FC-351E-B3ABB51553C7}"/>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
        <p:nvSpPr>
          <p:cNvPr id="19" name="Text Placeholder 4">
            <a:extLst>
              <a:ext uri="{FF2B5EF4-FFF2-40B4-BE49-F238E27FC236}">
                <a16:creationId xmlns:a16="http://schemas.microsoft.com/office/drawing/2014/main" id="{11D1F92D-4953-4E0D-6B71-D45B25CE8BD5}"/>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Tree>
    <p:extLst>
      <p:ext uri="{BB962C8B-B14F-4D97-AF65-F5344CB8AC3E}">
        <p14:creationId xmlns:p14="http://schemas.microsoft.com/office/powerpoint/2010/main" val="203644389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782C6-E622-8D42-FFF6-C1985ACFF4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CD48AC3-0543-190F-8CB0-D0FEC901DD8B}"/>
              </a:ext>
            </a:extLst>
          </p:cNvPr>
          <p:cNvSpPr txBox="1"/>
          <p:nvPr/>
        </p:nvSpPr>
        <p:spPr>
          <a:xfrm>
            <a:off x="578470" y="1127950"/>
            <a:ext cx="3602926" cy="66941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a:latin typeface="Calibri"/>
                <a:ea typeface="Arial Unicode MS"/>
                <a:cs typeface="Arial Unicode MS"/>
              </a:rPr>
              <a:t>Faster and Simplified Installations: </a:t>
            </a:r>
            <a:endParaRPr lang="en-US" sz="1500">
              <a:latin typeface="Calibri"/>
              <a:ea typeface="Arial Unicode MS"/>
              <a:cs typeface="Arial Unicode MS"/>
            </a:endParaRPr>
          </a:p>
          <a:p>
            <a:r>
              <a:rPr lang="en-US" sz="1200">
                <a:solidFill>
                  <a:srgbClr val="7F7F7F"/>
                </a:solidFill>
                <a:latin typeface="Calibri"/>
                <a:ea typeface="Arial Unicode MS"/>
                <a:cs typeface="Arial Unicode MS"/>
              </a:rPr>
              <a:t>Out-of-the-box seamless setup to check logic points and installation verification.</a:t>
            </a:r>
          </a:p>
        </p:txBody>
      </p:sp>
      <p:sp>
        <p:nvSpPr>
          <p:cNvPr id="8" name="Rectangle 7">
            <a:extLst>
              <a:ext uri="{FF2B5EF4-FFF2-40B4-BE49-F238E27FC236}">
                <a16:creationId xmlns:a16="http://schemas.microsoft.com/office/drawing/2014/main" id="{49D847A7-9136-3318-CED7-0165673A0469}"/>
              </a:ext>
            </a:extLst>
          </p:cNvPr>
          <p:cNvSpPr/>
          <p:nvPr/>
        </p:nvSpPr>
        <p:spPr bwMode="auto">
          <a:xfrm flipH="1">
            <a:off x="545446" y="1183941"/>
            <a:ext cx="29996" cy="611255"/>
          </a:xfrm>
          <a:prstGeom prst="rect">
            <a:avLst/>
          </a:prstGeom>
          <a:solidFill>
            <a:srgbClr val="E2572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US" sz="3300" b="1">
              <a:solidFill>
                <a:srgbClr val="4B4B4B"/>
              </a:solidFill>
              <a:latin typeface="Calibri" pitchFamily="34" charset="0"/>
              <a:ea typeface="Arial Unicode MS" pitchFamily="34" charset="-128"/>
              <a:cs typeface="Gautami" pitchFamily="2"/>
            </a:endParaRPr>
          </a:p>
        </p:txBody>
      </p:sp>
      <p:grpSp>
        <p:nvGrpSpPr>
          <p:cNvPr id="26" name="Group 25">
            <a:extLst>
              <a:ext uri="{FF2B5EF4-FFF2-40B4-BE49-F238E27FC236}">
                <a16:creationId xmlns:a16="http://schemas.microsoft.com/office/drawing/2014/main" id="{B4FC74E3-47B8-6818-6A4D-34F199388A47}"/>
              </a:ext>
            </a:extLst>
          </p:cNvPr>
          <p:cNvGrpSpPr/>
          <p:nvPr/>
        </p:nvGrpSpPr>
        <p:grpSpPr>
          <a:xfrm>
            <a:off x="545445" y="3490331"/>
            <a:ext cx="3633912" cy="692497"/>
            <a:chOff x="452340" y="4592717"/>
            <a:chExt cx="4845216" cy="923329"/>
          </a:xfrm>
        </p:grpSpPr>
        <p:sp>
          <p:nvSpPr>
            <p:cNvPr id="11" name="Rectangle 10">
              <a:extLst>
                <a:ext uri="{FF2B5EF4-FFF2-40B4-BE49-F238E27FC236}">
                  <a16:creationId xmlns:a16="http://schemas.microsoft.com/office/drawing/2014/main" id="{505B9931-AA13-9D2A-EC09-94773022932E}"/>
                </a:ext>
              </a:extLst>
            </p:cNvPr>
            <p:cNvSpPr/>
            <p:nvPr/>
          </p:nvSpPr>
          <p:spPr bwMode="auto">
            <a:xfrm flipH="1">
              <a:off x="452340" y="4695203"/>
              <a:ext cx="39995" cy="748863"/>
            </a:xfrm>
            <a:prstGeom prst="rect">
              <a:avLst/>
            </a:prstGeom>
            <a:solidFill>
              <a:srgbClr val="E2572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US" sz="3300" b="1">
                <a:solidFill>
                  <a:srgbClr val="4B4B4B"/>
                </a:solidFill>
                <a:latin typeface="Calibri" pitchFamily="34" charset="0"/>
                <a:ea typeface="Arial Unicode MS" pitchFamily="34" charset="-128"/>
                <a:cs typeface="Gautami" pitchFamily="2"/>
              </a:endParaRPr>
            </a:p>
          </p:txBody>
        </p:sp>
        <p:sp>
          <p:nvSpPr>
            <p:cNvPr id="12" name="TextBox 11">
              <a:extLst>
                <a:ext uri="{FF2B5EF4-FFF2-40B4-BE49-F238E27FC236}">
                  <a16:creationId xmlns:a16="http://schemas.microsoft.com/office/drawing/2014/main" id="{0887A6D2-1653-010B-4CDD-C1C45E07543A}"/>
                </a:ext>
              </a:extLst>
            </p:cNvPr>
            <p:cNvSpPr txBox="1"/>
            <p:nvPr/>
          </p:nvSpPr>
          <p:spPr>
            <a:xfrm>
              <a:off x="518460" y="4592717"/>
              <a:ext cx="4779096" cy="92332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altLang="en-US" sz="1500" b="1">
                  <a:latin typeface="Calibri"/>
                  <a:ea typeface="Arial Unicode MS"/>
                  <a:cs typeface="Arial Unicode MS"/>
                </a:rPr>
                <a:t>Social Media Engagement:</a:t>
              </a:r>
              <a:r>
                <a:rPr lang="en-US" altLang="en-US" sz="1650">
                  <a:latin typeface="Calibri"/>
                  <a:ea typeface="Arial Unicode MS"/>
                  <a:cs typeface="Arial Unicode MS"/>
                </a:rPr>
                <a:t> </a:t>
              </a:r>
            </a:p>
            <a:p>
              <a:r>
                <a:rPr lang="en-US" altLang="en-US" sz="1200">
                  <a:solidFill>
                    <a:srgbClr val="7F7F7F"/>
                  </a:solidFill>
                  <a:latin typeface="Calibri"/>
                  <a:ea typeface="Arial Unicode MS"/>
                  <a:cs typeface="Arial Unicode MS"/>
                </a:rPr>
                <a:t>Recognition for Contractors, Achievement Badge &amp; Community Building</a:t>
              </a:r>
            </a:p>
          </p:txBody>
        </p:sp>
      </p:grpSp>
      <p:grpSp>
        <p:nvGrpSpPr>
          <p:cNvPr id="25" name="Group 24">
            <a:extLst>
              <a:ext uri="{FF2B5EF4-FFF2-40B4-BE49-F238E27FC236}">
                <a16:creationId xmlns:a16="http://schemas.microsoft.com/office/drawing/2014/main" id="{7DE2B13E-1A19-4E73-E158-0081658751FB}"/>
              </a:ext>
            </a:extLst>
          </p:cNvPr>
          <p:cNvGrpSpPr/>
          <p:nvPr/>
        </p:nvGrpSpPr>
        <p:grpSpPr>
          <a:xfrm>
            <a:off x="533021" y="2759186"/>
            <a:ext cx="3738557" cy="559072"/>
            <a:chOff x="452340" y="3645465"/>
            <a:chExt cx="4984742" cy="745429"/>
          </a:xfrm>
        </p:grpSpPr>
        <p:sp>
          <p:nvSpPr>
            <p:cNvPr id="10" name="Rectangle 9">
              <a:extLst>
                <a:ext uri="{FF2B5EF4-FFF2-40B4-BE49-F238E27FC236}">
                  <a16:creationId xmlns:a16="http://schemas.microsoft.com/office/drawing/2014/main" id="{49C763C3-823B-AED3-1E1B-86DBF7B9CB4D}"/>
                </a:ext>
              </a:extLst>
            </p:cNvPr>
            <p:cNvSpPr/>
            <p:nvPr/>
          </p:nvSpPr>
          <p:spPr bwMode="auto">
            <a:xfrm flipH="1">
              <a:off x="452340" y="3735026"/>
              <a:ext cx="39995" cy="655868"/>
            </a:xfrm>
            <a:prstGeom prst="rect">
              <a:avLst/>
            </a:prstGeom>
            <a:solidFill>
              <a:srgbClr val="E2572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US" sz="3300" b="1">
                <a:solidFill>
                  <a:srgbClr val="4B4B4B"/>
                </a:solidFill>
                <a:latin typeface="Calibri" pitchFamily="34" charset="0"/>
                <a:ea typeface="Arial Unicode MS" pitchFamily="34" charset="-128"/>
                <a:cs typeface="Gautami" pitchFamily="2"/>
              </a:endParaRPr>
            </a:p>
          </p:txBody>
        </p:sp>
        <p:sp>
          <p:nvSpPr>
            <p:cNvPr id="13" name="TextBox 12">
              <a:extLst>
                <a:ext uri="{FF2B5EF4-FFF2-40B4-BE49-F238E27FC236}">
                  <a16:creationId xmlns:a16="http://schemas.microsoft.com/office/drawing/2014/main" id="{158A40BD-7BCC-2EC2-CED4-D69985B9ED4A}"/>
                </a:ext>
              </a:extLst>
            </p:cNvPr>
            <p:cNvSpPr txBox="1"/>
            <p:nvPr/>
          </p:nvSpPr>
          <p:spPr>
            <a:xfrm>
              <a:off x="492335" y="3645465"/>
              <a:ext cx="4944747" cy="64633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a:latin typeface="Calibri"/>
                  <a:ea typeface="Arial Unicode MS"/>
                  <a:cs typeface="Arial Unicode MS"/>
                </a:rPr>
                <a:t>Metrics: </a:t>
              </a:r>
              <a:endParaRPr lang="en-US" sz="1500">
                <a:latin typeface="Calibri"/>
                <a:ea typeface="Arial Unicode MS"/>
                <a:cs typeface="Arial Unicode MS"/>
              </a:endParaRPr>
            </a:p>
            <a:p>
              <a:r>
                <a:rPr lang="en-US" sz="1200">
                  <a:solidFill>
                    <a:srgbClr val="7F7F7F"/>
                  </a:solidFill>
                  <a:latin typeface="Calibri"/>
                  <a:ea typeface="Arial Unicode MS"/>
                  <a:cs typeface="Arial Unicode MS"/>
                </a:rPr>
                <a:t>Runs installation test and provide installation success rate</a:t>
              </a:r>
              <a:endParaRPr lang="en-US" altLang="en-US" sz="1200">
                <a:solidFill>
                  <a:srgbClr val="7F7F7F"/>
                </a:solidFill>
                <a:latin typeface="Calibri"/>
                <a:ea typeface="Arial Unicode MS"/>
                <a:cs typeface="Arial Unicode MS"/>
              </a:endParaRPr>
            </a:p>
          </p:txBody>
        </p:sp>
      </p:grpSp>
      <p:grpSp>
        <p:nvGrpSpPr>
          <p:cNvPr id="27" name="Group 26">
            <a:extLst>
              <a:ext uri="{FF2B5EF4-FFF2-40B4-BE49-F238E27FC236}">
                <a16:creationId xmlns:a16="http://schemas.microsoft.com/office/drawing/2014/main" id="{F32616DC-A36C-8414-CA78-BB374B9B8F75}"/>
              </a:ext>
            </a:extLst>
          </p:cNvPr>
          <p:cNvGrpSpPr/>
          <p:nvPr/>
        </p:nvGrpSpPr>
        <p:grpSpPr>
          <a:xfrm>
            <a:off x="545445" y="2011489"/>
            <a:ext cx="3633912" cy="503840"/>
            <a:chOff x="452340" y="2571231"/>
            <a:chExt cx="4845216" cy="671787"/>
          </a:xfrm>
        </p:grpSpPr>
        <p:sp>
          <p:nvSpPr>
            <p:cNvPr id="9" name="Rectangle 8">
              <a:extLst>
                <a:ext uri="{FF2B5EF4-FFF2-40B4-BE49-F238E27FC236}">
                  <a16:creationId xmlns:a16="http://schemas.microsoft.com/office/drawing/2014/main" id="{6F6CCBD8-FD94-0B00-9477-2192E465D3FA}"/>
                </a:ext>
              </a:extLst>
            </p:cNvPr>
            <p:cNvSpPr/>
            <p:nvPr/>
          </p:nvSpPr>
          <p:spPr bwMode="auto">
            <a:xfrm flipH="1">
              <a:off x="452340" y="2587150"/>
              <a:ext cx="39995" cy="655868"/>
            </a:xfrm>
            <a:prstGeom prst="rect">
              <a:avLst/>
            </a:prstGeom>
            <a:solidFill>
              <a:srgbClr val="E25720"/>
            </a:solidFill>
            <a:ln w="9525" cap="flat" cmpd="sng" algn="ctr">
              <a:noFill/>
              <a:prstDash val="solid"/>
              <a:round/>
              <a:headEnd type="none" w="med" len="med"/>
              <a:tailEnd type="none" w="med" len="med"/>
            </a:ln>
            <a:effectLst/>
          </p:spPr>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US" sz="3300" b="1">
                <a:solidFill>
                  <a:srgbClr val="4B4B4B"/>
                </a:solidFill>
                <a:latin typeface="Calibri" pitchFamily="34" charset="0"/>
                <a:ea typeface="Arial Unicode MS" pitchFamily="34" charset="-128"/>
                <a:cs typeface="Gautami" pitchFamily="2"/>
              </a:endParaRPr>
            </a:p>
          </p:txBody>
        </p:sp>
        <p:sp>
          <p:nvSpPr>
            <p:cNvPr id="14" name="TextBox 13">
              <a:extLst>
                <a:ext uri="{FF2B5EF4-FFF2-40B4-BE49-F238E27FC236}">
                  <a16:creationId xmlns:a16="http://schemas.microsoft.com/office/drawing/2014/main" id="{019F7E1B-B1B9-678F-4FBE-8E77C7835E87}"/>
                </a:ext>
              </a:extLst>
            </p:cNvPr>
            <p:cNvSpPr txBox="1"/>
            <p:nvPr/>
          </p:nvSpPr>
          <p:spPr>
            <a:xfrm>
              <a:off x="535025" y="2571231"/>
              <a:ext cx="4762531" cy="64633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a:latin typeface="Calibri"/>
                  <a:ea typeface="Arial Unicode MS"/>
                  <a:cs typeface="Arial Unicode MS"/>
                </a:rPr>
                <a:t>AI-powered Punchlist &amp; Reports</a:t>
              </a:r>
              <a:r>
                <a:rPr lang="en-US" sz="1500">
                  <a:latin typeface="Calibri"/>
                  <a:ea typeface="Arial Unicode MS"/>
                  <a:cs typeface="Arial Unicode MS"/>
                </a:rPr>
                <a:t>: </a:t>
              </a:r>
              <a:endParaRPr lang="en-US" sz="1500">
                <a:cs typeface="Arial Unicode MS"/>
              </a:endParaRPr>
            </a:p>
            <a:p>
              <a:r>
                <a:rPr lang="en-US" sz="1200">
                  <a:solidFill>
                    <a:srgbClr val="7F7F7F"/>
                  </a:solidFill>
                  <a:latin typeface="Calibri"/>
                  <a:ea typeface="Arial Unicode MS"/>
                  <a:cs typeface="Arial Unicode MS"/>
                </a:rPr>
                <a:t>Detailed summary and actionable checks</a:t>
              </a:r>
              <a:endParaRPr lang="en-US" altLang="en-US" sz="1200">
                <a:solidFill>
                  <a:srgbClr val="7F7F7F"/>
                </a:solidFill>
                <a:latin typeface="Calibri"/>
                <a:ea typeface="Arial Unicode MS"/>
                <a:cs typeface="Arial Unicode MS"/>
              </a:endParaRPr>
            </a:p>
          </p:txBody>
        </p:sp>
      </p:grpSp>
      <p:pic>
        <p:nvPicPr>
          <p:cNvPr id="24" name="Picture 23" descr="A screenshot of a computer and a phone&#10;&#10;AI-generated content may be incorrect.">
            <a:extLst>
              <a:ext uri="{FF2B5EF4-FFF2-40B4-BE49-F238E27FC236}">
                <a16:creationId xmlns:a16="http://schemas.microsoft.com/office/drawing/2014/main" id="{164A2657-6F4C-5A20-37AD-84EA627E26F1}"/>
              </a:ext>
            </a:extLst>
          </p:cNvPr>
          <p:cNvPicPr>
            <a:picLocks noChangeAspect="1"/>
          </p:cNvPicPr>
          <p:nvPr/>
        </p:nvPicPr>
        <p:blipFill>
          <a:blip r:embed="rId2"/>
          <a:stretch>
            <a:fillRect/>
          </a:stretch>
        </p:blipFill>
        <p:spPr>
          <a:xfrm>
            <a:off x="4008680" y="1367547"/>
            <a:ext cx="4572000" cy="2614859"/>
          </a:xfrm>
          <a:prstGeom prst="rect">
            <a:avLst/>
          </a:prstGeom>
        </p:spPr>
      </p:pic>
      <p:sp>
        <p:nvSpPr>
          <p:cNvPr id="3" name="Rectangle 2">
            <a:extLst>
              <a:ext uri="{FF2B5EF4-FFF2-40B4-BE49-F238E27FC236}">
                <a16:creationId xmlns:a16="http://schemas.microsoft.com/office/drawing/2014/main" id="{7043FB08-AA73-C7EE-5DE0-1592081C5A13}"/>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picture containing font, screenshot, text, graphics&#10;&#10;Description automatically generated">
            <a:extLst>
              <a:ext uri="{FF2B5EF4-FFF2-40B4-BE49-F238E27FC236}">
                <a16:creationId xmlns:a16="http://schemas.microsoft.com/office/drawing/2014/main" id="{B42E6087-E432-8171-4B66-AA43084A27E8}"/>
              </a:ext>
            </a:extLst>
          </p:cNvPr>
          <p:cNvPicPr>
            <a:picLocks noChangeAspect="1"/>
          </p:cNvPicPr>
          <p:nvPr/>
        </p:nvPicPr>
        <p:blipFill>
          <a:blip r:embed="rId3"/>
          <a:stretch>
            <a:fillRect/>
          </a:stretch>
        </p:blipFill>
        <p:spPr>
          <a:xfrm>
            <a:off x="564021" y="4843845"/>
            <a:ext cx="1186436" cy="243055"/>
          </a:xfrm>
          <a:prstGeom prst="rect">
            <a:avLst/>
          </a:prstGeom>
        </p:spPr>
      </p:pic>
      <p:sp>
        <p:nvSpPr>
          <p:cNvPr id="7" name="Rectangle 6">
            <a:extLst>
              <a:ext uri="{FF2B5EF4-FFF2-40B4-BE49-F238E27FC236}">
                <a16:creationId xmlns:a16="http://schemas.microsoft.com/office/drawing/2014/main" id="{F8A2F8E2-9FAE-B79A-16B9-1379CE0383E5}"/>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A black and white logo&#10;&#10;Description automatically generated with low confidence">
            <a:extLst>
              <a:ext uri="{FF2B5EF4-FFF2-40B4-BE49-F238E27FC236}">
                <a16:creationId xmlns:a16="http://schemas.microsoft.com/office/drawing/2014/main" id="{8C166A66-B35F-50F7-11A9-B60E1C7954A5}"/>
              </a:ext>
            </a:extLst>
          </p:cNvPr>
          <p:cNvPicPr>
            <a:picLocks noChangeAspect="1"/>
          </p:cNvPicPr>
          <p:nvPr/>
        </p:nvPicPr>
        <p:blipFill>
          <a:blip r:embed="rId4"/>
          <a:stretch>
            <a:fillRect/>
          </a:stretch>
        </p:blipFill>
        <p:spPr>
          <a:xfrm>
            <a:off x="8034261" y="4792811"/>
            <a:ext cx="901988" cy="360795"/>
          </a:xfrm>
          <a:prstGeom prst="rect">
            <a:avLst/>
          </a:prstGeom>
        </p:spPr>
      </p:pic>
      <p:sp>
        <p:nvSpPr>
          <p:cNvPr id="16" name="Slide Number Placeholder 4">
            <a:extLst>
              <a:ext uri="{FF2B5EF4-FFF2-40B4-BE49-F238E27FC236}">
                <a16:creationId xmlns:a16="http://schemas.microsoft.com/office/drawing/2014/main" id="{1715E164-C96C-BCD1-9D0E-D58D058D2AEF}"/>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15</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7E841C52-4591-7259-D046-734C69AC7690}"/>
              </a:ext>
            </a:extLst>
          </p:cNvPr>
          <p:cNvSpPr txBox="1"/>
          <p:nvPr/>
        </p:nvSpPr>
        <p:spPr>
          <a:xfrm>
            <a:off x="948479" y="459104"/>
            <a:ext cx="2862066"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Introducing Easy Street</a:t>
            </a:r>
          </a:p>
        </p:txBody>
      </p:sp>
      <p:cxnSp>
        <p:nvCxnSpPr>
          <p:cNvPr id="18" name="Straight Connector 17">
            <a:extLst>
              <a:ext uri="{FF2B5EF4-FFF2-40B4-BE49-F238E27FC236}">
                <a16:creationId xmlns:a16="http://schemas.microsoft.com/office/drawing/2014/main" id="{04CDFC3A-6B94-2616-9C90-D9EB68B59B0D}"/>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9" name="Footer Placeholder 4">
            <a:extLst>
              <a:ext uri="{FF2B5EF4-FFF2-40B4-BE49-F238E27FC236}">
                <a16:creationId xmlns:a16="http://schemas.microsoft.com/office/drawing/2014/main" id="{6204F2AB-419E-591A-8DF9-E27E7AB454C8}"/>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
        <p:nvSpPr>
          <p:cNvPr id="22" name="Text Placeholder 4">
            <a:extLst>
              <a:ext uri="{FF2B5EF4-FFF2-40B4-BE49-F238E27FC236}">
                <a16:creationId xmlns:a16="http://schemas.microsoft.com/office/drawing/2014/main" id="{A8A9E4B0-CA6C-EA99-68FF-8E06064956B5}"/>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Tree>
    <p:extLst>
      <p:ext uri="{BB962C8B-B14F-4D97-AF65-F5344CB8AC3E}">
        <p14:creationId xmlns:p14="http://schemas.microsoft.com/office/powerpoint/2010/main" val="2357891404"/>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15236-C17A-8778-FCA0-25B704EC028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0FCE718-4E1B-044C-BC77-FDEA99F12905}"/>
              </a:ext>
            </a:extLst>
          </p:cNvPr>
          <p:cNvSpPr txBox="1"/>
          <p:nvPr/>
        </p:nvSpPr>
        <p:spPr>
          <a:xfrm>
            <a:off x="2089368" y="1372469"/>
            <a:ext cx="4380593" cy="244682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500" b="1" dirty="0">
                <a:latin typeface="Calibri"/>
                <a:ea typeface="Arial Unicode MS"/>
                <a:cs typeface="Arial Unicode MS"/>
              </a:rPr>
              <a:t>Efficiency Gains:</a:t>
            </a:r>
            <a:endParaRPr lang="en-US" sz="1500" dirty="0">
              <a:latin typeface="Calibri"/>
              <a:ea typeface="Arial Unicode MS"/>
              <a:cs typeface="Arial Unicode MS"/>
            </a:endParaRPr>
          </a:p>
          <a:p>
            <a:pPr marL="214313" indent="-214313">
              <a:buFont typeface="Arial" panose="020B0604020202020204" pitchFamily="34" charset="0"/>
              <a:buChar char="•"/>
            </a:pPr>
            <a:r>
              <a:rPr lang="en-US" sz="1200" dirty="0">
                <a:solidFill>
                  <a:schemeClr val="bg1">
                    <a:lumMod val="49000"/>
                  </a:schemeClr>
                </a:solidFill>
                <a:latin typeface="Calibri"/>
                <a:ea typeface="Arial Unicode MS"/>
                <a:cs typeface="Arial Unicode MS"/>
              </a:rPr>
              <a:t>Reduced manual effort for site installation checks</a:t>
            </a:r>
          </a:p>
          <a:p>
            <a:pPr marL="214313" indent="-214313">
              <a:buFont typeface="Arial" panose="020B0604020202020204" pitchFamily="34" charset="0"/>
              <a:buChar char="•"/>
            </a:pPr>
            <a:r>
              <a:rPr lang="en-US" sz="1200" dirty="0">
                <a:solidFill>
                  <a:schemeClr val="bg1">
                    <a:lumMod val="49000"/>
                  </a:schemeClr>
                </a:solidFill>
                <a:latin typeface="Calibri"/>
                <a:ea typeface="Arial Unicode MS"/>
                <a:cs typeface="Arial Unicode MS"/>
              </a:rPr>
              <a:t>Faster and more accurate testing</a:t>
            </a:r>
          </a:p>
          <a:p>
            <a:pPr marL="214313" indent="-214313">
              <a:buFont typeface="Arial" panose="020B0604020202020204" pitchFamily="34" charset="0"/>
              <a:buChar char="•"/>
            </a:pPr>
            <a:r>
              <a:rPr lang="en-US" sz="1200" dirty="0">
                <a:solidFill>
                  <a:schemeClr val="bg1">
                    <a:lumMod val="49000"/>
                  </a:schemeClr>
                </a:solidFill>
                <a:latin typeface="Calibri"/>
                <a:ea typeface="Arial Unicode MS"/>
                <a:cs typeface="Arial Unicode MS"/>
              </a:rPr>
              <a:t>Comprehensive tracking and reporting</a:t>
            </a:r>
          </a:p>
          <a:p>
            <a:pPr marL="214313" indent="-214313">
              <a:buFont typeface="Arial" panose="020B0604020202020204" pitchFamily="34" charset="0"/>
              <a:buChar char="•"/>
            </a:pPr>
            <a:r>
              <a:rPr lang="en-US" sz="1200" dirty="0">
                <a:solidFill>
                  <a:schemeClr val="bg1">
                    <a:lumMod val="49000"/>
                  </a:schemeClr>
                </a:solidFill>
                <a:latin typeface="Calibri"/>
                <a:ea typeface="Calibri"/>
                <a:cs typeface="Calibri"/>
              </a:rPr>
              <a:t>Historical Report Access</a:t>
            </a:r>
          </a:p>
          <a:p>
            <a:endParaRPr lang="en-US" sz="1350" b="1" dirty="0"/>
          </a:p>
          <a:p>
            <a:endParaRPr lang="en-US" sz="1350" b="1" dirty="0"/>
          </a:p>
          <a:p>
            <a:r>
              <a:rPr lang="en-US" sz="1500" b="1" dirty="0">
                <a:latin typeface="Calibri"/>
                <a:ea typeface="Arial Unicode MS"/>
                <a:cs typeface="Arial Unicode MS"/>
              </a:rPr>
              <a:t>User Benefits:</a:t>
            </a:r>
          </a:p>
          <a:p>
            <a:pPr marL="214313" indent="-214313">
              <a:buFont typeface="Arial" panose="020B0604020202020204" pitchFamily="34" charset="0"/>
              <a:buChar char="•"/>
            </a:pPr>
            <a:r>
              <a:rPr lang="en-US" sz="1200" dirty="0">
                <a:solidFill>
                  <a:schemeClr val="bg1">
                    <a:lumMod val="49000"/>
                  </a:schemeClr>
                </a:solidFill>
                <a:latin typeface="Calibri"/>
                <a:ea typeface="Arial Unicode MS"/>
                <a:cs typeface="Arial Unicode MS"/>
              </a:rPr>
              <a:t>Improved installation success rates</a:t>
            </a:r>
          </a:p>
          <a:p>
            <a:pPr marL="214313" indent="-214313">
              <a:buFont typeface="Arial" panose="020B0604020202020204" pitchFamily="34" charset="0"/>
              <a:buChar char="•"/>
            </a:pPr>
            <a:r>
              <a:rPr lang="en-US" sz="1200" dirty="0">
                <a:solidFill>
                  <a:schemeClr val="bg1">
                    <a:lumMod val="49000"/>
                  </a:schemeClr>
                </a:solidFill>
                <a:latin typeface="Calibri"/>
                <a:ea typeface="Arial Unicode MS"/>
                <a:cs typeface="Arial Unicode MS"/>
              </a:rPr>
              <a:t>Enhanced operational efficiency</a:t>
            </a:r>
          </a:p>
          <a:p>
            <a:pPr marL="214313" indent="-214313">
              <a:buFont typeface="Arial" panose="020B0604020202020204" pitchFamily="34" charset="0"/>
              <a:buChar char="•"/>
            </a:pPr>
            <a:r>
              <a:rPr lang="en-US" sz="1200" dirty="0">
                <a:solidFill>
                  <a:schemeClr val="bg1">
                    <a:lumMod val="49000"/>
                  </a:schemeClr>
                </a:solidFill>
                <a:latin typeface="Calibri"/>
                <a:ea typeface="Arial Unicode MS"/>
                <a:cs typeface="Arial Unicode MS"/>
              </a:rPr>
              <a:t>Recognition through badge sharing</a:t>
            </a:r>
          </a:p>
          <a:p>
            <a:endParaRPr lang="en-US" sz="1350" b="1" dirty="0">
              <a:solidFill>
                <a:schemeClr val="bg1">
                  <a:lumMod val="49000"/>
                </a:schemeClr>
              </a:solidFill>
              <a:latin typeface="Calibri"/>
              <a:ea typeface="Arial Unicode MS"/>
              <a:cs typeface="Calibri"/>
            </a:endParaRPr>
          </a:p>
        </p:txBody>
      </p:sp>
      <p:pic>
        <p:nvPicPr>
          <p:cNvPr id="10" name="Picture 9" descr="A clock and arrows pointing to a gear&#10;&#10;AI-generated content may be incorrect.">
            <a:extLst>
              <a:ext uri="{FF2B5EF4-FFF2-40B4-BE49-F238E27FC236}">
                <a16:creationId xmlns:a16="http://schemas.microsoft.com/office/drawing/2014/main" id="{9A58B0EF-4529-744F-D5FB-14556B0C2CAE}"/>
              </a:ext>
            </a:extLst>
          </p:cNvPr>
          <p:cNvPicPr>
            <a:picLocks noChangeAspect="1"/>
          </p:cNvPicPr>
          <p:nvPr/>
        </p:nvPicPr>
        <p:blipFill>
          <a:blip r:embed="rId2"/>
          <a:stretch>
            <a:fillRect/>
          </a:stretch>
        </p:blipFill>
        <p:spPr>
          <a:xfrm>
            <a:off x="944974" y="1460649"/>
            <a:ext cx="853315" cy="853805"/>
          </a:xfrm>
          <a:prstGeom prst="rect">
            <a:avLst/>
          </a:prstGeom>
        </p:spPr>
      </p:pic>
      <p:pic>
        <p:nvPicPr>
          <p:cNvPr id="11" name="Picture 10" descr="A hand with a plus sign&#10;&#10;AI-generated content may be incorrect.">
            <a:extLst>
              <a:ext uri="{FF2B5EF4-FFF2-40B4-BE49-F238E27FC236}">
                <a16:creationId xmlns:a16="http://schemas.microsoft.com/office/drawing/2014/main" id="{AF932CEF-2C7B-0614-DAA0-977CA0F6A620}"/>
              </a:ext>
            </a:extLst>
          </p:cNvPr>
          <p:cNvPicPr>
            <a:picLocks noChangeAspect="1"/>
          </p:cNvPicPr>
          <p:nvPr/>
        </p:nvPicPr>
        <p:blipFill>
          <a:blip r:embed="rId3"/>
          <a:stretch>
            <a:fillRect/>
          </a:stretch>
        </p:blipFill>
        <p:spPr>
          <a:xfrm>
            <a:off x="944973" y="2770673"/>
            <a:ext cx="853315" cy="853805"/>
          </a:xfrm>
          <a:prstGeom prst="rect">
            <a:avLst/>
          </a:prstGeom>
        </p:spPr>
      </p:pic>
      <p:sp>
        <p:nvSpPr>
          <p:cNvPr id="2" name="Rectangle 1">
            <a:extLst>
              <a:ext uri="{FF2B5EF4-FFF2-40B4-BE49-F238E27FC236}">
                <a16:creationId xmlns:a16="http://schemas.microsoft.com/office/drawing/2014/main" id="{EF4C522C-D78F-C8A2-D164-A05774B99164}"/>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picture containing font, screenshot, text, graphics&#10;&#10;Description automatically generated">
            <a:extLst>
              <a:ext uri="{FF2B5EF4-FFF2-40B4-BE49-F238E27FC236}">
                <a16:creationId xmlns:a16="http://schemas.microsoft.com/office/drawing/2014/main" id="{BDFD880E-73D3-3D17-0D30-34F621DCDF36}"/>
              </a:ext>
            </a:extLst>
          </p:cNvPr>
          <p:cNvPicPr>
            <a:picLocks noChangeAspect="1"/>
          </p:cNvPicPr>
          <p:nvPr/>
        </p:nvPicPr>
        <p:blipFill>
          <a:blip r:embed="rId4"/>
          <a:stretch>
            <a:fillRect/>
          </a:stretch>
        </p:blipFill>
        <p:spPr>
          <a:xfrm>
            <a:off x="564021" y="4843845"/>
            <a:ext cx="1186436" cy="243055"/>
          </a:xfrm>
          <a:prstGeom prst="rect">
            <a:avLst/>
          </a:prstGeom>
        </p:spPr>
      </p:pic>
      <p:sp>
        <p:nvSpPr>
          <p:cNvPr id="6" name="Rectangle 5">
            <a:extLst>
              <a:ext uri="{FF2B5EF4-FFF2-40B4-BE49-F238E27FC236}">
                <a16:creationId xmlns:a16="http://schemas.microsoft.com/office/drawing/2014/main" id="{2FDB0433-1003-3F3B-745C-33E0DEC1C72E}"/>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black and white logo&#10;&#10;Description automatically generated with low confidence">
            <a:extLst>
              <a:ext uri="{FF2B5EF4-FFF2-40B4-BE49-F238E27FC236}">
                <a16:creationId xmlns:a16="http://schemas.microsoft.com/office/drawing/2014/main" id="{2E6FBEC4-D8AB-086D-1AF8-9513745C7CE5}"/>
              </a:ext>
            </a:extLst>
          </p:cNvPr>
          <p:cNvPicPr>
            <a:picLocks noChangeAspect="1"/>
          </p:cNvPicPr>
          <p:nvPr/>
        </p:nvPicPr>
        <p:blipFill>
          <a:blip r:embed="rId5"/>
          <a:stretch>
            <a:fillRect/>
          </a:stretch>
        </p:blipFill>
        <p:spPr>
          <a:xfrm>
            <a:off x="8034261" y="4792811"/>
            <a:ext cx="901988" cy="360795"/>
          </a:xfrm>
          <a:prstGeom prst="rect">
            <a:avLst/>
          </a:prstGeom>
        </p:spPr>
      </p:pic>
      <p:sp>
        <p:nvSpPr>
          <p:cNvPr id="9" name="Slide Number Placeholder 4">
            <a:extLst>
              <a:ext uri="{FF2B5EF4-FFF2-40B4-BE49-F238E27FC236}">
                <a16:creationId xmlns:a16="http://schemas.microsoft.com/office/drawing/2014/main" id="{103105E5-B839-D302-E723-829D2CBEBC26}"/>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16</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978A88B6-2642-43B1-2DAE-81E1CA3F58D8}"/>
              </a:ext>
            </a:extLst>
          </p:cNvPr>
          <p:cNvSpPr txBox="1"/>
          <p:nvPr/>
        </p:nvSpPr>
        <p:spPr>
          <a:xfrm>
            <a:off x="948479" y="459104"/>
            <a:ext cx="4056110"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Easy Street – The Business Impact</a:t>
            </a:r>
          </a:p>
        </p:txBody>
      </p:sp>
      <p:cxnSp>
        <p:nvCxnSpPr>
          <p:cNvPr id="13" name="Straight Connector 12">
            <a:extLst>
              <a:ext uri="{FF2B5EF4-FFF2-40B4-BE49-F238E27FC236}">
                <a16:creationId xmlns:a16="http://schemas.microsoft.com/office/drawing/2014/main" id="{23FF919A-BC16-5DDE-FBC3-C2002CCD969B}"/>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123478F0-3FD2-DE44-590A-8ADF0F474931}"/>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
        <p:nvSpPr>
          <p:cNvPr id="17" name="Text Placeholder 4">
            <a:extLst>
              <a:ext uri="{FF2B5EF4-FFF2-40B4-BE49-F238E27FC236}">
                <a16:creationId xmlns:a16="http://schemas.microsoft.com/office/drawing/2014/main" id="{B2C73305-00BA-5D64-705A-07D777E50A36}"/>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Tree>
    <p:extLst>
      <p:ext uri="{BB962C8B-B14F-4D97-AF65-F5344CB8AC3E}">
        <p14:creationId xmlns:p14="http://schemas.microsoft.com/office/powerpoint/2010/main" val="165318909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7">
            <a:extLst>
              <a:ext uri="{FF2B5EF4-FFF2-40B4-BE49-F238E27FC236}">
                <a16:creationId xmlns:a16="http://schemas.microsoft.com/office/drawing/2014/main" id="{EC45C774-C3ED-6760-3A7F-D7469E42B882}"/>
              </a:ext>
            </a:extLst>
          </p:cNvPr>
          <p:cNvSpPr txBox="1"/>
          <p:nvPr/>
        </p:nvSpPr>
        <p:spPr>
          <a:xfrm>
            <a:off x="5863713" y="1508504"/>
            <a:ext cx="2703160" cy="2285241"/>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90" rIns="34289" bIns="34290" anchor="t">
            <a:spAutoFit/>
          </a:bodyPr>
          <a:lstStyle>
            <a:lvl1pPr>
              <a:defRPr sz="2800">
                <a:solidFill>
                  <a:srgbClr val="444955"/>
                </a:solidFill>
              </a:defRPr>
            </a:lvl1pPr>
          </a:lstStyle>
          <a:p>
            <a:pPr>
              <a:defRPr/>
            </a:pPr>
            <a:r>
              <a:rPr lang="en-US" sz="1200">
                <a:solidFill>
                  <a:srgbClr val="7F7F7F"/>
                </a:solidFill>
                <a:latin typeface="Calibri"/>
                <a:ea typeface="Arial Unicode MS"/>
                <a:cs typeface="Arial Unicode MS"/>
              </a:rPr>
              <a:t>Custom Equip Graphics offers intuitive</a:t>
            </a:r>
            <a:r>
              <a:rPr lang="en-US" sz="1200">
                <a:solidFill>
                  <a:schemeClr val="tx1"/>
                </a:solidFill>
                <a:latin typeface="Calibri"/>
                <a:ea typeface="Arial Unicode MS"/>
                <a:cs typeface="Arial Unicode MS"/>
              </a:rPr>
              <a:t> </a:t>
            </a:r>
            <a:r>
              <a:rPr lang="en-US" sz="1200" b="1">
                <a:solidFill>
                  <a:srgbClr val="E87448"/>
                </a:solidFill>
                <a:latin typeface="Calibri"/>
                <a:ea typeface="Arial Unicode MS"/>
                <a:cs typeface="Arial Unicode MS"/>
              </a:rPr>
              <a:t>visual representations for</a:t>
            </a:r>
            <a:r>
              <a:rPr lang="en-US" sz="1200">
                <a:solidFill>
                  <a:srgbClr val="E87448"/>
                </a:solidFill>
                <a:latin typeface="Calibri"/>
                <a:ea typeface="Arial Unicode MS"/>
                <a:cs typeface="Arial Unicode MS"/>
              </a:rPr>
              <a:t> all types of System and Zone profiles</a:t>
            </a:r>
            <a:r>
              <a:rPr lang="en-US" sz="1200">
                <a:solidFill>
                  <a:srgbClr val="ED4D29"/>
                </a:solidFill>
                <a:latin typeface="Calibri"/>
                <a:ea typeface="Arial Unicode MS"/>
                <a:cs typeface="Arial Unicode MS"/>
              </a:rPr>
              <a:t>,</a:t>
            </a:r>
            <a:r>
              <a:rPr lang="en-US" sz="1200">
                <a:solidFill>
                  <a:schemeClr val="tx1"/>
                </a:solidFill>
                <a:latin typeface="Calibri"/>
                <a:ea typeface="Arial Unicode MS"/>
                <a:cs typeface="Arial Unicode MS"/>
              </a:rPr>
              <a:t> </a:t>
            </a:r>
            <a:r>
              <a:rPr lang="en-GB" sz="1200">
                <a:solidFill>
                  <a:srgbClr val="7F7F7F"/>
                </a:solidFill>
                <a:latin typeface="Calibri"/>
                <a:ea typeface="Arial Unicode MS"/>
                <a:cs typeface="Arial Unicode MS"/>
              </a:rPr>
              <a:t>making complex data easier to understand. With interactive controls, users can directly</a:t>
            </a:r>
            <a:r>
              <a:rPr lang="en-GB" sz="1200">
                <a:solidFill>
                  <a:schemeClr val="tx1"/>
                </a:solidFill>
                <a:latin typeface="Calibri"/>
                <a:ea typeface="Arial Unicode MS"/>
                <a:cs typeface="Arial Unicode MS"/>
              </a:rPr>
              <a:t> </a:t>
            </a:r>
            <a:r>
              <a:rPr lang="en-GB" sz="1200">
                <a:solidFill>
                  <a:srgbClr val="E87448"/>
                </a:solidFill>
                <a:latin typeface="Calibri"/>
                <a:ea typeface="Arial Unicode MS"/>
                <a:cs typeface="Arial Unicode MS"/>
              </a:rPr>
              <a:t>adjust point parameters in real-time. </a:t>
            </a:r>
            <a:endParaRPr lang="en-US" sz="2100"/>
          </a:p>
          <a:p>
            <a:pPr>
              <a:defRPr/>
            </a:pPr>
            <a:endParaRPr lang="en-GB" sz="1200">
              <a:solidFill>
                <a:schemeClr val="tx1"/>
              </a:solidFill>
              <a:latin typeface="Calibri"/>
              <a:ea typeface="Arial Unicode MS"/>
            </a:endParaRPr>
          </a:p>
          <a:p>
            <a:pPr>
              <a:defRPr/>
            </a:pPr>
            <a:r>
              <a:rPr lang="en-GB" sz="1200">
                <a:solidFill>
                  <a:srgbClr val="7F7F7F"/>
                </a:solidFill>
                <a:latin typeface="Calibri"/>
                <a:ea typeface="Arial Unicode MS"/>
                <a:cs typeface="Arial Unicode MS"/>
              </a:rPr>
              <a:t>The common framework ensures unmatched</a:t>
            </a:r>
            <a:r>
              <a:rPr lang="en-GB" sz="1200">
                <a:solidFill>
                  <a:schemeClr val="tx1"/>
                </a:solidFill>
                <a:latin typeface="Calibri"/>
                <a:ea typeface="Arial Unicode MS"/>
                <a:cs typeface="Arial Unicode MS"/>
              </a:rPr>
              <a:t> </a:t>
            </a:r>
            <a:r>
              <a:rPr lang="en-GB" sz="1200">
                <a:solidFill>
                  <a:srgbClr val="E87448"/>
                </a:solidFill>
                <a:latin typeface="Calibri"/>
                <a:ea typeface="Arial Unicode MS"/>
                <a:cs typeface="Arial Unicode MS"/>
              </a:rPr>
              <a:t>flexibility, allowing seamless customization</a:t>
            </a:r>
            <a:r>
              <a:rPr lang="en-GB" sz="1200">
                <a:solidFill>
                  <a:schemeClr val="tx1"/>
                </a:solidFill>
                <a:latin typeface="Calibri"/>
                <a:ea typeface="Arial Unicode MS"/>
                <a:cs typeface="Arial Unicode MS"/>
              </a:rPr>
              <a:t> </a:t>
            </a:r>
            <a:r>
              <a:rPr lang="en-GB" sz="1200">
                <a:solidFill>
                  <a:srgbClr val="7F7F7F"/>
                </a:solidFill>
                <a:latin typeface="Calibri"/>
                <a:ea typeface="Arial Unicode MS"/>
                <a:cs typeface="Arial Unicode MS"/>
              </a:rPr>
              <a:t>to meet site-specific configuration needs, creating a more dynamic and user-centric experience</a:t>
            </a:r>
            <a:endParaRPr lang="en-US" sz="1200">
              <a:solidFill>
                <a:srgbClr val="7F7F7F"/>
              </a:solidFill>
              <a:latin typeface="Calibri"/>
              <a:ea typeface="Arial Unicode MS"/>
              <a:cs typeface="Arial Unicode MS"/>
            </a:endParaRPr>
          </a:p>
        </p:txBody>
      </p:sp>
      <p:pic>
        <p:nvPicPr>
          <p:cNvPr id="5" name="Picture 4" descr="A close-up of a computer&#10;&#10;AI-generated content may be incorrect.">
            <a:extLst>
              <a:ext uri="{FF2B5EF4-FFF2-40B4-BE49-F238E27FC236}">
                <a16:creationId xmlns:a16="http://schemas.microsoft.com/office/drawing/2014/main" id="{7EC10D1C-E8FB-6E1E-B3DC-F9069945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94" y="1487176"/>
            <a:ext cx="5548154" cy="2327897"/>
          </a:xfrm>
          <a:prstGeom prst="rect">
            <a:avLst/>
          </a:prstGeom>
        </p:spPr>
      </p:pic>
      <p:sp>
        <p:nvSpPr>
          <p:cNvPr id="2" name="Rectangle 1">
            <a:extLst>
              <a:ext uri="{FF2B5EF4-FFF2-40B4-BE49-F238E27FC236}">
                <a16:creationId xmlns:a16="http://schemas.microsoft.com/office/drawing/2014/main" id="{89055CAF-EAD0-931A-BF02-3D070FDDF0A5}"/>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picture containing font, screenshot, text, graphics&#10;&#10;Description automatically generated">
            <a:extLst>
              <a:ext uri="{FF2B5EF4-FFF2-40B4-BE49-F238E27FC236}">
                <a16:creationId xmlns:a16="http://schemas.microsoft.com/office/drawing/2014/main" id="{3DF41346-3DFB-5F58-4A27-5C95961AB746}"/>
              </a:ext>
            </a:extLst>
          </p:cNvPr>
          <p:cNvPicPr>
            <a:picLocks noChangeAspect="1"/>
          </p:cNvPicPr>
          <p:nvPr/>
        </p:nvPicPr>
        <p:blipFill>
          <a:blip r:embed="rId4"/>
          <a:stretch>
            <a:fillRect/>
          </a:stretch>
        </p:blipFill>
        <p:spPr>
          <a:xfrm>
            <a:off x="564021" y="4843845"/>
            <a:ext cx="1186436" cy="243055"/>
          </a:xfrm>
          <a:prstGeom prst="rect">
            <a:avLst/>
          </a:prstGeom>
        </p:spPr>
      </p:pic>
      <p:sp>
        <p:nvSpPr>
          <p:cNvPr id="7" name="Rectangle 6">
            <a:extLst>
              <a:ext uri="{FF2B5EF4-FFF2-40B4-BE49-F238E27FC236}">
                <a16:creationId xmlns:a16="http://schemas.microsoft.com/office/drawing/2014/main" id="{82A8421D-F0BF-E1A6-8358-26440D0E827B}"/>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black and white logo&#10;&#10;Description automatically generated with low confidence">
            <a:extLst>
              <a:ext uri="{FF2B5EF4-FFF2-40B4-BE49-F238E27FC236}">
                <a16:creationId xmlns:a16="http://schemas.microsoft.com/office/drawing/2014/main" id="{902FFEC5-5602-B767-B11F-ABEE202AEAD5}"/>
              </a:ext>
            </a:extLst>
          </p:cNvPr>
          <p:cNvPicPr>
            <a:picLocks noChangeAspect="1"/>
          </p:cNvPicPr>
          <p:nvPr/>
        </p:nvPicPr>
        <p:blipFill>
          <a:blip r:embed="rId5"/>
          <a:stretch>
            <a:fillRect/>
          </a:stretch>
        </p:blipFill>
        <p:spPr>
          <a:xfrm>
            <a:off x="8034261" y="4792811"/>
            <a:ext cx="901988" cy="360795"/>
          </a:xfrm>
          <a:prstGeom prst="rect">
            <a:avLst/>
          </a:prstGeom>
        </p:spPr>
      </p:pic>
      <p:sp>
        <p:nvSpPr>
          <p:cNvPr id="9" name="Slide Number Placeholder 4">
            <a:extLst>
              <a:ext uri="{FF2B5EF4-FFF2-40B4-BE49-F238E27FC236}">
                <a16:creationId xmlns:a16="http://schemas.microsoft.com/office/drawing/2014/main" id="{C7B1A63B-76F0-A226-3EBA-A6A98A6945C1}"/>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17</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0" name="Straight Connector 9">
            <a:extLst>
              <a:ext uri="{FF2B5EF4-FFF2-40B4-BE49-F238E27FC236}">
                <a16:creationId xmlns:a16="http://schemas.microsoft.com/office/drawing/2014/main" id="{08ABC97E-E3A6-740F-A855-4EF03A1C97D5}"/>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A8D7BAD9-9C82-F97C-9FFF-B5232B779C0E}"/>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
        <p:nvSpPr>
          <p:cNvPr id="12" name="Text Placeholder 4">
            <a:extLst>
              <a:ext uri="{FF2B5EF4-FFF2-40B4-BE49-F238E27FC236}">
                <a16:creationId xmlns:a16="http://schemas.microsoft.com/office/drawing/2014/main" id="{926A1DD8-9F72-D884-D33B-4E6FC968EC4A}"/>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
        <p:nvSpPr>
          <p:cNvPr id="13" name="TextBox 12">
            <a:extLst>
              <a:ext uri="{FF2B5EF4-FFF2-40B4-BE49-F238E27FC236}">
                <a16:creationId xmlns:a16="http://schemas.microsoft.com/office/drawing/2014/main" id="{7C807AEC-6DD1-4E20-91E4-561475FEAE0A}"/>
              </a:ext>
            </a:extLst>
          </p:cNvPr>
          <p:cNvSpPr txBox="1"/>
          <p:nvPr/>
        </p:nvSpPr>
        <p:spPr>
          <a:xfrm>
            <a:off x="948479" y="459104"/>
            <a:ext cx="4537396"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Common Framework – Equip Graphics</a:t>
            </a:r>
          </a:p>
        </p:txBody>
      </p:sp>
    </p:spTree>
    <p:extLst>
      <p:ext uri="{BB962C8B-B14F-4D97-AF65-F5344CB8AC3E}">
        <p14:creationId xmlns:p14="http://schemas.microsoft.com/office/powerpoint/2010/main" val="2552744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1302EDE-BA83-41EF-6F43-2B535A55629D}"/>
              </a:ext>
            </a:extLst>
          </p:cNvPr>
          <p:cNvSpPr/>
          <p:nvPr/>
        </p:nvSpPr>
        <p:spPr bwMode="auto">
          <a:xfrm>
            <a:off x="3140923" y="1847638"/>
            <a:ext cx="809243" cy="123444"/>
          </a:xfrm>
          <a:prstGeom prst="roundRect">
            <a:avLst/>
          </a:prstGeom>
          <a:solidFill>
            <a:srgbClr val="009999"/>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3300" b="1">
              <a:solidFill>
                <a:srgbClr val="4B4B4B"/>
              </a:solidFill>
              <a:latin typeface="Calibri" pitchFamily="34" charset="0"/>
              <a:ea typeface="Arial Unicode MS" pitchFamily="34" charset="-128"/>
              <a:cs typeface="Gautami" pitchFamily="2"/>
            </a:endParaRPr>
          </a:p>
        </p:txBody>
      </p:sp>
      <p:sp>
        <p:nvSpPr>
          <p:cNvPr id="7" name="Rectangle: Rounded Corners 6">
            <a:extLst>
              <a:ext uri="{FF2B5EF4-FFF2-40B4-BE49-F238E27FC236}">
                <a16:creationId xmlns:a16="http://schemas.microsoft.com/office/drawing/2014/main" id="{CE79493B-4B79-28DC-A966-0330DF84F2C0}"/>
              </a:ext>
            </a:extLst>
          </p:cNvPr>
          <p:cNvSpPr/>
          <p:nvPr/>
        </p:nvSpPr>
        <p:spPr bwMode="auto">
          <a:xfrm>
            <a:off x="3140922" y="2472714"/>
            <a:ext cx="809243" cy="123444"/>
          </a:xfrm>
          <a:prstGeom prst="roundRect">
            <a:avLst/>
          </a:prstGeom>
          <a:solidFill>
            <a:schemeClr val="accent1">
              <a:lumMod val="50000"/>
            </a:scheme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3300" b="1">
              <a:solidFill>
                <a:srgbClr val="4B4B4B"/>
              </a:solidFill>
              <a:latin typeface="Calibri" pitchFamily="34" charset="0"/>
              <a:ea typeface="Arial Unicode MS" pitchFamily="34" charset="-128"/>
              <a:cs typeface="Gautami" pitchFamily="2"/>
            </a:endParaRPr>
          </a:p>
        </p:txBody>
      </p:sp>
      <p:sp>
        <p:nvSpPr>
          <p:cNvPr id="2" name="Rectangle: Rounded Corners 1">
            <a:extLst>
              <a:ext uri="{FF2B5EF4-FFF2-40B4-BE49-F238E27FC236}">
                <a16:creationId xmlns:a16="http://schemas.microsoft.com/office/drawing/2014/main" id="{F9936D9F-D6D9-DA3F-D5CC-575C600FA589}"/>
              </a:ext>
            </a:extLst>
          </p:cNvPr>
          <p:cNvSpPr/>
          <p:nvPr/>
        </p:nvSpPr>
        <p:spPr bwMode="auto">
          <a:xfrm>
            <a:off x="3140922" y="2939275"/>
            <a:ext cx="809243" cy="123444"/>
          </a:xfrm>
          <a:prstGeom prst="roundRect">
            <a:avLst/>
          </a:prstGeom>
          <a:solidFill>
            <a:schemeClr val="accent6">
              <a:lumMod val="75000"/>
            </a:schemeClr>
          </a:solidFill>
          <a:ln>
            <a:solidFill>
              <a:schemeClr val="accent6">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3300" b="1">
              <a:solidFill>
                <a:srgbClr val="4B4B4B"/>
              </a:solidFill>
              <a:latin typeface="Calibri" pitchFamily="34" charset="0"/>
              <a:ea typeface="Arial Unicode MS" pitchFamily="34" charset="-128"/>
              <a:cs typeface="Gautami" pitchFamily="2"/>
            </a:endParaRPr>
          </a:p>
        </p:txBody>
      </p:sp>
      <p:sp>
        <p:nvSpPr>
          <p:cNvPr id="6" name="Rectangle: Rounded Corners 5">
            <a:extLst>
              <a:ext uri="{FF2B5EF4-FFF2-40B4-BE49-F238E27FC236}">
                <a16:creationId xmlns:a16="http://schemas.microsoft.com/office/drawing/2014/main" id="{49C1C410-F66F-B7C9-8779-CD41E2C68D43}"/>
              </a:ext>
            </a:extLst>
          </p:cNvPr>
          <p:cNvSpPr/>
          <p:nvPr/>
        </p:nvSpPr>
        <p:spPr bwMode="auto">
          <a:xfrm>
            <a:off x="3140922" y="3464645"/>
            <a:ext cx="809243" cy="123444"/>
          </a:xfrm>
          <a:prstGeom prst="roundRect">
            <a:avLst/>
          </a:prstGeom>
          <a:solidFill>
            <a:schemeClr val="accent2">
              <a:lumMod val="75000"/>
            </a:schemeClr>
          </a:solidFill>
          <a:ln>
            <a:solidFill>
              <a:schemeClr val="accent2">
                <a:lumMod val="75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3300" b="1">
              <a:solidFill>
                <a:srgbClr val="4B4B4B"/>
              </a:solidFill>
              <a:latin typeface="Calibri" pitchFamily="34" charset="0"/>
              <a:ea typeface="Arial Unicode MS" pitchFamily="34" charset="-128"/>
              <a:cs typeface="Gautami" pitchFamily="2"/>
            </a:endParaRPr>
          </a:p>
        </p:txBody>
      </p:sp>
      <p:sp>
        <p:nvSpPr>
          <p:cNvPr id="22" name="Oval 21">
            <a:extLst>
              <a:ext uri="{FF2B5EF4-FFF2-40B4-BE49-F238E27FC236}">
                <a16:creationId xmlns:a16="http://schemas.microsoft.com/office/drawing/2014/main" id="{DF9EB4F3-28EC-4564-09E5-0BD45CEF8827}"/>
              </a:ext>
            </a:extLst>
          </p:cNvPr>
          <p:cNvSpPr/>
          <p:nvPr/>
        </p:nvSpPr>
        <p:spPr bwMode="auto">
          <a:xfrm>
            <a:off x="1124671" y="1522264"/>
            <a:ext cx="2427732" cy="2444496"/>
          </a:xfrm>
          <a:prstGeom prst="ellipse">
            <a:avLst/>
          </a:prstGeom>
          <a:ln w="47625">
            <a:solidFill>
              <a:schemeClr val="tx1">
                <a:lumMod val="95000"/>
                <a:lumOff val="5000"/>
              </a:schemeClr>
            </a:solid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0" tIns="0" rIns="0" bIns="0" numCol="1" rtlCol="0" anchor="ctr"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US" sz="1350">
              <a:solidFill>
                <a:srgbClr val="4B4B4B"/>
              </a:solidFill>
              <a:latin typeface="Calibri" pitchFamily="34" charset="0"/>
              <a:ea typeface="Arial Unicode MS" pitchFamily="34" charset="-128"/>
              <a:cs typeface="Gautami" pitchFamily="2"/>
            </a:endParaRPr>
          </a:p>
          <a:p>
            <a:pPr algn="ctr" defTabSz="685800" fontAlgn="base">
              <a:lnSpc>
                <a:spcPct val="106000"/>
              </a:lnSpc>
              <a:spcBef>
                <a:spcPct val="100000"/>
              </a:spcBef>
              <a:spcAft>
                <a:spcPct val="0"/>
              </a:spcAft>
              <a:buClr>
                <a:schemeClr val="tx2"/>
              </a:buClr>
              <a:buSzPct val="85000"/>
            </a:pPr>
            <a:endParaRPr lang="en-US" sz="1950">
              <a:solidFill>
                <a:srgbClr val="4B4B4B"/>
              </a:solidFill>
              <a:latin typeface="Calibri" pitchFamily="34" charset="0"/>
              <a:ea typeface="Arial Unicode MS" pitchFamily="34" charset="-128"/>
              <a:cs typeface="Gautami" pitchFamily="2"/>
            </a:endParaRPr>
          </a:p>
          <a:p>
            <a:pPr algn="ctr" defTabSz="685800" fontAlgn="base">
              <a:lnSpc>
                <a:spcPct val="106000"/>
              </a:lnSpc>
              <a:spcBef>
                <a:spcPct val="100000"/>
              </a:spcBef>
              <a:spcAft>
                <a:spcPct val="0"/>
              </a:spcAft>
              <a:buClr>
                <a:schemeClr val="tx2"/>
              </a:buClr>
              <a:buSzPct val="85000"/>
            </a:pPr>
            <a:r>
              <a:rPr lang="en-US" b="1">
                <a:solidFill>
                  <a:srgbClr val="4B4B4B"/>
                </a:solidFill>
                <a:latin typeface="Calibri" pitchFamily="34" charset="0"/>
                <a:ea typeface="Arial Unicode MS" pitchFamily="34" charset="-128"/>
                <a:cs typeface="Gautami" pitchFamily="2"/>
              </a:rPr>
              <a:t>Equip Graphics</a:t>
            </a:r>
            <a:endParaRPr lang="en-IN" b="1">
              <a:solidFill>
                <a:srgbClr val="4B4B4B"/>
              </a:solidFill>
              <a:latin typeface="Calibri" pitchFamily="34" charset="0"/>
              <a:ea typeface="Arial Unicode MS" pitchFamily="34" charset="-128"/>
              <a:cs typeface="Gautami" pitchFamily="2"/>
            </a:endParaRPr>
          </a:p>
        </p:txBody>
      </p:sp>
      <p:sp>
        <p:nvSpPr>
          <p:cNvPr id="23" name="Flowchart: Connector 22">
            <a:extLst>
              <a:ext uri="{FF2B5EF4-FFF2-40B4-BE49-F238E27FC236}">
                <a16:creationId xmlns:a16="http://schemas.microsoft.com/office/drawing/2014/main" id="{1930B137-19AA-F14A-AEC5-E1DCFD48B662}"/>
              </a:ext>
            </a:extLst>
          </p:cNvPr>
          <p:cNvSpPr/>
          <p:nvPr/>
        </p:nvSpPr>
        <p:spPr bwMode="auto">
          <a:xfrm>
            <a:off x="3837155" y="1884355"/>
            <a:ext cx="51792" cy="46435"/>
          </a:xfrm>
          <a:prstGeom prst="flowChartConnector">
            <a:avLst/>
          </a:prstGeom>
          <a:solidFill>
            <a:schemeClr val="tx1"/>
          </a:solidFill>
          <a:ln>
            <a:solidFill>
              <a:schemeClr val="bg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3300" b="1">
              <a:solidFill>
                <a:srgbClr val="4B4B4B"/>
              </a:solidFill>
              <a:latin typeface="Calibri" pitchFamily="34" charset="0"/>
              <a:ea typeface="Arial Unicode MS" pitchFamily="34" charset="-128"/>
              <a:cs typeface="Gautami" pitchFamily="2"/>
            </a:endParaRPr>
          </a:p>
        </p:txBody>
      </p:sp>
      <p:sp>
        <p:nvSpPr>
          <p:cNvPr id="24" name="Rectangle: Rounded Corners 23">
            <a:extLst>
              <a:ext uri="{FF2B5EF4-FFF2-40B4-BE49-F238E27FC236}">
                <a16:creationId xmlns:a16="http://schemas.microsoft.com/office/drawing/2014/main" id="{F19D6401-3AA5-CD5F-78B2-5994ADE14180}"/>
              </a:ext>
            </a:extLst>
          </p:cNvPr>
          <p:cNvSpPr/>
          <p:nvPr/>
        </p:nvSpPr>
        <p:spPr bwMode="auto">
          <a:xfrm>
            <a:off x="4506759" y="1093569"/>
            <a:ext cx="2853546" cy="386334"/>
          </a:xfrm>
          <a:prstGeom prst="roundRect">
            <a:avLst/>
          </a:prstGeom>
          <a:solidFill>
            <a:srgbClr val="009999"/>
          </a:solidFill>
          <a:ln>
            <a:solidFill>
              <a:srgbClr val="009999"/>
            </a:solid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t"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1125">
              <a:ln>
                <a:solidFill>
                  <a:schemeClr val="bg1"/>
                </a:solidFill>
              </a:ln>
              <a:solidFill>
                <a:schemeClr val="bg1"/>
              </a:solidFill>
              <a:latin typeface="Calibri" pitchFamily="34" charset="0"/>
              <a:ea typeface="Arial Unicode MS" pitchFamily="34" charset="-128"/>
              <a:cs typeface="Gautami" pitchFamily="2"/>
            </a:endParaRPr>
          </a:p>
        </p:txBody>
      </p:sp>
      <p:sp>
        <p:nvSpPr>
          <p:cNvPr id="25" name="Flowchart: Connector 24">
            <a:extLst>
              <a:ext uri="{FF2B5EF4-FFF2-40B4-BE49-F238E27FC236}">
                <a16:creationId xmlns:a16="http://schemas.microsoft.com/office/drawing/2014/main" id="{98FE986C-5D25-841B-3FE3-1DAB1E44A60A}"/>
              </a:ext>
            </a:extLst>
          </p:cNvPr>
          <p:cNvSpPr/>
          <p:nvPr/>
        </p:nvSpPr>
        <p:spPr bwMode="auto">
          <a:xfrm>
            <a:off x="4219202" y="1043337"/>
            <a:ext cx="505061" cy="487295"/>
          </a:xfrm>
          <a:prstGeom prst="flowChartConnector">
            <a:avLst/>
          </a:prstGeom>
          <a:solidFill>
            <a:srgbClr val="009999"/>
          </a:solidFill>
          <a:ln>
            <a:solidFill>
              <a:schemeClr val="tx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3300" b="1">
              <a:solidFill>
                <a:srgbClr val="4B4B4B"/>
              </a:solidFill>
              <a:latin typeface="Calibri" pitchFamily="34" charset="0"/>
              <a:ea typeface="Arial Unicode MS" pitchFamily="34" charset="-128"/>
              <a:cs typeface="Gautami" pitchFamily="2"/>
            </a:endParaRPr>
          </a:p>
        </p:txBody>
      </p:sp>
      <p:sp>
        <p:nvSpPr>
          <p:cNvPr id="26" name="TextBox 25">
            <a:extLst>
              <a:ext uri="{FF2B5EF4-FFF2-40B4-BE49-F238E27FC236}">
                <a16:creationId xmlns:a16="http://schemas.microsoft.com/office/drawing/2014/main" id="{826473C9-4E48-7AD4-8B29-20453A139C51}"/>
              </a:ext>
            </a:extLst>
          </p:cNvPr>
          <p:cNvSpPr txBox="1"/>
          <p:nvPr/>
        </p:nvSpPr>
        <p:spPr>
          <a:xfrm>
            <a:off x="7060268" y="1143029"/>
            <a:ext cx="182880" cy="300082"/>
          </a:xfrm>
          <a:prstGeom prst="rect">
            <a:avLst/>
          </a:prstGeom>
          <a:noFill/>
        </p:spPr>
        <p:txBody>
          <a:bodyPr wrap="square" rtlCol="0">
            <a:spAutoFit/>
          </a:bodyPr>
          <a:lstStyle/>
          <a:p>
            <a:r>
              <a:rPr lang="en-US" sz="1350">
                <a:ln>
                  <a:solidFill>
                    <a:schemeClr val="bg1"/>
                  </a:solidFill>
                </a:ln>
                <a:solidFill>
                  <a:schemeClr val="bg1"/>
                </a:solidFill>
              </a:rPr>
              <a:t>1</a:t>
            </a:r>
            <a:endParaRPr lang="en-IN" sz="1350">
              <a:ln>
                <a:solidFill>
                  <a:schemeClr val="bg1"/>
                </a:solidFill>
              </a:ln>
              <a:solidFill>
                <a:schemeClr val="bg1"/>
              </a:solidFill>
            </a:endParaRPr>
          </a:p>
        </p:txBody>
      </p:sp>
      <p:cxnSp>
        <p:nvCxnSpPr>
          <p:cNvPr id="27" name="Straight Connector 26">
            <a:extLst>
              <a:ext uri="{FF2B5EF4-FFF2-40B4-BE49-F238E27FC236}">
                <a16:creationId xmlns:a16="http://schemas.microsoft.com/office/drawing/2014/main" id="{E95C210F-EDB9-86DC-B884-089BA74A3709}"/>
              </a:ext>
            </a:extLst>
          </p:cNvPr>
          <p:cNvCxnSpPr>
            <a:cxnSpLocks/>
            <a:stCxn id="23" idx="0"/>
            <a:endCxn id="25" idx="3"/>
          </p:cNvCxnSpPr>
          <p:nvPr/>
        </p:nvCxnSpPr>
        <p:spPr bwMode="auto">
          <a:xfrm flipV="1">
            <a:off x="3863051" y="1459269"/>
            <a:ext cx="430116" cy="425085"/>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28" name="Group 27">
            <a:extLst>
              <a:ext uri="{FF2B5EF4-FFF2-40B4-BE49-F238E27FC236}">
                <a16:creationId xmlns:a16="http://schemas.microsoft.com/office/drawing/2014/main" id="{5C77FED1-F586-0154-3A4A-25E5E612B0B9}"/>
              </a:ext>
            </a:extLst>
          </p:cNvPr>
          <p:cNvGrpSpPr/>
          <p:nvPr/>
        </p:nvGrpSpPr>
        <p:grpSpPr>
          <a:xfrm>
            <a:off x="4593235" y="2001506"/>
            <a:ext cx="2994251" cy="386334"/>
            <a:chOff x="5859780" y="1935480"/>
            <a:chExt cx="3788516" cy="515112"/>
          </a:xfrm>
          <a:solidFill>
            <a:schemeClr val="accent1">
              <a:lumMod val="75000"/>
            </a:schemeClr>
          </a:solidFill>
        </p:grpSpPr>
        <p:sp>
          <p:nvSpPr>
            <p:cNvPr id="29" name="Rectangle: Rounded Corners 28">
              <a:extLst>
                <a:ext uri="{FF2B5EF4-FFF2-40B4-BE49-F238E27FC236}">
                  <a16:creationId xmlns:a16="http://schemas.microsoft.com/office/drawing/2014/main" id="{F0CA7791-196A-937C-CCF7-CB9BA42B3663}"/>
                </a:ext>
              </a:extLst>
            </p:cNvPr>
            <p:cNvSpPr/>
            <p:nvPr/>
          </p:nvSpPr>
          <p:spPr bwMode="auto">
            <a:xfrm>
              <a:off x="5859780" y="1935480"/>
              <a:ext cx="3501072" cy="515112"/>
            </a:xfrm>
            <a:prstGeom prst="roundRect">
              <a:avLst/>
            </a:prstGeom>
            <a:solidFill>
              <a:schemeClr val="accent1">
                <a:lumMod val="50000"/>
              </a:schemeClr>
            </a:solid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t"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1125">
                <a:ln>
                  <a:solidFill>
                    <a:schemeClr val="bg1"/>
                  </a:solidFill>
                </a:ln>
                <a:solidFill>
                  <a:schemeClr val="bg1"/>
                </a:solidFill>
                <a:latin typeface="Calibri" pitchFamily="34" charset="0"/>
                <a:ea typeface="Arial Unicode MS" pitchFamily="34" charset="-128"/>
                <a:cs typeface="Gautami" pitchFamily="2"/>
              </a:endParaRPr>
            </a:p>
          </p:txBody>
        </p:sp>
        <p:sp>
          <p:nvSpPr>
            <p:cNvPr id="30" name="TextBox 29">
              <a:extLst>
                <a:ext uri="{FF2B5EF4-FFF2-40B4-BE49-F238E27FC236}">
                  <a16:creationId xmlns:a16="http://schemas.microsoft.com/office/drawing/2014/main" id="{C02B784B-AA3F-5B2E-8FCF-4075CC56F3DB}"/>
                </a:ext>
              </a:extLst>
            </p:cNvPr>
            <p:cNvSpPr txBox="1"/>
            <p:nvPr/>
          </p:nvSpPr>
          <p:spPr>
            <a:xfrm>
              <a:off x="5903661" y="2040895"/>
              <a:ext cx="3744635" cy="310599"/>
            </a:xfrm>
            <a:prstGeom prst="rect">
              <a:avLst/>
            </a:prstGeom>
            <a:noFill/>
          </p:spPr>
          <p:txBody>
            <a:bodyPr wrap="square" rtlCol="0">
              <a:spAutoFit/>
            </a:bodyPr>
            <a:lstStyle/>
            <a:p>
              <a:pPr defTabSz="685800" fontAlgn="base">
                <a:lnSpc>
                  <a:spcPct val="106000"/>
                </a:lnSpc>
                <a:spcAft>
                  <a:spcPct val="0"/>
                </a:spcAft>
                <a:buClr>
                  <a:schemeClr val="tx2"/>
                </a:buClr>
                <a:buSzPct val="85000"/>
              </a:pPr>
              <a:r>
                <a:rPr lang="en-US" sz="900" b="1">
                  <a:ln w="0"/>
                  <a:solidFill>
                    <a:schemeClr val="bg1"/>
                  </a:solidFill>
                  <a:effectLst>
                    <a:outerShdw blurRad="38100" dist="19050" dir="2700000" algn="tl" rotWithShape="0">
                      <a:schemeClr val="dk1">
                        <a:alpha val="40000"/>
                      </a:schemeClr>
                    </a:outerShdw>
                  </a:effectLst>
                  <a:latin typeface="Calibri" pitchFamily="34" charset="0"/>
                  <a:ea typeface="Arial Unicode MS" pitchFamily="34" charset="-128"/>
                  <a:cs typeface="Gautami" pitchFamily="2"/>
                </a:rPr>
                <a:t>     Supports 75F Native + External Equip</a:t>
              </a:r>
              <a:endParaRPr lang="en-US" sz="600" b="1">
                <a:ln w="0"/>
                <a:solidFill>
                  <a:schemeClr val="bg1"/>
                </a:solidFill>
                <a:effectLst>
                  <a:outerShdw blurRad="38100" dist="19050" dir="2700000" algn="tl" rotWithShape="0">
                    <a:schemeClr val="dk1">
                      <a:alpha val="40000"/>
                    </a:schemeClr>
                  </a:outerShdw>
                </a:effectLst>
                <a:latin typeface="Calibri" pitchFamily="34" charset="0"/>
                <a:ea typeface="Arial Unicode MS" pitchFamily="34" charset="-128"/>
                <a:cs typeface="Gautami" pitchFamily="2"/>
              </a:endParaRPr>
            </a:p>
          </p:txBody>
        </p:sp>
      </p:grpSp>
      <p:sp>
        <p:nvSpPr>
          <p:cNvPr id="31" name="Flowchart: Connector 30">
            <a:extLst>
              <a:ext uri="{FF2B5EF4-FFF2-40B4-BE49-F238E27FC236}">
                <a16:creationId xmlns:a16="http://schemas.microsoft.com/office/drawing/2014/main" id="{EBA4D9C1-F10A-B843-8C91-8978257C2316}"/>
              </a:ext>
            </a:extLst>
          </p:cNvPr>
          <p:cNvSpPr/>
          <p:nvPr/>
        </p:nvSpPr>
        <p:spPr bwMode="auto">
          <a:xfrm>
            <a:off x="4228933" y="1948329"/>
            <a:ext cx="505061" cy="487295"/>
          </a:xfrm>
          <a:prstGeom prst="flowChartConnector">
            <a:avLst/>
          </a:prstGeom>
          <a:solidFill>
            <a:schemeClr val="accent1">
              <a:lumMod val="50000"/>
            </a:schemeClr>
          </a:solidFill>
          <a:ln>
            <a:solidFill>
              <a:schemeClr val="tx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3300" b="1">
              <a:solidFill>
                <a:srgbClr val="4B4B4B"/>
              </a:solidFill>
              <a:latin typeface="Calibri" pitchFamily="34" charset="0"/>
              <a:ea typeface="Arial Unicode MS" pitchFamily="34" charset="-128"/>
              <a:cs typeface="Gautami" pitchFamily="2"/>
            </a:endParaRPr>
          </a:p>
        </p:txBody>
      </p:sp>
      <p:cxnSp>
        <p:nvCxnSpPr>
          <p:cNvPr id="32" name="Straight Connector 31">
            <a:extLst>
              <a:ext uri="{FF2B5EF4-FFF2-40B4-BE49-F238E27FC236}">
                <a16:creationId xmlns:a16="http://schemas.microsoft.com/office/drawing/2014/main" id="{91A33612-C52F-5F63-BC3E-6252B3D7A251}"/>
              </a:ext>
            </a:extLst>
          </p:cNvPr>
          <p:cNvCxnSpPr>
            <a:cxnSpLocks/>
            <a:stCxn id="33" idx="7"/>
            <a:endCxn id="31" idx="2"/>
          </p:cNvCxnSpPr>
          <p:nvPr/>
        </p:nvCxnSpPr>
        <p:spPr bwMode="auto">
          <a:xfrm flipV="1">
            <a:off x="3889805" y="2191977"/>
            <a:ext cx="339129" cy="32366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3" name="Flowchart: Connector 32">
            <a:extLst>
              <a:ext uri="{FF2B5EF4-FFF2-40B4-BE49-F238E27FC236}">
                <a16:creationId xmlns:a16="http://schemas.microsoft.com/office/drawing/2014/main" id="{3786F79D-207B-CB6B-2D0C-09D029BF1AC8}"/>
              </a:ext>
            </a:extLst>
          </p:cNvPr>
          <p:cNvSpPr/>
          <p:nvPr/>
        </p:nvSpPr>
        <p:spPr bwMode="auto">
          <a:xfrm>
            <a:off x="3845597" y="2508837"/>
            <a:ext cx="51792" cy="46435"/>
          </a:xfrm>
          <a:prstGeom prst="flowChartConnector">
            <a:avLst/>
          </a:prstGeom>
          <a:solidFill>
            <a:schemeClr val="tx1"/>
          </a:solidFill>
          <a:ln>
            <a:solidFill>
              <a:schemeClr val="bg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3300" b="1">
              <a:solidFill>
                <a:srgbClr val="4B4B4B"/>
              </a:solidFill>
              <a:latin typeface="Calibri" pitchFamily="34" charset="0"/>
              <a:ea typeface="Arial Unicode MS" pitchFamily="34" charset="-128"/>
              <a:cs typeface="Gautami" pitchFamily="2"/>
            </a:endParaRPr>
          </a:p>
        </p:txBody>
      </p:sp>
      <p:sp>
        <p:nvSpPr>
          <p:cNvPr id="34" name="TextBox 33">
            <a:extLst>
              <a:ext uri="{FF2B5EF4-FFF2-40B4-BE49-F238E27FC236}">
                <a16:creationId xmlns:a16="http://schemas.microsoft.com/office/drawing/2014/main" id="{2D2487E0-D77A-1A74-5DD5-61B1C6FA59A5}"/>
              </a:ext>
            </a:extLst>
          </p:cNvPr>
          <p:cNvSpPr txBox="1"/>
          <p:nvPr/>
        </p:nvSpPr>
        <p:spPr>
          <a:xfrm>
            <a:off x="7103131" y="2049119"/>
            <a:ext cx="182880" cy="300082"/>
          </a:xfrm>
          <a:prstGeom prst="rect">
            <a:avLst/>
          </a:prstGeom>
          <a:noFill/>
        </p:spPr>
        <p:txBody>
          <a:bodyPr wrap="square" rtlCol="0">
            <a:spAutoFit/>
          </a:bodyPr>
          <a:lstStyle/>
          <a:p>
            <a:r>
              <a:rPr lang="en-US" sz="1350">
                <a:ln>
                  <a:solidFill>
                    <a:schemeClr val="bg1"/>
                  </a:solidFill>
                </a:ln>
                <a:solidFill>
                  <a:schemeClr val="bg1"/>
                </a:solidFill>
              </a:rPr>
              <a:t>2</a:t>
            </a:r>
            <a:endParaRPr lang="en-IN" sz="1350">
              <a:ln>
                <a:solidFill>
                  <a:schemeClr val="bg1"/>
                </a:solidFill>
              </a:ln>
              <a:solidFill>
                <a:schemeClr val="bg1"/>
              </a:solidFill>
            </a:endParaRPr>
          </a:p>
        </p:txBody>
      </p:sp>
      <p:sp>
        <p:nvSpPr>
          <p:cNvPr id="35" name="Flowchart: Connector 34">
            <a:extLst>
              <a:ext uri="{FF2B5EF4-FFF2-40B4-BE49-F238E27FC236}">
                <a16:creationId xmlns:a16="http://schemas.microsoft.com/office/drawing/2014/main" id="{64B00200-CCB6-E2D0-224D-8272BEC802C8}"/>
              </a:ext>
            </a:extLst>
          </p:cNvPr>
          <p:cNvSpPr/>
          <p:nvPr/>
        </p:nvSpPr>
        <p:spPr bwMode="auto">
          <a:xfrm>
            <a:off x="3842546" y="3505250"/>
            <a:ext cx="51792" cy="46435"/>
          </a:xfrm>
          <a:prstGeom prst="flowChartConnector">
            <a:avLst/>
          </a:prstGeom>
          <a:solidFill>
            <a:schemeClr val="tx1"/>
          </a:solidFill>
          <a:ln>
            <a:solidFill>
              <a:schemeClr val="bg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3300" b="1">
              <a:solidFill>
                <a:srgbClr val="4B4B4B"/>
              </a:solidFill>
              <a:latin typeface="Calibri" pitchFamily="34" charset="0"/>
              <a:ea typeface="Arial Unicode MS" pitchFamily="34" charset="-128"/>
              <a:cs typeface="Gautami" pitchFamily="2"/>
            </a:endParaRPr>
          </a:p>
        </p:txBody>
      </p:sp>
      <p:grpSp>
        <p:nvGrpSpPr>
          <p:cNvPr id="36" name="Group 35">
            <a:extLst>
              <a:ext uri="{FF2B5EF4-FFF2-40B4-BE49-F238E27FC236}">
                <a16:creationId xmlns:a16="http://schemas.microsoft.com/office/drawing/2014/main" id="{C9B75D4D-11EB-AE3F-8F2B-86130211EBA4}"/>
              </a:ext>
            </a:extLst>
          </p:cNvPr>
          <p:cNvGrpSpPr/>
          <p:nvPr/>
        </p:nvGrpSpPr>
        <p:grpSpPr>
          <a:xfrm>
            <a:off x="4634309" y="3101412"/>
            <a:ext cx="2686703" cy="386334"/>
            <a:chOff x="5857010" y="1935480"/>
            <a:chExt cx="3503842" cy="515112"/>
          </a:xfrm>
          <a:solidFill>
            <a:schemeClr val="accent6">
              <a:lumMod val="75000"/>
            </a:schemeClr>
          </a:solidFill>
        </p:grpSpPr>
        <p:sp>
          <p:nvSpPr>
            <p:cNvPr id="37" name="Rectangle: Rounded Corners 36">
              <a:extLst>
                <a:ext uri="{FF2B5EF4-FFF2-40B4-BE49-F238E27FC236}">
                  <a16:creationId xmlns:a16="http://schemas.microsoft.com/office/drawing/2014/main" id="{63F485EC-5F41-C915-BF4E-68D35F11C532}"/>
                </a:ext>
              </a:extLst>
            </p:cNvPr>
            <p:cNvSpPr/>
            <p:nvPr/>
          </p:nvSpPr>
          <p:spPr bwMode="auto">
            <a:xfrm>
              <a:off x="5859780" y="1935480"/>
              <a:ext cx="3501072" cy="51511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t"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1125">
                <a:ln>
                  <a:solidFill>
                    <a:schemeClr val="bg1"/>
                  </a:solidFill>
                </a:ln>
                <a:solidFill>
                  <a:schemeClr val="bg1"/>
                </a:solidFill>
                <a:latin typeface="Calibri" pitchFamily="34" charset="0"/>
                <a:ea typeface="Arial Unicode MS" pitchFamily="34" charset="-128"/>
                <a:cs typeface="Gautami" pitchFamily="2"/>
              </a:endParaRPr>
            </a:p>
          </p:txBody>
        </p:sp>
        <p:sp>
          <p:nvSpPr>
            <p:cNvPr id="38" name="TextBox 37">
              <a:extLst>
                <a:ext uri="{FF2B5EF4-FFF2-40B4-BE49-F238E27FC236}">
                  <a16:creationId xmlns:a16="http://schemas.microsoft.com/office/drawing/2014/main" id="{8CD0746A-4C1D-2299-110D-7889DCB0A79A}"/>
                </a:ext>
              </a:extLst>
            </p:cNvPr>
            <p:cNvSpPr txBox="1"/>
            <p:nvPr/>
          </p:nvSpPr>
          <p:spPr>
            <a:xfrm>
              <a:off x="5857010" y="2040895"/>
              <a:ext cx="3127124" cy="310599"/>
            </a:xfrm>
            <a:prstGeom prst="rect">
              <a:avLst/>
            </a:prstGeom>
            <a:grpFill/>
          </p:spPr>
          <p:txBody>
            <a:bodyPr wrap="square" rtlCol="0">
              <a:spAutoFit/>
            </a:bodyPr>
            <a:lstStyle/>
            <a:p>
              <a:pPr eaLnBrk="1" hangingPunct="1">
                <a:lnSpc>
                  <a:spcPct val="106000"/>
                </a:lnSpc>
                <a:buClr>
                  <a:schemeClr val="tx2"/>
                </a:buClr>
                <a:buSzPct val="85000"/>
              </a:pPr>
              <a:r>
                <a:rPr lang="en-US" sz="900">
                  <a:ln w="0"/>
                  <a:solidFill>
                    <a:schemeClr val="bg1"/>
                  </a:solidFill>
                  <a:effectLst>
                    <a:outerShdw blurRad="38100" dist="19050" dir="2700000" algn="tl" rotWithShape="0">
                      <a:schemeClr val="dk1">
                        <a:alpha val="40000"/>
                      </a:schemeClr>
                    </a:outerShdw>
                  </a:effectLst>
                  <a:latin typeface="Calibri"/>
                  <a:ea typeface="Arial Unicode MS"/>
                  <a:cs typeface="Gautami"/>
                </a:rPr>
                <a:t>     Bulk Push to Multiple System or Zones</a:t>
              </a:r>
              <a:endParaRPr lang="en-US" sz="600" b="1">
                <a:ln w="0"/>
                <a:solidFill>
                  <a:schemeClr val="bg1"/>
                </a:solidFill>
                <a:effectLst>
                  <a:outerShdw blurRad="38100" dist="19050" dir="2700000" algn="tl" rotWithShape="0">
                    <a:schemeClr val="dk1">
                      <a:alpha val="40000"/>
                    </a:schemeClr>
                  </a:outerShdw>
                </a:effectLst>
                <a:latin typeface="Calibri"/>
                <a:ea typeface="Arial Unicode MS"/>
                <a:cs typeface="Gautami"/>
              </a:endParaRPr>
            </a:p>
          </p:txBody>
        </p:sp>
      </p:grpSp>
      <p:sp>
        <p:nvSpPr>
          <p:cNvPr id="39" name="Flowchart: Connector 38">
            <a:extLst>
              <a:ext uri="{FF2B5EF4-FFF2-40B4-BE49-F238E27FC236}">
                <a16:creationId xmlns:a16="http://schemas.microsoft.com/office/drawing/2014/main" id="{D28EBCDE-B261-68A3-1350-D64FF2161B73}"/>
              </a:ext>
            </a:extLst>
          </p:cNvPr>
          <p:cNvSpPr/>
          <p:nvPr/>
        </p:nvSpPr>
        <p:spPr bwMode="auto">
          <a:xfrm>
            <a:off x="4258342" y="3050315"/>
            <a:ext cx="505061" cy="487295"/>
          </a:xfrm>
          <a:prstGeom prst="flowChartConnector">
            <a:avLst/>
          </a:prstGeom>
          <a:solidFill>
            <a:schemeClr val="accent6">
              <a:lumMod val="75000"/>
            </a:schemeClr>
          </a:solidFill>
          <a:ln>
            <a:solidFill>
              <a:schemeClr val="tx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3300" b="1">
              <a:solidFill>
                <a:srgbClr val="4B4B4B"/>
              </a:solidFill>
              <a:latin typeface="Calibri" pitchFamily="34" charset="0"/>
              <a:ea typeface="Arial Unicode MS" pitchFamily="34" charset="-128"/>
              <a:cs typeface="Gautami" pitchFamily="2"/>
            </a:endParaRPr>
          </a:p>
        </p:txBody>
      </p:sp>
      <p:cxnSp>
        <p:nvCxnSpPr>
          <p:cNvPr id="40" name="Straight Connector 39">
            <a:extLst>
              <a:ext uri="{FF2B5EF4-FFF2-40B4-BE49-F238E27FC236}">
                <a16:creationId xmlns:a16="http://schemas.microsoft.com/office/drawing/2014/main" id="{99B49175-6F51-BD94-345E-548ACC369850}"/>
              </a:ext>
            </a:extLst>
          </p:cNvPr>
          <p:cNvCxnSpPr>
            <a:cxnSpLocks/>
            <a:stCxn id="41" idx="4"/>
            <a:endCxn id="39" idx="2"/>
          </p:cNvCxnSpPr>
          <p:nvPr/>
        </p:nvCxnSpPr>
        <p:spPr bwMode="auto">
          <a:xfrm>
            <a:off x="3876694" y="3021301"/>
            <a:ext cx="381649" cy="272662"/>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1" name="Flowchart: Connector 40">
            <a:extLst>
              <a:ext uri="{FF2B5EF4-FFF2-40B4-BE49-F238E27FC236}">
                <a16:creationId xmlns:a16="http://schemas.microsoft.com/office/drawing/2014/main" id="{60D29B86-C3FF-3A40-5BF2-19C81A1DCE97}"/>
              </a:ext>
            </a:extLst>
          </p:cNvPr>
          <p:cNvSpPr/>
          <p:nvPr/>
        </p:nvSpPr>
        <p:spPr bwMode="auto">
          <a:xfrm>
            <a:off x="3850798" y="2974866"/>
            <a:ext cx="51792" cy="46435"/>
          </a:xfrm>
          <a:prstGeom prst="flowChartConnector">
            <a:avLst/>
          </a:prstGeom>
          <a:solidFill>
            <a:schemeClr val="tx1"/>
          </a:solidFill>
          <a:ln>
            <a:solidFill>
              <a:schemeClr val="bg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3300" b="1">
              <a:solidFill>
                <a:srgbClr val="4B4B4B"/>
              </a:solidFill>
              <a:latin typeface="Calibri" pitchFamily="34" charset="0"/>
              <a:ea typeface="Arial Unicode MS" pitchFamily="34" charset="-128"/>
              <a:cs typeface="Gautami" pitchFamily="2"/>
            </a:endParaRPr>
          </a:p>
        </p:txBody>
      </p:sp>
      <p:sp>
        <p:nvSpPr>
          <p:cNvPr id="42" name="TextBox 41">
            <a:extLst>
              <a:ext uri="{FF2B5EF4-FFF2-40B4-BE49-F238E27FC236}">
                <a16:creationId xmlns:a16="http://schemas.microsoft.com/office/drawing/2014/main" id="{49573F1A-166F-C04A-F892-6D52DC085E83}"/>
              </a:ext>
            </a:extLst>
          </p:cNvPr>
          <p:cNvSpPr txBox="1"/>
          <p:nvPr/>
        </p:nvSpPr>
        <p:spPr>
          <a:xfrm>
            <a:off x="7055997" y="3133302"/>
            <a:ext cx="182880" cy="300082"/>
          </a:xfrm>
          <a:prstGeom prst="rect">
            <a:avLst/>
          </a:prstGeom>
          <a:noFill/>
        </p:spPr>
        <p:txBody>
          <a:bodyPr wrap="square" rtlCol="0">
            <a:spAutoFit/>
          </a:bodyPr>
          <a:lstStyle/>
          <a:p>
            <a:r>
              <a:rPr lang="en-US" sz="1350">
                <a:ln>
                  <a:solidFill>
                    <a:schemeClr val="bg1"/>
                  </a:solidFill>
                </a:ln>
                <a:solidFill>
                  <a:schemeClr val="bg1"/>
                </a:solidFill>
              </a:rPr>
              <a:t>3</a:t>
            </a:r>
            <a:endParaRPr lang="en-IN" sz="1350">
              <a:ln>
                <a:solidFill>
                  <a:schemeClr val="bg1"/>
                </a:solidFill>
              </a:ln>
              <a:solidFill>
                <a:schemeClr val="bg1"/>
              </a:solidFill>
            </a:endParaRPr>
          </a:p>
        </p:txBody>
      </p:sp>
      <p:grpSp>
        <p:nvGrpSpPr>
          <p:cNvPr id="43" name="Group 42">
            <a:extLst>
              <a:ext uri="{FF2B5EF4-FFF2-40B4-BE49-F238E27FC236}">
                <a16:creationId xmlns:a16="http://schemas.microsoft.com/office/drawing/2014/main" id="{C4624965-AC1D-2D2B-A841-B0DCAB6893B0}"/>
              </a:ext>
            </a:extLst>
          </p:cNvPr>
          <p:cNvGrpSpPr/>
          <p:nvPr/>
        </p:nvGrpSpPr>
        <p:grpSpPr>
          <a:xfrm>
            <a:off x="4677471" y="4064873"/>
            <a:ext cx="2627882" cy="386334"/>
            <a:chOff x="5857010" y="1935480"/>
            <a:chExt cx="3503842" cy="515112"/>
          </a:xfrm>
          <a:solidFill>
            <a:schemeClr val="accent2">
              <a:lumMod val="75000"/>
            </a:schemeClr>
          </a:solidFill>
        </p:grpSpPr>
        <p:sp>
          <p:nvSpPr>
            <p:cNvPr id="44" name="Rectangle: Rounded Corners 43">
              <a:extLst>
                <a:ext uri="{FF2B5EF4-FFF2-40B4-BE49-F238E27FC236}">
                  <a16:creationId xmlns:a16="http://schemas.microsoft.com/office/drawing/2014/main" id="{DBE2F39C-C622-F93A-F52D-3F216C7B71F6}"/>
                </a:ext>
              </a:extLst>
            </p:cNvPr>
            <p:cNvSpPr/>
            <p:nvPr/>
          </p:nvSpPr>
          <p:spPr bwMode="auto">
            <a:xfrm>
              <a:off x="5859780" y="1935480"/>
              <a:ext cx="3501072" cy="515112"/>
            </a:xfrm>
            <a:prstGeom prst="roundRect">
              <a:avLst/>
            </a:prstGeom>
            <a:grpFill/>
            <a:ln>
              <a:noFill/>
            </a:ln>
          </p:spPr>
          <p:style>
            <a:lnRef idx="0">
              <a:scrgbClr r="0" g="0" b="0"/>
            </a:lnRef>
            <a:fillRef idx="0">
              <a:scrgbClr r="0" g="0" b="0"/>
            </a:fillRef>
            <a:effectRef idx="0">
              <a:scrgbClr r="0" g="0" b="0"/>
            </a:effectRef>
            <a:fontRef idx="minor">
              <a:schemeClr val="lt1"/>
            </a:fontRef>
          </p:style>
          <p:txBody>
            <a:bodyPr vert="horz" wrap="square" lIns="0" tIns="0" rIns="0" bIns="0" numCol="1" rtlCol="0" anchor="t"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1125">
                <a:ln>
                  <a:solidFill>
                    <a:schemeClr val="bg1"/>
                  </a:solidFill>
                </a:ln>
                <a:solidFill>
                  <a:schemeClr val="bg1"/>
                </a:solidFill>
                <a:latin typeface="Calibri" pitchFamily="34" charset="0"/>
                <a:ea typeface="Arial Unicode MS" pitchFamily="34" charset="-128"/>
                <a:cs typeface="Gautami" pitchFamily="2"/>
              </a:endParaRPr>
            </a:p>
          </p:txBody>
        </p:sp>
        <p:sp>
          <p:nvSpPr>
            <p:cNvPr id="45" name="TextBox 44">
              <a:extLst>
                <a:ext uri="{FF2B5EF4-FFF2-40B4-BE49-F238E27FC236}">
                  <a16:creationId xmlns:a16="http://schemas.microsoft.com/office/drawing/2014/main" id="{9EDFEEB9-424D-7B50-31D9-9381C8F21472}"/>
                </a:ext>
              </a:extLst>
            </p:cNvPr>
            <p:cNvSpPr txBox="1"/>
            <p:nvPr/>
          </p:nvSpPr>
          <p:spPr>
            <a:xfrm>
              <a:off x="5857010" y="2031371"/>
              <a:ext cx="3127123" cy="310599"/>
            </a:xfrm>
            <a:prstGeom prst="rect">
              <a:avLst/>
            </a:prstGeom>
            <a:grpFill/>
          </p:spPr>
          <p:txBody>
            <a:bodyPr wrap="square" rtlCol="0">
              <a:spAutoFit/>
            </a:bodyPr>
            <a:lstStyle/>
            <a:p>
              <a:pPr defTabSz="685800" fontAlgn="base">
                <a:lnSpc>
                  <a:spcPct val="106000"/>
                </a:lnSpc>
                <a:spcAft>
                  <a:spcPct val="0"/>
                </a:spcAft>
                <a:buClr>
                  <a:schemeClr val="tx2"/>
                </a:buClr>
                <a:buSzPct val="85000"/>
              </a:pPr>
              <a:r>
                <a:rPr lang="en-US" sz="900" b="1">
                  <a:ln w="0"/>
                  <a:solidFill>
                    <a:schemeClr val="bg1"/>
                  </a:solidFill>
                  <a:effectLst>
                    <a:outerShdw blurRad="38100" dist="19050" dir="2700000" algn="tl" rotWithShape="0">
                      <a:schemeClr val="dk1">
                        <a:alpha val="40000"/>
                      </a:schemeClr>
                    </a:outerShdw>
                  </a:effectLst>
                  <a:latin typeface="Calibri" pitchFamily="34" charset="0"/>
                  <a:ea typeface="Arial Unicode MS" pitchFamily="34" charset="-128"/>
                  <a:cs typeface="Gautami" pitchFamily="2"/>
                </a:rPr>
                <a:t>     Animation Support</a:t>
              </a:r>
            </a:p>
          </p:txBody>
        </p:sp>
      </p:grpSp>
      <p:sp>
        <p:nvSpPr>
          <p:cNvPr id="46" name="Flowchart: Connector 45">
            <a:extLst>
              <a:ext uri="{FF2B5EF4-FFF2-40B4-BE49-F238E27FC236}">
                <a16:creationId xmlns:a16="http://schemas.microsoft.com/office/drawing/2014/main" id="{A55B612C-564D-9151-627F-077B942D49FD}"/>
              </a:ext>
            </a:extLst>
          </p:cNvPr>
          <p:cNvSpPr/>
          <p:nvPr/>
        </p:nvSpPr>
        <p:spPr bwMode="auto">
          <a:xfrm>
            <a:off x="4301849" y="4013775"/>
            <a:ext cx="505061" cy="487295"/>
          </a:xfrm>
          <a:prstGeom prst="flowChartConnector">
            <a:avLst/>
          </a:prstGeom>
          <a:solidFill>
            <a:schemeClr val="accent2">
              <a:lumMod val="75000"/>
            </a:schemeClr>
          </a:solidFill>
          <a:ln>
            <a:solidFill>
              <a:schemeClr val="tx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0" tIns="0" rIns="0" bIns="0" numCol="1" rtlCol="0" anchor="b" anchorCtr="0" compatLnSpc="1">
            <a:prstTxWarp prst="textNoShape">
              <a:avLst/>
            </a:prstTxWarp>
          </a:bodyPr>
          <a:lstStyle/>
          <a:p>
            <a:pPr algn="ctr" defTabSz="685800" fontAlgn="base">
              <a:lnSpc>
                <a:spcPct val="106000"/>
              </a:lnSpc>
              <a:spcBef>
                <a:spcPct val="100000"/>
              </a:spcBef>
              <a:spcAft>
                <a:spcPct val="0"/>
              </a:spcAft>
              <a:buClr>
                <a:schemeClr val="tx2"/>
              </a:buClr>
              <a:buSzPct val="85000"/>
            </a:pPr>
            <a:endParaRPr lang="en-IN" sz="3300" b="1">
              <a:solidFill>
                <a:srgbClr val="4B4B4B"/>
              </a:solidFill>
              <a:latin typeface="Calibri" pitchFamily="34" charset="0"/>
              <a:ea typeface="Arial Unicode MS" pitchFamily="34" charset="-128"/>
              <a:cs typeface="Gautami" pitchFamily="2"/>
            </a:endParaRPr>
          </a:p>
        </p:txBody>
      </p:sp>
      <p:cxnSp>
        <p:nvCxnSpPr>
          <p:cNvPr id="47" name="Straight Connector 46">
            <a:extLst>
              <a:ext uri="{FF2B5EF4-FFF2-40B4-BE49-F238E27FC236}">
                <a16:creationId xmlns:a16="http://schemas.microsoft.com/office/drawing/2014/main" id="{FEAFAEB9-40F0-986B-A83B-9C56278832A7}"/>
              </a:ext>
            </a:extLst>
          </p:cNvPr>
          <p:cNvCxnSpPr>
            <a:cxnSpLocks/>
            <a:stCxn id="35" idx="4"/>
            <a:endCxn id="46" idx="1"/>
          </p:cNvCxnSpPr>
          <p:nvPr/>
        </p:nvCxnSpPr>
        <p:spPr bwMode="auto">
          <a:xfrm>
            <a:off x="3868443" y="3551684"/>
            <a:ext cx="507371" cy="533453"/>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8" name="TextBox 47">
            <a:extLst>
              <a:ext uri="{FF2B5EF4-FFF2-40B4-BE49-F238E27FC236}">
                <a16:creationId xmlns:a16="http://schemas.microsoft.com/office/drawing/2014/main" id="{647660EC-99C4-648E-0E30-C5F6E5A2E40C}"/>
              </a:ext>
            </a:extLst>
          </p:cNvPr>
          <p:cNvSpPr txBox="1"/>
          <p:nvPr/>
        </p:nvSpPr>
        <p:spPr>
          <a:xfrm>
            <a:off x="7058927" y="4124766"/>
            <a:ext cx="182880" cy="300082"/>
          </a:xfrm>
          <a:prstGeom prst="rect">
            <a:avLst/>
          </a:prstGeom>
          <a:noFill/>
        </p:spPr>
        <p:txBody>
          <a:bodyPr wrap="square" rtlCol="0">
            <a:spAutoFit/>
          </a:bodyPr>
          <a:lstStyle/>
          <a:p>
            <a:r>
              <a:rPr lang="en-US" sz="1350">
                <a:ln>
                  <a:solidFill>
                    <a:schemeClr val="bg1"/>
                  </a:solidFill>
                </a:ln>
                <a:solidFill>
                  <a:schemeClr val="bg1"/>
                </a:solidFill>
              </a:rPr>
              <a:t>4</a:t>
            </a:r>
            <a:endParaRPr lang="en-IN" sz="1350">
              <a:ln>
                <a:solidFill>
                  <a:schemeClr val="bg1"/>
                </a:solidFill>
              </a:ln>
              <a:solidFill>
                <a:schemeClr val="bg1"/>
              </a:solidFill>
            </a:endParaRPr>
          </a:p>
        </p:txBody>
      </p:sp>
      <p:pic>
        <p:nvPicPr>
          <p:cNvPr id="49" name="Graphic 48" descr="Cycle with people outline">
            <a:extLst>
              <a:ext uri="{FF2B5EF4-FFF2-40B4-BE49-F238E27FC236}">
                <a16:creationId xmlns:a16="http://schemas.microsoft.com/office/drawing/2014/main" id="{E4DFDA9C-2F0A-8B3A-65EF-5FB87002B5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21296" y="1009480"/>
            <a:ext cx="505061" cy="505061"/>
          </a:xfrm>
          <a:prstGeom prst="rect">
            <a:avLst/>
          </a:prstGeom>
        </p:spPr>
      </p:pic>
      <p:sp>
        <p:nvSpPr>
          <p:cNvPr id="50" name="TextBox 49">
            <a:extLst>
              <a:ext uri="{FF2B5EF4-FFF2-40B4-BE49-F238E27FC236}">
                <a16:creationId xmlns:a16="http://schemas.microsoft.com/office/drawing/2014/main" id="{07AC42BF-5D73-634B-66FF-9D8AF8127375}"/>
              </a:ext>
            </a:extLst>
          </p:cNvPr>
          <p:cNvSpPr txBox="1"/>
          <p:nvPr/>
        </p:nvSpPr>
        <p:spPr>
          <a:xfrm>
            <a:off x="4594436" y="1175617"/>
            <a:ext cx="2545842" cy="232115"/>
          </a:xfrm>
          <a:prstGeom prst="rect">
            <a:avLst/>
          </a:prstGeom>
          <a:noFill/>
        </p:spPr>
        <p:txBody>
          <a:bodyPr wrap="square" rtlCol="0">
            <a:spAutoFit/>
          </a:bodyPr>
          <a:lstStyle/>
          <a:p>
            <a:pPr defTabSz="685800" fontAlgn="base">
              <a:lnSpc>
                <a:spcPct val="106000"/>
              </a:lnSpc>
              <a:spcAft>
                <a:spcPct val="0"/>
              </a:spcAft>
              <a:buClr>
                <a:schemeClr val="tx2"/>
              </a:buClr>
              <a:buSzPct val="85000"/>
            </a:pPr>
            <a:r>
              <a:rPr lang="en-US" sz="900" b="1">
                <a:ln w="0"/>
                <a:solidFill>
                  <a:schemeClr val="bg1"/>
                </a:solidFill>
                <a:effectLst>
                  <a:outerShdw blurRad="38100" dist="19050" dir="2700000" algn="tl" rotWithShape="0">
                    <a:schemeClr val="dk1">
                      <a:alpha val="40000"/>
                    </a:schemeClr>
                  </a:outerShdw>
                </a:effectLst>
                <a:latin typeface="Calibri" pitchFamily="34" charset="0"/>
                <a:ea typeface="Arial Unicode MS" pitchFamily="34" charset="-128"/>
                <a:cs typeface="Gautami" pitchFamily="2"/>
              </a:rPr>
              <a:t>      Common </a:t>
            </a:r>
            <a:r>
              <a:rPr lang="en-US" sz="900">
                <a:ln w="0"/>
                <a:solidFill>
                  <a:schemeClr val="bg1"/>
                </a:solidFill>
                <a:effectLst>
                  <a:outerShdw blurRad="38100" dist="19050" dir="2700000" algn="tl" rotWithShape="0">
                    <a:schemeClr val="dk1">
                      <a:alpha val="40000"/>
                    </a:schemeClr>
                  </a:outerShdw>
                </a:effectLst>
                <a:cs typeface="Gautami" pitchFamily="2"/>
              </a:rPr>
              <a:t>Framework Capability</a:t>
            </a:r>
            <a:endParaRPr lang="en-US" sz="900" b="1">
              <a:ln w="0"/>
              <a:solidFill>
                <a:schemeClr val="bg1"/>
              </a:solidFill>
              <a:effectLst>
                <a:outerShdw blurRad="38100" dist="19050" dir="2700000" algn="tl" rotWithShape="0">
                  <a:schemeClr val="dk1">
                    <a:alpha val="40000"/>
                  </a:schemeClr>
                </a:outerShdw>
              </a:effectLst>
              <a:latin typeface="Calibri" pitchFamily="34" charset="0"/>
              <a:ea typeface="Arial Unicode MS" pitchFamily="34" charset="-128"/>
              <a:cs typeface="Gautami" pitchFamily="2"/>
            </a:endParaRPr>
          </a:p>
        </p:txBody>
      </p:sp>
      <p:pic>
        <p:nvPicPr>
          <p:cNvPr id="1034" name="Picture 10" descr="Hvac Icons - Free SVG &amp; PNG Hvac Images - Noun Project">
            <a:extLst>
              <a:ext uri="{FF2B5EF4-FFF2-40B4-BE49-F238E27FC236}">
                <a16:creationId xmlns:a16="http://schemas.microsoft.com/office/drawing/2014/main" id="{3DD34F0E-ED74-06A6-84BE-B7AF2C089B64}"/>
              </a:ext>
            </a:extLst>
          </p:cNvPr>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83514" y="1861360"/>
            <a:ext cx="1287345" cy="1287345"/>
          </a:xfrm>
          <a:prstGeom prst="rect">
            <a:avLst/>
          </a:prstGeom>
          <a:noFill/>
          <a:extLst>
            <a:ext uri="{909E8E84-426E-40DD-AFC4-6F175D3DCCD1}">
              <a14:hiddenFill xmlns:a14="http://schemas.microsoft.com/office/drawing/2010/main">
                <a:solidFill>
                  <a:srgbClr val="FFFFFF"/>
                </a:solidFill>
              </a14:hiddenFill>
            </a:ext>
          </a:extLst>
        </p:spPr>
      </p:pic>
      <p:pic>
        <p:nvPicPr>
          <p:cNvPr id="58" name="Graphic 57" descr="Electrician male outline">
            <a:extLst>
              <a:ext uri="{FF2B5EF4-FFF2-40B4-BE49-F238E27FC236}">
                <a16:creationId xmlns:a16="http://schemas.microsoft.com/office/drawing/2014/main" id="{4DA00B2F-5F47-2EB4-E801-9518B92356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93331" y="1989408"/>
            <a:ext cx="378000" cy="378000"/>
          </a:xfrm>
          <a:prstGeom prst="rect">
            <a:avLst/>
          </a:prstGeom>
        </p:spPr>
      </p:pic>
      <p:pic>
        <p:nvPicPr>
          <p:cNvPr id="60" name="Graphic 59" descr="Remote work outline">
            <a:extLst>
              <a:ext uri="{FF2B5EF4-FFF2-40B4-BE49-F238E27FC236}">
                <a16:creationId xmlns:a16="http://schemas.microsoft.com/office/drawing/2014/main" id="{3D6F8E97-876F-2466-6EBC-F86AB75D4C1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36164" y="3092802"/>
            <a:ext cx="401294" cy="401294"/>
          </a:xfrm>
          <a:prstGeom prst="rect">
            <a:avLst/>
          </a:prstGeom>
        </p:spPr>
      </p:pic>
      <p:pic>
        <p:nvPicPr>
          <p:cNvPr id="62" name="Graphic 61" descr="Illustrator outline">
            <a:extLst>
              <a:ext uri="{FF2B5EF4-FFF2-40B4-BE49-F238E27FC236}">
                <a16:creationId xmlns:a16="http://schemas.microsoft.com/office/drawing/2014/main" id="{7140A4EF-28B1-B6B5-14FB-580D4B4B40C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68903" y="4064572"/>
            <a:ext cx="367267" cy="367267"/>
          </a:xfrm>
          <a:prstGeom prst="rect">
            <a:avLst/>
          </a:prstGeom>
        </p:spPr>
      </p:pic>
      <p:sp>
        <p:nvSpPr>
          <p:cNvPr id="4" name="Rectangle 3">
            <a:extLst>
              <a:ext uri="{FF2B5EF4-FFF2-40B4-BE49-F238E27FC236}">
                <a16:creationId xmlns:a16="http://schemas.microsoft.com/office/drawing/2014/main" id="{63AC9D59-6609-502E-AA04-88A629C5700D}"/>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picture containing font, screenshot, text, graphics&#10;&#10;Description automatically generated">
            <a:extLst>
              <a:ext uri="{FF2B5EF4-FFF2-40B4-BE49-F238E27FC236}">
                <a16:creationId xmlns:a16="http://schemas.microsoft.com/office/drawing/2014/main" id="{465A7974-CDB4-7437-6DC2-769B45897CD9}"/>
              </a:ext>
            </a:extLst>
          </p:cNvPr>
          <p:cNvPicPr>
            <a:picLocks noChangeAspect="1"/>
          </p:cNvPicPr>
          <p:nvPr/>
        </p:nvPicPr>
        <p:blipFill>
          <a:blip r:embed="rId12"/>
          <a:stretch>
            <a:fillRect/>
          </a:stretch>
        </p:blipFill>
        <p:spPr>
          <a:xfrm>
            <a:off x="564021" y="4843845"/>
            <a:ext cx="1186436" cy="243055"/>
          </a:xfrm>
          <a:prstGeom prst="rect">
            <a:avLst/>
          </a:prstGeom>
        </p:spPr>
      </p:pic>
      <p:sp>
        <p:nvSpPr>
          <p:cNvPr id="9" name="Rectangle 8">
            <a:extLst>
              <a:ext uri="{FF2B5EF4-FFF2-40B4-BE49-F238E27FC236}">
                <a16:creationId xmlns:a16="http://schemas.microsoft.com/office/drawing/2014/main" id="{5310FFEE-35F1-5ACD-4A62-E458D329B99F}"/>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low confidence">
            <a:extLst>
              <a:ext uri="{FF2B5EF4-FFF2-40B4-BE49-F238E27FC236}">
                <a16:creationId xmlns:a16="http://schemas.microsoft.com/office/drawing/2014/main" id="{F94FC908-932F-C138-0C40-4E769A92085B}"/>
              </a:ext>
            </a:extLst>
          </p:cNvPr>
          <p:cNvPicPr>
            <a:picLocks noChangeAspect="1"/>
          </p:cNvPicPr>
          <p:nvPr/>
        </p:nvPicPr>
        <p:blipFill>
          <a:blip r:embed="rId13"/>
          <a:stretch>
            <a:fillRect/>
          </a:stretch>
        </p:blipFill>
        <p:spPr>
          <a:xfrm>
            <a:off x="8034261" y="4792811"/>
            <a:ext cx="901988" cy="360795"/>
          </a:xfrm>
          <a:prstGeom prst="rect">
            <a:avLst/>
          </a:prstGeom>
        </p:spPr>
      </p:pic>
      <p:sp>
        <p:nvSpPr>
          <p:cNvPr id="12" name="Slide Number Placeholder 4">
            <a:extLst>
              <a:ext uri="{FF2B5EF4-FFF2-40B4-BE49-F238E27FC236}">
                <a16:creationId xmlns:a16="http://schemas.microsoft.com/office/drawing/2014/main" id="{2CEEEFCB-580E-6861-7DE6-841BD5A2B9D8}"/>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18</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3" name="Straight Connector 12">
            <a:extLst>
              <a:ext uri="{FF2B5EF4-FFF2-40B4-BE49-F238E27FC236}">
                <a16:creationId xmlns:a16="http://schemas.microsoft.com/office/drawing/2014/main" id="{C9633413-4EC0-0000-D30B-6D3F757D04F9}"/>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3DDE5468-8C34-5AD1-374B-8E5546C956D8}"/>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
        <p:nvSpPr>
          <p:cNvPr id="15" name="Text Placeholder 4">
            <a:extLst>
              <a:ext uri="{FF2B5EF4-FFF2-40B4-BE49-F238E27FC236}">
                <a16:creationId xmlns:a16="http://schemas.microsoft.com/office/drawing/2014/main" id="{781A296D-3D74-069A-3EBA-CA27CC50691D}"/>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
        <p:nvSpPr>
          <p:cNvPr id="16" name="TextBox 15">
            <a:extLst>
              <a:ext uri="{FF2B5EF4-FFF2-40B4-BE49-F238E27FC236}">
                <a16:creationId xmlns:a16="http://schemas.microsoft.com/office/drawing/2014/main" id="{A5B7B9B0-DEA1-7027-5780-A385CA6F8865}"/>
              </a:ext>
            </a:extLst>
          </p:cNvPr>
          <p:cNvSpPr txBox="1"/>
          <p:nvPr/>
        </p:nvSpPr>
        <p:spPr>
          <a:xfrm>
            <a:off x="948479" y="459104"/>
            <a:ext cx="4537396"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Common Framework – Equip Graphics</a:t>
            </a:r>
          </a:p>
        </p:txBody>
      </p:sp>
    </p:spTree>
    <p:extLst>
      <p:ext uri="{BB962C8B-B14F-4D97-AF65-F5344CB8AC3E}">
        <p14:creationId xmlns:p14="http://schemas.microsoft.com/office/powerpoint/2010/main" val="2211987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C5B46-9AE5-D1BE-5ACD-07CA36BDEF5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21C85EB-220B-F65C-41D6-137D9212D885}"/>
              </a:ext>
            </a:extLst>
          </p:cNvPr>
          <p:cNvPicPr>
            <a:picLocks noChangeAspect="1"/>
          </p:cNvPicPr>
          <p:nvPr/>
        </p:nvPicPr>
        <p:blipFill>
          <a:blip r:embed="rId2"/>
          <a:stretch>
            <a:fillRect/>
          </a:stretch>
        </p:blipFill>
        <p:spPr>
          <a:xfrm>
            <a:off x="254020" y="1130420"/>
            <a:ext cx="3510231" cy="16008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F68AB067-208D-23E9-E58D-8E3214DCAF81}"/>
              </a:ext>
            </a:extLst>
          </p:cNvPr>
          <p:cNvPicPr>
            <a:picLocks noChangeAspect="1"/>
          </p:cNvPicPr>
          <p:nvPr/>
        </p:nvPicPr>
        <p:blipFill>
          <a:blip r:embed="rId3"/>
          <a:stretch>
            <a:fillRect/>
          </a:stretch>
        </p:blipFill>
        <p:spPr>
          <a:xfrm>
            <a:off x="4309515" y="2867983"/>
            <a:ext cx="1758574" cy="1604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Picture 42">
            <a:extLst>
              <a:ext uri="{FF2B5EF4-FFF2-40B4-BE49-F238E27FC236}">
                <a16:creationId xmlns:a16="http://schemas.microsoft.com/office/drawing/2014/main" id="{9FA98C13-3092-753E-3A31-24AAC9F80FDE}"/>
              </a:ext>
            </a:extLst>
          </p:cNvPr>
          <p:cNvPicPr>
            <a:picLocks noChangeAspect="1"/>
          </p:cNvPicPr>
          <p:nvPr/>
        </p:nvPicPr>
        <p:blipFill>
          <a:blip r:embed="rId4"/>
          <a:stretch>
            <a:fillRect/>
          </a:stretch>
        </p:blipFill>
        <p:spPr>
          <a:xfrm>
            <a:off x="256156" y="2874968"/>
            <a:ext cx="3888083" cy="1589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4" name="Picture 43">
            <a:extLst>
              <a:ext uri="{FF2B5EF4-FFF2-40B4-BE49-F238E27FC236}">
                <a16:creationId xmlns:a16="http://schemas.microsoft.com/office/drawing/2014/main" id="{1CB8ABB4-761F-A8D8-6928-FAFFDB0453B7}"/>
              </a:ext>
            </a:extLst>
          </p:cNvPr>
          <p:cNvPicPr>
            <a:picLocks noChangeAspect="1"/>
          </p:cNvPicPr>
          <p:nvPr/>
        </p:nvPicPr>
        <p:blipFill>
          <a:blip r:embed="rId5"/>
          <a:stretch>
            <a:fillRect/>
          </a:stretch>
        </p:blipFill>
        <p:spPr>
          <a:xfrm>
            <a:off x="3895282" y="1118991"/>
            <a:ext cx="2186217" cy="15940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5" name="TextBox 77">
            <a:extLst>
              <a:ext uri="{FF2B5EF4-FFF2-40B4-BE49-F238E27FC236}">
                <a16:creationId xmlns:a16="http://schemas.microsoft.com/office/drawing/2014/main" id="{7C772F11-E0AC-547A-0DEB-3C9123C2FCB5}"/>
              </a:ext>
            </a:extLst>
          </p:cNvPr>
          <p:cNvSpPr txBox="1"/>
          <p:nvPr/>
        </p:nvSpPr>
        <p:spPr>
          <a:xfrm>
            <a:off x="6262539" y="1080352"/>
            <a:ext cx="2168606" cy="3485570"/>
          </a:xfrm>
          <a:prstGeom prst="rect">
            <a:avLst/>
          </a:prstGeom>
          <a:ln w="12700">
            <a:miter lim="400000"/>
          </a:ln>
          <a:extLst>
            <a:ext uri="{C572A759-6A51-4108-AA02-DFA0A04FC94B}">
              <ma14:wrappingTextBoxFlag xmlns="" xmlns:ma14="http://schemas.microsoft.com/office/mac/drawingml/2011/main" val="1"/>
            </a:ext>
          </a:extLst>
        </p:spPr>
        <p:txBody>
          <a:bodyPr wrap="square" lIns="34289" tIns="34290" rIns="34289" bIns="34290" anchor="t">
            <a:spAutoFit/>
          </a:bodyPr>
          <a:lstStyle>
            <a:lvl1pPr>
              <a:defRPr sz="2800">
                <a:solidFill>
                  <a:srgbClr val="444955"/>
                </a:solidFill>
              </a:defRPr>
            </a:lvl1pPr>
          </a:lstStyle>
          <a:p>
            <a:pPr>
              <a:defRPr/>
            </a:pPr>
            <a:r>
              <a:rPr lang="en-GB" sz="1200" dirty="0">
                <a:solidFill>
                  <a:srgbClr val="7F7F7F"/>
                </a:solidFill>
                <a:latin typeface="Calibri"/>
                <a:ea typeface="Arial Unicode MS"/>
                <a:cs typeface="Arial Unicode MS"/>
              </a:rPr>
              <a:t>Latest dashboard update introduces support for advanced chart types</a:t>
            </a:r>
            <a:r>
              <a:rPr lang="en-GB" sz="1200" dirty="0">
                <a:solidFill>
                  <a:schemeClr val="tx1"/>
                </a:solidFill>
                <a:latin typeface="Calibri"/>
                <a:ea typeface="Arial Unicode MS"/>
                <a:cs typeface="Arial Unicode MS"/>
              </a:rPr>
              <a:t> </a:t>
            </a:r>
            <a:r>
              <a:rPr lang="en-GB" sz="1200" dirty="0">
                <a:solidFill>
                  <a:srgbClr val="7F7F7F"/>
                </a:solidFill>
                <a:latin typeface="Calibri"/>
                <a:ea typeface="Arial Unicode MS"/>
                <a:cs typeface="Arial Unicode MS"/>
              </a:rPr>
              <a:t>such as </a:t>
            </a:r>
            <a:endParaRPr lang="en-US" sz="2100" dirty="0"/>
          </a:p>
          <a:p>
            <a:pPr>
              <a:defRPr/>
            </a:pPr>
            <a:endParaRPr lang="en-US" sz="2100" dirty="0"/>
          </a:p>
          <a:p>
            <a:pPr marL="214313" indent="-214313">
              <a:buFont typeface="Arial" panose="020B0604020202020204" pitchFamily="34" charset="0"/>
              <a:buChar char="•"/>
              <a:defRPr/>
            </a:pPr>
            <a:r>
              <a:rPr lang="en-GB" sz="1200" b="1" dirty="0">
                <a:solidFill>
                  <a:srgbClr val="ED4D29"/>
                </a:solidFill>
                <a:latin typeface="Calibri"/>
                <a:ea typeface="Arial Unicode MS"/>
                <a:cs typeface="Arial Unicode MS"/>
              </a:rPr>
              <a:t>Gauge</a:t>
            </a:r>
            <a:endParaRPr lang="en-GB" sz="2100" dirty="0"/>
          </a:p>
          <a:p>
            <a:pPr marL="214313" indent="-214313">
              <a:buFont typeface="Arial" panose="020B0604020202020204" pitchFamily="34" charset="0"/>
              <a:buChar char="•"/>
              <a:defRPr/>
            </a:pPr>
            <a:r>
              <a:rPr lang="en-GB" sz="1200" b="1" dirty="0">
                <a:solidFill>
                  <a:srgbClr val="ED4D29"/>
                </a:solidFill>
                <a:latin typeface="Calibri"/>
                <a:ea typeface="Arial Unicode MS"/>
                <a:cs typeface="Arial Unicode MS"/>
              </a:rPr>
              <a:t>Sunburst </a:t>
            </a:r>
            <a:endParaRPr lang="en-GB" sz="2100" dirty="0"/>
          </a:p>
          <a:p>
            <a:pPr marL="214313" indent="-214313">
              <a:buFont typeface="Arial" panose="020B0604020202020204" pitchFamily="34" charset="0"/>
              <a:buChar char="•"/>
              <a:defRPr/>
            </a:pPr>
            <a:r>
              <a:rPr lang="en-GB" sz="1200" b="1" dirty="0">
                <a:solidFill>
                  <a:srgbClr val="ED4D29"/>
                </a:solidFill>
                <a:latin typeface="Calibri"/>
                <a:ea typeface="Arial Unicode MS"/>
                <a:cs typeface="Arial Unicode MS"/>
              </a:rPr>
              <a:t>Boxplot </a:t>
            </a:r>
            <a:endParaRPr lang="en-GB" sz="2100" dirty="0"/>
          </a:p>
          <a:p>
            <a:pPr marL="214313" indent="-214313">
              <a:buFont typeface="Arial" panose="020B0604020202020204" pitchFamily="34" charset="0"/>
              <a:buChar char="•"/>
              <a:defRPr/>
            </a:pPr>
            <a:r>
              <a:rPr lang="en-GB" sz="1200" b="1" dirty="0">
                <a:solidFill>
                  <a:srgbClr val="ED4D29"/>
                </a:solidFill>
                <a:latin typeface="Calibri"/>
                <a:ea typeface="Arial Unicode MS"/>
                <a:cs typeface="Arial Unicode MS"/>
              </a:rPr>
              <a:t>Terrain</a:t>
            </a:r>
            <a:endParaRPr lang="en-GB" sz="2100" dirty="0"/>
          </a:p>
          <a:p>
            <a:pPr>
              <a:defRPr/>
            </a:pPr>
            <a:endParaRPr lang="en-GB" sz="2100" dirty="0"/>
          </a:p>
          <a:p>
            <a:pPr>
              <a:defRPr/>
            </a:pPr>
            <a:r>
              <a:rPr lang="en-GB" sz="1200" dirty="0">
                <a:solidFill>
                  <a:srgbClr val="7F7F7F"/>
                </a:solidFill>
                <a:latin typeface="Calibri"/>
                <a:ea typeface="Arial Unicode MS"/>
                <a:cs typeface="Arial Unicode MS"/>
              </a:rPr>
              <a:t>These new options allow for more versatile data visualization, facilitating use cases like visualizing comfort and energy metrics, displaying hierarchical data with radial layouts, analysing data distribution, and rendering detailed 3D terrain views.</a:t>
            </a:r>
          </a:p>
        </p:txBody>
      </p:sp>
      <p:sp>
        <p:nvSpPr>
          <p:cNvPr id="5" name="Rectangle 4">
            <a:extLst>
              <a:ext uri="{FF2B5EF4-FFF2-40B4-BE49-F238E27FC236}">
                <a16:creationId xmlns:a16="http://schemas.microsoft.com/office/drawing/2014/main" id="{7332C7AA-E948-1848-5695-F715A3C224BE}"/>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picture containing font, screenshot, text, graphics&#10;&#10;Description automatically generated">
            <a:extLst>
              <a:ext uri="{FF2B5EF4-FFF2-40B4-BE49-F238E27FC236}">
                <a16:creationId xmlns:a16="http://schemas.microsoft.com/office/drawing/2014/main" id="{6C4EFDF4-D9D3-C2F8-3889-22C6AD52C531}"/>
              </a:ext>
            </a:extLst>
          </p:cNvPr>
          <p:cNvPicPr>
            <a:picLocks noChangeAspect="1"/>
          </p:cNvPicPr>
          <p:nvPr/>
        </p:nvPicPr>
        <p:blipFill>
          <a:blip r:embed="rId6"/>
          <a:stretch>
            <a:fillRect/>
          </a:stretch>
        </p:blipFill>
        <p:spPr>
          <a:xfrm>
            <a:off x="564021" y="4843845"/>
            <a:ext cx="1186436" cy="243055"/>
          </a:xfrm>
          <a:prstGeom prst="rect">
            <a:avLst/>
          </a:prstGeom>
        </p:spPr>
      </p:pic>
      <p:sp>
        <p:nvSpPr>
          <p:cNvPr id="7" name="Rectangle 6">
            <a:extLst>
              <a:ext uri="{FF2B5EF4-FFF2-40B4-BE49-F238E27FC236}">
                <a16:creationId xmlns:a16="http://schemas.microsoft.com/office/drawing/2014/main" id="{C127CE3E-3985-5D8A-129C-11ECFACA7034}"/>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black and white logo&#10;&#10;Description automatically generated with low confidence">
            <a:extLst>
              <a:ext uri="{FF2B5EF4-FFF2-40B4-BE49-F238E27FC236}">
                <a16:creationId xmlns:a16="http://schemas.microsoft.com/office/drawing/2014/main" id="{9CF7E59E-6F1A-A140-D31F-30E4FD3A0791}"/>
              </a:ext>
            </a:extLst>
          </p:cNvPr>
          <p:cNvPicPr>
            <a:picLocks noChangeAspect="1"/>
          </p:cNvPicPr>
          <p:nvPr/>
        </p:nvPicPr>
        <p:blipFill>
          <a:blip r:embed="rId7"/>
          <a:stretch>
            <a:fillRect/>
          </a:stretch>
        </p:blipFill>
        <p:spPr>
          <a:xfrm>
            <a:off x="8034261" y="4792811"/>
            <a:ext cx="901988" cy="360795"/>
          </a:xfrm>
          <a:prstGeom prst="rect">
            <a:avLst/>
          </a:prstGeom>
        </p:spPr>
      </p:pic>
      <p:sp>
        <p:nvSpPr>
          <p:cNvPr id="9" name="Slide Number Placeholder 4">
            <a:extLst>
              <a:ext uri="{FF2B5EF4-FFF2-40B4-BE49-F238E27FC236}">
                <a16:creationId xmlns:a16="http://schemas.microsoft.com/office/drawing/2014/main" id="{FC7FEBB9-C35F-C31F-6014-BE6FAD98432B}"/>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19</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cxnSp>
        <p:nvCxnSpPr>
          <p:cNvPr id="10" name="Straight Connector 9">
            <a:extLst>
              <a:ext uri="{FF2B5EF4-FFF2-40B4-BE49-F238E27FC236}">
                <a16:creationId xmlns:a16="http://schemas.microsoft.com/office/drawing/2014/main" id="{30C14898-0696-B7C4-9735-386752F50580}"/>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0EDC9281-E2A3-5B20-7A65-D002FA4F2F07}"/>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
        <p:nvSpPr>
          <p:cNvPr id="12" name="Text Placeholder 4">
            <a:extLst>
              <a:ext uri="{FF2B5EF4-FFF2-40B4-BE49-F238E27FC236}">
                <a16:creationId xmlns:a16="http://schemas.microsoft.com/office/drawing/2014/main" id="{6C35511F-3145-A357-E8CC-9071AD3A0FF9}"/>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
        <p:nvSpPr>
          <p:cNvPr id="13" name="TextBox 12">
            <a:extLst>
              <a:ext uri="{FF2B5EF4-FFF2-40B4-BE49-F238E27FC236}">
                <a16:creationId xmlns:a16="http://schemas.microsoft.com/office/drawing/2014/main" id="{A15BC986-3F27-6955-D969-B724D5EEAB1A}"/>
              </a:ext>
            </a:extLst>
          </p:cNvPr>
          <p:cNvSpPr txBox="1"/>
          <p:nvPr/>
        </p:nvSpPr>
        <p:spPr>
          <a:xfrm>
            <a:off x="948479" y="459104"/>
            <a:ext cx="3557577"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Dashboards – Enhancements</a:t>
            </a:r>
          </a:p>
        </p:txBody>
      </p:sp>
    </p:spTree>
    <p:extLst>
      <p:ext uri="{BB962C8B-B14F-4D97-AF65-F5344CB8AC3E}">
        <p14:creationId xmlns:p14="http://schemas.microsoft.com/office/powerpoint/2010/main" val="2732438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C1FF309-E141-2D88-AA33-0DC4C46521DB}"/>
              </a:ext>
            </a:extLst>
          </p:cNvPr>
          <p:cNvSpPr/>
          <p:nvPr/>
        </p:nvSpPr>
        <p:spPr>
          <a:xfrm>
            <a:off x="0" y="11338"/>
            <a:ext cx="9144000" cy="562239"/>
          </a:xfrm>
          <a:prstGeom prst="rect">
            <a:avLst/>
          </a:prstGeom>
          <a:solidFill>
            <a:srgbClr val="FCF9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picture containing LEGO, toy&#10;&#10;Description automatically generated">
            <a:extLst>
              <a:ext uri="{FF2B5EF4-FFF2-40B4-BE49-F238E27FC236}">
                <a16:creationId xmlns:a16="http://schemas.microsoft.com/office/drawing/2014/main" id="{0B2AE5DF-E173-8BDA-0959-28BA4409CEFA}"/>
              </a:ext>
            </a:extLst>
          </p:cNvPr>
          <p:cNvPicPr>
            <a:picLocks noChangeAspect="1"/>
          </p:cNvPicPr>
          <p:nvPr/>
        </p:nvPicPr>
        <p:blipFill rotWithShape="1">
          <a:blip r:embed="rId3"/>
          <a:srcRect l="1" t="-522" r="-94" b="11321"/>
          <a:stretch/>
        </p:blipFill>
        <p:spPr>
          <a:xfrm>
            <a:off x="0" y="431990"/>
            <a:ext cx="9152546" cy="4716273"/>
          </a:xfrm>
          <a:prstGeom prst="rect">
            <a:avLst/>
          </a:prstGeom>
        </p:spPr>
      </p:pic>
      <p:sp>
        <p:nvSpPr>
          <p:cNvPr id="7" name="Rectangle 6">
            <a:extLst>
              <a:ext uri="{FF2B5EF4-FFF2-40B4-BE49-F238E27FC236}">
                <a16:creationId xmlns:a16="http://schemas.microsoft.com/office/drawing/2014/main" id="{A048713F-2356-06C1-C13F-58F8D0806D00}"/>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picture containing font, screenshot, text, graphics&#10;&#10;Description automatically generated">
            <a:extLst>
              <a:ext uri="{FF2B5EF4-FFF2-40B4-BE49-F238E27FC236}">
                <a16:creationId xmlns:a16="http://schemas.microsoft.com/office/drawing/2014/main" id="{CAC1A769-6694-3BCE-DF9F-1A377A84056E}"/>
              </a:ext>
            </a:extLst>
          </p:cNvPr>
          <p:cNvPicPr>
            <a:picLocks noChangeAspect="1"/>
          </p:cNvPicPr>
          <p:nvPr/>
        </p:nvPicPr>
        <p:blipFill>
          <a:blip r:embed="rId4"/>
          <a:stretch>
            <a:fillRect/>
          </a:stretch>
        </p:blipFill>
        <p:spPr>
          <a:xfrm>
            <a:off x="564021" y="4843845"/>
            <a:ext cx="1186436" cy="243055"/>
          </a:xfrm>
          <a:prstGeom prst="rect">
            <a:avLst/>
          </a:prstGeom>
        </p:spPr>
      </p:pic>
      <p:sp>
        <p:nvSpPr>
          <p:cNvPr id="12" name="Text Placeholder 4">
            <a:extLst>
              <a:ext uri="{FF2B5EF4-FFF2-40B4-BE49-F238E27FC236}">
                <a16:creationId xmlns:a16="http://schemas.microsoft.com/office/drawing/2014/main" id="{63D721FC-2149-EE3E-4196-2412D6A92D3A}"/>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
        <p:nvSpPr>
          <p:cNvPr id="16" name="Slide Number Placeholder 4">
            <a:extLst>
              <a:ext uri="{FF2B5EF4-FFF2-40B4-BE49-F238E27FC236}">
                <a16:creationId xmlns:a16="http://schemas.microsoft.com/office/drawing/2014/main" id="{BCF157C3-C446-C24F-4834-9D78232AF32F}"/>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2</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BA3EA419-F056-1976-E97E-55E44B9AD916}"/>
              </a:ext>
            </a:extLst>
          </p:cNvPr>
          <p:cNvSpPr txBox="1"/>
          <p:nvPr/>
        </p:nvSpPr>
        <p:spPr>
          <a:xfrm>
            <a:off x="948479" y="459104"/>
            <a:ext cx="5134739"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What do These Buildings Have in Common?</a:t>
            </a:r>
          </a:p>
        </p:txBody>
      </p:sp>
      <p:sp>
        <p:nvSpPr>
          <p:cNvPr id="9" name="Rectangle 8">
            <a:extLst>
              <a:ext uri="{FF2B5EF4-FFF2-40B4-BE49-F238E27FC236}">
                <a16:creationId xmlns:a16="http://schemas.microsoft.com/office/drawing/2014/main" id="{7A29DEE6-6E27-D490-F630-58C783731C74}"/>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low confidence">
            <a:extLst>
              <a:ext uri="{FF2B5EF4-FFF2-40B4-BE49-F238E27FC236}">
                <a16:creationId xmlns:a16="http://schemas.microsoft.com/office/drawing/2014/main" id="{6B4E15F9-7972-8FCA-3F06-51B1DDF4558E}"/>
              </a:ext>
            </a:extLst>
          </p:cNvPr>
          <p:cNvPicPr>
            <a:picLocks noChangeAspect="1"/>
          </p:cNvPicPr>
          <p:nvPr/>
        </p:nvPicPr>
        <p:blipFill>
          <a:blip r:embed="rId5"/>
          <a:stretch>
            <a:fillRect/>
          </a:stretch>
        </p:blipFill>
        <p:spPr>
          <a:xfrm>
            <a:off x="8034261" y="4792811"/>
            <a:ext cx="901988" cy="360795"/>
          </a:xfrm>
          <a:prstGeom prst="rect">
            <a:avLst/>
          </a:prstGeom>
        </p:spPr>
      </p:pic>
      <p:cxnSp>
        <p:nvCxnSpPr>
          <p:cNvPr id="2" name="Straight Connector 1">
            <a:extLst>
              <a:ext uri="{FF2B5EF4-FFF2-40B4-BE49-F238E27FC236}">
                <a16:creationId xmlns:a16="http://schemas.microsoft.com/office/drawing/2014/main" id="{6CE95CAC-BFA4-B28D-940B-C79C781EFEAA}"/>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D02ABBDC-A922-1498-73D9-284C5DBE2C23}"/>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Tree>
    <p:extLst>
      <p:ext uri="{BB962C8B-B14F-4D97-AF65-F5344CB8AC3E}">
        <p14:creationId xmlns:p14="http://schemas.microsoft.com/office/powerpoint/2010/main" val="367002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screenshot of a computer&#10;&#10;Description automatically generated with medium confidence">
            <a:extLst>
              <a:ext uri="{FF2B5EF4-FFF2-40B4-BE49-F238E27FC236}">
                <a16:creationId xmlns:a16="http://schemas.microsoft.com/office/drawing/2014/main" id="{6C0D54F8-1A90-0406-DC33-A55E8A43E701}"/>
              </a:ext>
            </a:extLst>
          </p:cNvPr>
          <p:cNvPicPr>
            <a:picLocks noChangeAspect="1"/>
          </p:cNvPicPr>
          <p:nvPr/>
        </p:nvPicPr>
        <p:blipFill rotWithShape="1">
          <a:blip r:embed="rId3"/>
          <a:srcRect t="5644" r="927" b="7259"/>
          <a:stretch/>
        </p:blipFill>
        <p:spPr>
          <a:xfrm>
            <a:off x="0" y="905690"/>
            <a:ext cx="9144000" cy="4241932"/>
          </a:xfrm>
          <a:prstGeom prst="rect">
            <a:avLst/>
          </a:prstGeom>
        </p:spPr>
      </p:pic>
      <p:sp>
        <p:nvSpPr>
          <p:cNvPr id="13" name="Rectangle 12">
            <a:extLst>
              <a:ext uri="{FF2B5EF4-FFF2-40B4-BE49-F238E27FC236}">
                <a16:creationId xmlns:a16="http://schemas.microsoft.com/office/drawing/2014/main" id="{D4F2FBDD-7F05-2129-6BDE-88DF31324F9B}"/>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 picture containing font, screenshot, text, graphics&#10;&#10;Description automatically generated">
            <a:extLst>
              <a:ext uri="{FF2B5EF4-FFF2-40B4-BE49-F238E27FC236}">
                <a16:creationId xmlns:a16="http://schemas.microsoft.com/office/drawing/2014/main" id="{16D4E662-F80A-57F5-9E99-A8A9F06C33A7}"/>
              </a:ext>
            </a:extLst>
          </p:cNvPr>
          <p:cNvPicPr>
            <a:picLocks noChangeAspect="1"/>
          </p:cNvPicPr>
          <p:nvPr/>
        </p:nvPicPr>
        <p:blipFill>
          <a:blip r:embed="rId4"/>
          <a:stretch>
            <a:fillRect/>
          </a:stretch>
        </p:blipFill>
        <p:spPr>
          <a:xfrm>
            <a:off x="564021" y="4843845"/>
            <a:ext cx="1186436" cy="243055"/>
          </a:xfrm>
          <a:prstGeom prst="rect">
            <a:avLst/>
          </a:prstGeom>
        </p:spPr>
      </p:pic>
      <p:sp>
        <p:nvSpPr>
          <p:cNvPr id="15" name="Text Placeholder 4">
            <a:extLst>
              <a:ext uri="{FF2B5EF4-FFF2-40B4-BE49-F238E27FC236}">
                <a16:creationId xmlns:a16="http://schemas.microsoft.com/office/drawing/2014/main" id="{7902FD6F-0F26-E2FE-7766-8B63B81A803A}"/>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
        <p:nvSpPr>
          <p:cNvPr id="21" name="Slide Number Placeholder 4">
            <a:extLst>
              <a:ext uri="{FF2B5EF4-FFF2-40B4-BE49-F238E27FC236}">
                <a16:creationId xmlns:a16="http://schemas.microsoft.com/office/drawing/2014/main" id="{27DCEF0E-708C-9A3D-07C0-C6CB81922920}"/>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3</a:t>
            </a:fld>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22" name="TextBox 21">
            <a:extLst>
              <a:ext uri="{FF2B5EF4-FFF2-40B4-BE49-F238E27FC236}">
                <a16:creationId xmlns:a16="http://schemas.microsoft.com/office/drawing/2014/main" id="{41680AA3-C46C-1788-20F1-EC555785D25F}"/>
              </a:ext>
            </a:extLst>
          </p:cNvPr>
          <p:cNvSpPr txBox="1"/>
          <p:nvPr/>
        </p:nvSpPr>
        <p:spPr>
          <a:xfrm>
            <a:off x="948479" y="459104"/>
            <a:ext cx="4684680"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What do People Want From Their Data?</a:t>
            </a:r>
          </a:p>
        </p:txBody>
      </p:sp>
      <p:sp>
        <p:nvSpPr>
          <p:cNvPr id="28" name="Rectangle 27">
            <a:extLst>
              <a:ext uri="{FF2B5EF4-FFF2-40B4-BE49-F238E27FC236}">
                <a16:creationId xmlns:a16="http://schemas.microsoft.com/office/drawing/2014/main" id="{1EE2C78B-02DE-50B7-04F8-957C2060538A}"/>
              </a:ext>
            </a:extLst>
          </p:cNvPr>
          <p:cNvSpPr/>
          <p:nvPr/>
        </p:nvSpPr>
        <p:spPr>
          <a:xfrm>
            <a:off x="0" y="3227780"/>
            <a:ext cx="9147175" cy="1163252"/>
          </a:xfrm>
          <a:prstGeom prst="rect">
            <a:avLst/>
          </a:prstGeom>
          <a:gradFill>
            <a:gsLst>
              <a:gs pos="0">
                <a:srgbClr val="E24301">
                  <a:alpha val="65000"/>
                </a:srgbClr>
              </a:gs>
              <a:gs pos="100000">
                <a:srgbClr val="F6A352">
                  <a:alpha val="64558"/>
                </a:srgb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E709DF6-3463-4014-8402-82CAA9FD2AA6}"/>
              </a:ext>
            </a:extLst>
          </p:cNvPr>
          <p:cNvSpPr txBox="1"/>
          <p:nvPr/>
        </p:nvSpPr>
        <p:spPr>
          <a:xfrm>
            <a:off x="655515" y="3822123"/>
            <a:ext cx="1982247" cy="307777"/>
          </a:xfrm>
          <a:prstGeom prst="rect">
            <a:avLst/>
          </a:prstGeom>
          <a:noFill/>
        </p:spPr>
        <p:txBody>
          <a:bodyPr wrap="square" rtlCol="0">
            <a:spAutoFit/>
          </a:bodyPr>
          <a:lstStyle/>
          <a:p>
            <a:pPr algn="ctr" defTabSz="685800">
              <a:defRPr/>
            </a:pP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Reporting</a:t>
            </a:r>
          </a:p>
        </p:txBody>
      </p:sp>
      <p:sp>
        <p:nvSpPr>
          <p:cNvPr id="32" name="TextBox 31">
            <a:extLst>
              <a:ext uri="{FF2B5EF4-FFF2-40B4-BE49-F238E27FC236}">
                <a16:creationId xmlns:a16="http://schemas.microsoft.com/office/drawing/2014/main" id="{CC627177-BD62-2BB1-1F59-C98385325124}"/>
              </a:ext>
            </a:extLst>
          </p:cNvPr>
          <p:cNvSpPr txBox="1"/>
          <p:nvPr/>
        </p:nvSpPr>
        <p:spPr>
          <a:xfrm>
            <a:off x="3588635" y="3822123"/>
            <a:ext cx="1982247" cy="307777"/>
          </a:xfrm>
          <a:prstGeom prst="rect">
            <a:avLst/>
          </a:prstGeom>
          <a:noFill/>
        </p:spPr>
        <p:txBody>
          <a:bodyPr wrap="square" rtlCol="0">
            <a:spAutoFit/>
          </a:bodyPr>
          <a:lstStyle/>
          <a:p>
            <a:pPr algn="ctr" defTabSz="685800">
              <a:defRPr/>
            </a:pP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Metrics</a:t>
            </a:r>
          </a:p>
        </p:txBody>
      </p:sp>
      <p:sp>
        <p:nvSpPr>
          <p:cNvPr id="35" name="TextBox 34">
            <a:extLst>
              <a:ext uri="{FF2B5EF4-FFF2-40B4-BE49-F238E27FC236}">
                <a16:creationId xmlns:a16="http://schemas.microsoft.com/office/drawing/2014/main" id="{2A5B9986-B957-E43D-711B-82322E6AC711}"/>
              </a:ext>
            </a:extLst>
          </p:cNvPr>
          <p:cNvSpPr txBox="1"/>
          <p:nvPr/>
        </p:nvSpPr>
        <p:spPr>
          <a:xfrm>
            <a:off x="6425962" y="3822123"/>
            <a:ext cx="1982247" cy="307777"/>
          </a:xfrm>
          <a:prstGeom prst="rect">
            <a:avLst/>
          </a:prstGeom>
          <a:noFill/>
        </p:spPr>
        <p:txBody>
          <a:bodyPr wrap="square" rtlCol="0">
            <a:spAutoFit/>
          </a:bodyPr>
          <a:lstStyle/>
          <a:p>
            <a:pPr algn="ctr" defTabSz="685800">
              <a:defRPr/>
            </a:pP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Analytics</a:t>
            </a:r>
          </a:p>
        </p:txBody>
      </p:sp>
      <p:sp>
        <p:nvSpPr>
          <p:cNvPr id="38" name="TextBox 37">
            <a:extLst>
              <a:ext uri="{FF2B5EF4-FFF2-40B4-BE49-F238E27FC236}">
                <a16:creationId xmlns:a16="http://schemas.microsoft.com/office/drawing/2014/main" id="{1667CA1F-99F3-A290-240E-A878331765ED}"/>
              </a:ext>
            </a:extLst>
          </p:cNvPr>
          <p:cNvSpPr txBox="1"/>
          <p:nvPr/>
        </p:nvSpPr>
        <p:spPr>
          <a:xfrm>
            <a:off x="4032446" y="3278370"/>
            <a:ext cx="1164101" cy="369332"/>
          </a:xfrm>
          <a:prstGeom prst="rect">
            <a:avLst/>
          </a:prstGeom>
          <a:noFill/>
        </p:spPr>
        <p:txBody>
          <a:bodyPr wrap="none" rtlCol="0">
            <a:spAutoFit/>
          </a:bodyPr>
          <a:lstStyle/>
          <a:p>
            <a:pPr defTabSz="685800">
              <a:defRPr/>
            </a:pPr>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Insights:</a:t>
            </a:r>
          </a:p>
        </p:txBody>
      </p:sp>
      <p:sp>
        <p:nvSpPr>
          <p:cNvPr id="19" name="Rectangle 18">
            <a:extLst>
              <a:ext uri="{FF2B5EF4-FFF2-40B4-BE49-F238E27FC236}">
                <a16:creationId xmlns:a16="http://schemas.microsoft.com/office/drawing/2014/main" id="{14FE2FDA-D682-8E96-CBC8-C79B760337B4}"/>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A black and white logo&#10;&#10;Description automatically generated with low confidence">
            <a:extLst>
              <a:ext uri="{FF2B5EF4-FFF2-40B4-BE49-F238E27FC236}">
                <a16:creationId xmlns:a16="http://schemas.microsoft.com/office/drawing/2014/main" id="{A92F7749-59D8-7902-5515-D346CE7B7576}"/>
              </a:ext>
            </a:extLst>
          </p:cNvPr>
          <p:cNvPicPr>
            <a:picLocks noChangeAspect="1"/>
          </p:cNvPicPr>
          <p:nvPr/>
        </p:nvPicPr>
        <p:blipFill>
          <a:blip r:embed="rId5"/>
          <a:stretch>
            <a:fillRect/>
          </a:stretch>
        </p:blipFill>
        <p:spPr>
          <a:xfrm>
            <a:off x="8034261" y="4792811"/>
            <a:ext cx="901988" cy="360795"/>
          </a:xfrm>
          <a:prstGeom prst="rect">
            <a:avLst/>
          </a:prstGeom>
        </p:spPr>
      </p:pic>
      <p:cxnSp>
        <p:nvCxnSpPr>
          <p:cNvPr id="2" name="Straight Connector 1">
            <a:extLst>
              <a:ext uri="{FF2B5EF4-FFF2-40B4-BE49-F238E27FC236}">
                <a16:creationId xmlns:a16="http://schemas.microsoft.com/office/drawing/2014/main" id="{AE3BD170-3E58-5034-0D86-DDC352E56BC4}"/>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F9C1E7FB-84D5-5316-36E5-982BBD46439C}"/>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Tree>
    <p:extLst>
      <p:ext uri="{BB962C8B-B14F-4D97-AF65-F5344CB8AC3E}">
        <p14:creationId xmlns:p14="http://schemas.microsoft.com/office/powerpoint/2010/main" val="452632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229">
            <a:extLst>
              <a:ext uri="{FF2B5EF4-FFF2-40B4-BE49-F238E27FC236}">
                <a16:creationId xmlns:a16="http://schemas.microsoft.com/office/drawing/2014/main" id="{FCF8AF79-76BE-D14A-AFB2-863516E0F953}"/>
              </a:ext>
            </a:extLst>
          </p:cNvPr>
          <p:cNvSpPr/>
          <p:nvPr/>
        </p:nvSpPr>
        <p:spPr>
          <a:xfrm>
            <a:off x="6612300" y="271926"/>
            <a:ext cx="348750" cy="4678533"/>
          </a:xfrm>
          <a:prstGeom prst="upArrow">
            <a:avLst>
              <a:gd name="adj1" fmla="val 100000"/>
              <a:gd name="adj2" fmla="val 18162"/>
            </a:avLst>
          </a:prstGeom>
          <a:gradFill flip="none" rotWithShape="1">
            <a:gsLst>
              <a:gs pos="0">
                <a:srgbClr val="E24301"/>
              </a:gs>
              <a:gs pos="99000">
                <a:srgbClr val="F6A352"/>
              </a:gs>
            </a:gsLst>
            <a:lin ang="13500000" scaled="1"/>
            <a:tileRect/>
          </a:gradFill>
          <a:ln w="12700" cap="flat" cmpd="sng">
            <a:noFill/>
            <a:prstDash val="solid"/>
            <a:miter lim="800000"/>
            <a:headEnd type="none" w="sm" len="sm"/>
            <a:tailEnd type="none" w="sm" len="sm"/>
          </a:ln>
        </p:spPr>
        <p:txBody>
          <a:bodyPr spcFirstLastPara="1" wrap="square" lIns="68569" tIns="34275" rIns="68569" bIns="34275" anchor="ctr" anchorCtr="0">
            <a:noAutofit/>
          </a:bodyPr>
          <a:lstStyle/>
          <a:p>
            <a:pPr algn="ctr" defTabSz="685800">
              <a:buClr>
                <a:srgbClr val="000000"/>
              </a:buClr>
              <a:defRPr/>
            </a:pPr>
            <a:endParaRPr sz="1157" kern="0">
              <a:solidFill>
                <a:srgbClr val="FFFFFF"/>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4840EC32-A521-1CA7-630B-7D11331796B0}"/>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black and white logo&#10;&#10;Description automatically generated with low confidence">
            <a:extLst>
              <a:ext uri="{FF2B5EF4-FFF2-40B4-BE49-F238E27FC236}">
                <a16:creationId xmlns:a16="http://schemas.microsoft.com/office/drawing/2014/main" id="{6AAA1785-2670-8F32-AA54-AC9ED1767473}"/>
              </a:ext>
            </a:extLst>
          </p:cNvPr>
          <p:cNvPicPr>
            <a:picLocks noChangeAspect="1"/>
          </p:cNvPicPr>
          <p:nvPr/>
        </p:nvPicPr>
        <p:blipFill>
          <a:blip r:embed="rId3"/>
          <a:stretch>
            <a:fillRect/>
          </a:stretch>
        </p:blipFill>
        <p:spPr>
          <a:xfrm>
            <a:off x="8034261" y="4792811"/>
            <a:ext cx="901988" cy="360795"/>
          </a:xfrm>
          <a:prstGeom prst="rect">
            <a:avLst/>
          </a:prstGeom>
        </p:spPr>
      </p:pic>
      <p:sp>
        <p:nvSpPr>
          <p:cNvPr id="11" name="Slide Number Placeholder 4">
            <a:extLst>
              <a:ext uri="{FF2B5EF4-FFF2-40B4-BE49-F238E27FC236}">
                <a16:creationId xmlns:a16="http://schemas.microsoft.com/office/drawing/2014/main" id="{A3E2C5CD-865F-BE3D-0328-9D012C7C3A07}"/>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4</a:t>
            </a:fld>
            <a:endParaRPr lang="en-US" b="1">
              <a:latin typeface="Open Sans" panose="020B0606030504020204" pitchFamily="34" charset="0"/>
              <a:ea typeface="Open Sans" panose="020B0606030504020204" pitchFamily="34" charset="0"/>
              <a:cs typeface="Open Sans" panose="020B0606030504020204" pitchFamily="34" charset="0"/>
            </a:endParaRPr>
          </a:p>
        </p:txBody>
      </p:sp>
      <p:pic>
        <p:nvPicPr>
          <p:cNvPr id="14" name="Picture 13" descr="A picture containing tree, building, text, tower&#10;&#10;Description automatically generated">
            <a:extLst>
              <a:ext uri="{FF2B5EF4-FFF2-40B4-BE49-F238E27FC236}">
                <a16:creationId xmlns:a16="http://schemas.microsoft.com/office/drawing/2014/main" id="{61F47D87-7D1E-D2FB-D68C-6862B2EFEFC3}"/>
              </a:ext>
            </a:extLst>
          </p:cNvPr>
          <p:cNvPicPr>
            <a:picLocks noChangeAspect="1"/>
          </p:cNvPicPr>
          <p:nvPr/>
        </p:nvPicPr>
        <p:blipFill rotWithShape="1">
          <a:blip r:embed="rId4"/>
          <a:srcRect b="2775"/>
          <a:stretch/>
        </p:blipFill>
        <p:spPr>
          <a:xfrm>
            <a:off x="2455824" y="451437"/>
            <a:ext cx="3591693" cy="4303448"/>
          </a:xfrm>
          <a:prstGeom prst="rect">
            <a:avLst/>
          </a:prstGeom>
        </p:spPr>
      </p:pic>
      <p:sp>
        <p:nvSpPr>
          <p:cNvPr id="12" name="TextBox 11">
            <a:extLst>
              <a:ext uri="{FF2B5EF4-FFF2-40B4-BE49-F238E27FC236}">
                <a16:creationId xmlns:a16="http://schemas.microsoft.com/office/drawing/2014/main" id="{23B87763-027A-FB7E-1138-6C7F47E58EA5}"/>
              </a:ext>
            </a:extLst>
          </p:cNvPr>
          <p:cNvSpPr txBox="1"/>
          <p:nvPr/>
        </p:nvSpPr>
        <p:spPr>
          <a:xfrm>
            <a:off x="961479" y="454046"/>
            <a:ext cx="2363147"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Data in the System</a:t>
            </a:r>
          </a:p>
        </p:txBody>
      </p:sp>
      <p:sp>
        <p:nvSpPr>
          <p:cNvPr id="15" name="Rectangle 14">
            <a:extLst>
              <a:ext uri="{FF2B5EF4-FFF2-40B4-BE49-F238E27FC236}">
                <a16:creationId xmlns:a16="http://schemas.microsoft.com/office/drawing/2014/main" id="{F2A2F586-3272-942E-6090-7BAB234F492E}"/>
              </a:ext>
            </a:extLst>
          </p:cNvPr>
          <p:cNvSpPr/>
          <p:nvPr/>
        </p:nvSpPr>
        <p:spPr>
          <a:xfrm>
            <a:off x="6453051" y="2755668"/>
            <a:ext cx="722812" cy="12938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Shape 228">
            <a:extLst>
              <a:ext uri="{FF2B5EF4-FFF2-40B4-BE49-F238E27FC236}">
                <a16:creationId xmlns:a16="http://schemas.microsoft.com/office/drawing/2014/main" id="{C15BE087-0AFA-BD49-A724-1EC671FF197E}"/>
              </a:ext>
            </a:extLst>
          </p:cNvPr>
          <p:cNvSpPr txBox="1"/>
          <p:nvPr/>
        </p:nvSpPr>
        <p:spPr>
          <a:xfrm>
            <a:off x="6273485" y="2755668"/>
            <a:ext cx="1579598" cy="1293193"/>
          </a:xfrm>
          <a:prstGeom prst="rect">
            <a:avLst/>
          </a:prstGeom>
          <a:noFill/>
          <a:ln>
            <a:noFill/>
          </a:ln>
        </p:spPr>
        <p:txBody>
          <a:bodyPr spcFirstLastPara="1" wrap="square" lIns="68569" tIns="34275" rIns="68569" bIns="34275" anchor="ctr" anchorCtr="0">
            <a:noAutofit/>
          </a:bodyPr>
          <a:lstStyle/>
          <a:p>
            <a:pPr defTabSz="685800">
              <a:lnSpc>
                <a:spcPct val="110000"/>
              </a:lnSpc>
              <a:buClr>
                <a:srgbClr val="55555A"/>
              </a:buClr>
              <a:buSzPts val="1600"/>
              <a:defRPr/>
            </a:pPr>
            <a:r>
              <a:rPr lang="en-US" b="1" kern="0" dirty="0">
                <a:solidFill>
                  <a:srgbClr val="262626"/>
                </a:solidFill>
                <a:latin typeface="Open Sans" panose="020B0606030504020204" pitchFamily="34" charset="0"/>
                <a:ea typeface="Open Sans" panose="020B0606030504020204" pitchFamily="34" charset="0"/>
                <a:cs typeface="Open Sans" panose="020B0606030504020204" pitchFamily="34" charset="0"/>
                <a:sym typeface="Calibri"/>
              </a:rPr>
              <a:t>Haystack </a:t>
            </a:r>
          </a:p>
          <a:p>
            <a:pPr defTabSz="685800">
              <a:lnSpc>
                <a:spcPct val="110000"/>
              </a:lnSpc>
              <a:buClr>
                <a:srgbClr val="55555A"/>
              </a:buClr>
              <a:buSzPts val="1600"/>
              <a:defRPr/>
            </a:pPr>
            <a:r>
              <a:rPr lang="en-US" b="1" kern="0" dirty="0">
                <a:solidFill>
                  <a:srgbClr val="262626"/>
                </a:solidFill>
                <a:latin typeface="Open Sans" panose="020B0606030504020204" pitchFamily="34" charset="0"/>
                <a:ea typeface="Open Sans" panose="020B0606030504020204" pitchFamily="34" charset="0"/>
                <a:cs typeface="Open Sans" panose="020B0606030504020204" pitchFamily="34" charset="0"/>
                <a:sym typeface="Calibri"/>
              </a:rPr>
              <a:t>Tagged Data</a:t>
            </a:r>
            <a:endParaRPr b="1" kern="0" dirty="0">
              <a:solidFill>
                <a:srgbClr val="262626"/>
              </a:solidFill>
              <a:latin typeface="Open Sans" panose="020B0606030504020204" pitchFamily="34" charset="0"/>
              <a:ea typeface="Open Sans" panose="020B0606030504020204" pitchFamily="34" charset="0"/>
              <a:cs typeface="Open Sans" panose="020B0606030504020204" pitchFamily="34" charset="0"/>
              <a:sym typeface="Arial"/>
            </a:endParaRPr>
          </a:p>
        </p:txBody>
      </p:sp>
      <p:sp>
        <p:nvSpPr>
          <p:cNvPr id="17" name="Rectangle 16">
            <a:extLst>
              <a:ext uri="{FF2B5EF4-FFF2-40B4-BE49-F238E27FC236}">
                <a16:creationId xmlns:a16="http://schemas.microsoft.com/office/drawing/2014/main" id="{BB6656B7-C752-1560-7913-3E6F8C08BF0D}"/>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A picture containing font, screenshot, text, graphics&#10;&#10;Description automatically generated">
            <a:extLst>
              <a:ext uri="{FF2B5EF4-FFF2-40B4-BE49-F238E27FC236}">
                <a16:creationId xmlns:a16="http://schemas.microsoft.com/office/drawing/2014/main" id="{8FAC8A31-FBDD-3240-C8A2-FD34A3C85043}"/>
              </a:ext>
            </a:extLst>
          </p:cNvPr>
          <p:cNvPicPr>
            <a:picLocks noChangeAspect="1"/>
          </p:cNvPicPr>
          <p:nvPr/>
        </p:nvPicPr>
        <p:blipFill>
          <a:blip r:embed="rId5"/>
          <a:stretch>
            <a:fillRect/>
          </a:stretch>
        </p:blipFill>
        <p:spPr>
          <a:xfrm>
            <a:off x="564021" y="4843845"/>
            <a:ext cx="1186436" cy="243055"/>
          </a:xfrm>
          <a:prstGeom prst="rect">
            <a:avLst/>
          </a:prstGeom>
        </p:spPr>
      </p:pic>
      <p:sp>
        <p:nvSpPr>
          <p:cNvPr id="19" name="Text Placeholder 4">
            <a:extLst>
              <a:ext uri="{FF2B5EF4-FFF2-40B4-BE49-F238E27FC236}">
                <a16:creationId xmlns:a16="http://schemas.microsoft.com/office/drawing/2014/main" id="{A5D12E75-2DE6-0681-FD81-DA125F0B23A6}"/>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cxnSp>
        <p:nvCxnSpPr>
          <p:cNvPr id="22" name="Straight Connector 21">
            <a:extLst>
              <a:ext uri="{FF2B5EF4-FFF2-40B4-BE49-F238E27FC236}">
                <a16:creationId xmlns:a16="http://schemas.microsoft.com/office/drawing/2014/main" id="{78425570-CD66-801B-58B7-A69376B292A1}"/>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25" name="Footer Placeholder 4">
            <a:extLst>
              <a:ext uri="{FF2B5EF4-FFF2-40B4-BE49-F238E27FC236}">
                <a16:creationId xmlns:a16="http://schemas.microsoft.com/office/drawing/2014/main" id="{66695615-219C-8C0B-E1B4-91497EF0FFE1}"/>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Tree>
    <p:extLst>
      <p:ext uri="{BB962C8B-B14F-4D97-AF65-F5344CB8AC3E}">
        <p14:creationId xmlns:p14="http://schemas.microsoft.com/office/powerpoint/2010/main" val="111560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down)">
                                      <p:cBhvr>
                                        <p:cTn id="7"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2538765-2ECF-4B5B-0C9D-0C3B422453AB}"/>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A picture containing font, screenshot, text, graphics&#10;&#10;Description automatically generated">
            <a:extLst>
              <a:ext uri="{FF2B5EF4-FFF2-40B4-BE49-F238E27FC236}">
                <a16:creationId xmlns:a16="http://schemas.microsoft.com/office/drawing/2014/main" id="{822A7CA8-3A42-F26E-A326-959D76DC8D3C}"/>
              </a:ext>
            </a:extLst>
          </p:cNvPr>
          <p:cNvPicPr>
            <a:picLocks noChangeAspect="1"/>
          </p:cNvPicPr>
          <p:nvPr/>
        </p:nvPicPr>
        <p:blipFill>
          <a:blip r:embed="rId3"/>
          <a:stretch>
            <a:fillRect/>
          </a:stretch>
        </p:blipFill>
        <p:spPr>
          <a:xfrm>
            <a:off x="564021" y="4843845"/>
            <a:ext cx="1186436" cy="243055"/>
          </a:xfrm>
          <a:prstGeom prst="rect">
            <a:avLst/>
          </a:prstGeom>
        </p:spPr>
      </p:pic>
      <p:sp>
        <p:nvSpPr>
          <p:cNvPr id="14" name="Text Placeholder 4">
            <a:extLst>
              <a:ext uri="{FF2B5EF4-FFF2-40B4-BE49-F238E27FC236}">
                <a16:creationId xmlns:a16="http://schemas.microsoft.com/office/drawing/2014/main" id="{2B172562-2033-0F24-866A-6D2551DBB569}"/>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
        <p:nvSpPr>
          <p:cNvPr id="15" name="Slide Number Placeholder 4">
            <a:extLst>
              <a:ext uri="{FF2B5EF4-FFF2-40B4-BE49-F238E27FC236}">
                <a16:creationId xmlns:a16="http://schemas.microsoft.com/office/drawing/2014/main" id="{7D52BE6C-E67F-102B-EE7F-BBCF7AA85980}"/>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5</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BBB21367-C78D-0D01-C154-E099960E50A5}"/>
              </a:ext>
            </a:extLst>
          </p:cNvPr>
          <p:cNvSpPr txBox="1"/>
          <p:nvPr/>
        </p:nvSpPr>
        <p:spPr>
          <a:xfrm>
            <a:off x="948479" y="459104"/>
            <a:ext cx="4577279" cy="369332"/>
          </a:xfrm>
          <a:prstGeom prst="rect">
            <a:avLst/>
          </a:prstGeom>
          <a:noFill/>
        </p:spPr>
        <p:txBody>
          <a:bodyPr wrap="none" rtlCol="0">
            <a:spAutoFit/>
          </a:bodyPr>
          <a:lstStyle/>
          <a:p>
            <a:pPr defTabSz="685800">
              <a:defRPr/>
            </a:pPr>
            <a:r>
              <a:rPr lang="en-US" b="1">
                <a:solidFill>
                  <a:srgbClr val="262626"/>
                </a:solidFill>
                <a:latin typeface="Open Sans" panose="020B0606030504020204" pitchFamily="34" charset="0"/>
                <a:ea typeface="Open Sans" panose="020B0606030504020204" pitchFamily="34" charset="0"/>
                <a:cs typeface="Open Sans" panose="020B0606030504020204" pitchFamily="34" charset="0"/>
              </a:rPr>
              <a:t>As we keep evolving building models…</a:t>
            </a:r>
          </a:p>
        </p:txBody>
      </p:sp>
      <p:grpSp>
        <p:nvGrpSpPr>
          <p:cNvPr id="37" name="Group 36">
            <a:extLst>
              <a:ext uri="{FF2B5EF4-FFF2-40B4-BE49-F238E27FC236}">
                <a16:creationId xmlns:a16="http://schemas.microsoft.com/office/drawing/2014/main" id="{ED36B113-B6B6-F4DA-4876-BC4AD992106B}"/>
              </a:ext>
            </a:extLst>
          </p:cNvPr>
          <p:cNvGrpSpPr/>
          <p:nvPr/>
        </p:nvGrpSpPr>
        <p:grpSpPr>
          <a:xfrm>
            <a:off x="399460" y="1560372"/>
            <a:ext cx="2153154" cy="2675917"/>
            <a:chOff x="399460" y="1560372"/>
            <a:chExt cx="2153154" cy="2675917"/>
          </a:xfrm>
        </p:grpSpPr>
        <p:sp>
          <p:nvSpPr>
            <p:cNvPr id="21" name="TextBox 20">
              <a:extLst>
                <a:ext uri="{FF2B5EF4-FFF2-40B4-BE49-F238E27FC236}">
                  <a16:creationId xmlns:a16="http://schemas.microsoft.com/office/drawing/2014/main" id="{7C36A4B8-F156-761E-8429-0BB85F143DF5}"/>
                </a:ext>
              </a:extLst>
            </p:cNvPr>
            <p:cNvSpPr txBox="1"/>
            <p:nvPr/>
          </p:nvSpPr>
          <p:spPr>
            <a:xfrm>
              <a:off x="399460" y="3282181"/>
              <a:ext cx="2153154" cy="307777"/>
            </a:xfrm>
            <a:prstGeom prst="rect">
              <a:avLst/>
            </a:prstGeom>
            <a:noFill/>
          </p:spPr>
          <p:txBody>
            <a:bodyPr wrap="none" rtlCol="0">
              <a:spAutoFit/>
            </a:bodyPr>
            <a:lstStyle/>
            <a:p>
              <a:pPr defTabSz="685800">
                <a:defRPr/>
              </a:pPr>
              <a:r>
                <a:rPr lang="en-US" sz="1400" b="1">
                  <a:solidFill>
                    <a:srgbClr val="262626"/>
                  </a:solidFill>
                  <a:latin typeface="Open Sans" panose="020B0606030504020204" pitchFamily="34" charset="0"/>
                  <a:ea typeface="Open Sans" panose="020B0606030504020204" pitchFamily="34" charset="0"/>
                  <a:cs typeface="Open Sans" panose="020B0606030504020204" pitchFamily="34" charset="0"/>
                </a:rPr>
                <a:t>No Unified Repository</a:t>
              </a:r>
            </a:p>
          </p:txBody>
        </p:sp>
        <p:pic>
          <p:nvPicPr>
            <p:cNvPr id="25" name="Picture 24" descr="A picture containing logo, screenshot, symbol, graphics&#10;&#10;Description automatically generated">
              <a:extLst>
                <a:ext uri="{FF2B5EF4-FFF2-40B4-BE49-F238E27FC236}">
                  <a16:creationId xmlns:a16="http://schemas.microsoft.com/office/drawing/2014/main" id="{60DF833B-54D8-BA87-E846-AA78676884AC}"/>
                </a:ext>
              </a:extLst>
            </p:cNvPr>
            <p:cNvPicPr>
              <a:picLocks noChangeAspect="1"/>
            </p:cNvPicPr>
            <p:nvPr/>
          </p:nvPicPr>
          <p:blipFill>
            <a:blip r:embed="rId4"/>
            <a:stretch>
              <a:fillRect/>
            </a:stretch>
          </p:blipFill>
          <p:spPr>
            <a:xfrm>
              <a:off x="677452" y="1560372"/>
              <a:ext cx="1539676" cy="1539676"/>
            </a:xfrm>
            <a:prstGeom prst="rect">
              <a:avLst/>
            </a:prstGeom>
          </p:spPr>
        </p:pic>
        <p:sp>
          <p:nvSpPr>
            <p:cNvPr id="32" name="TextBox 31">
              <a:extLst>
                <a:ext uri="{FF2B5EF4-FFF2-40B4-BE49-F238E27FC236}">
                  <a16:creationId xmlns:a16="http://schemas.microsoft.com/office/drawing/2014/main" id="{24C02E1B-4319-B610-5EFD-5E6A692D9FFA}"/>
                </a:ext>
              </a:extLst>
            </p:cNvPr>
            <p:cNvSpPr txBox="1"/>
            <p:nvPr/>
          </p:nvSpPr>
          <p:spPr>
            <a:xfrm>
              <a:off x="456166" y="3589958"/>
              <a:ext cx="1982247" cy="646331"/>
            </a:xfrm>
            <a:prstGeom prst="rect">
              <a:avLst/>
            </a:prstGeom>
            <a:noFill/>
          </p:spPr>
          <p:txBody>
            <a:bodyPr wrap="square" rtlCol="0">
              <a:spAutoFit/>
            </a:bodyPr>
            <a:lstStyle/>
            <a:p>
              <a:pPr algn="ctr" defTabSz="685800">
                <a:defRPr/>
              </a:pPr>
              <a:r>
                <a:rPr lang="en-US" sz="1200">
                  <a:solidFill>
                    <a:srgbClr val="262626"/>
                  </a:solidFill>
                  <a:latin typeface="Open Sans" panose="020B0606030504020204" pitchFamily="34" charset="0"/>
                  <a:ea typeface="Open Sans" panose="020B0606030504020204" pitchFamily="34" charset="0"/>
                  <a:cs typeface="Open Sans" panose="020B0606030504020204" pitchFamily="34" charset="0"/>
                </a:rPr>
                <a:t>Custom models live in multiple places, unknown to others.</a:t>
              </a:r>
            </a:p>
          </p:txBody>
        </p:sp>
      </p:grpSp>
      <p:grpSp>
        <p:nvGrpSpPr>
          <p:cNvPr id="38" name="Group 37">
            <a:extLst>
              <a:ext uri="{FF2B5EF4-FFF2-40B4-BE49-F238E27FC236}">
                <a16:creationId xmlns:a16="http://schemas.microsoft.com/office/drawing/2014/main" id="{057F4FAD-F700-79D3-E1C8-970229FD6BAB}"/>
              </a:ext>
            </a:extLst>
          </p:cNvPr>
          <p:cNvGrpSpPr/>
          <p:nvPr/>
        </p:nvGrpSpPr>
        <p:grpSpPr>
          <a:xfrm>
            <a:off x="3441064" y="1475907"/>
            <a:ext cx="1982247" cy="2760382"/>
            <a:chOff x="3441064" y="1475907"/>
            <a:chExt cx="1982247" cy="2760382"/>
          </a:xfrm>
        </p:grpSpPr>
        <p:pic>
          <p:nvPicPr>
            <p:cNvPr id="27" name="Picture 26" descr="A clipboard with a pen and check mark&#10;&#10;Description automatically generated with low confidence">
              <a:extLst>
                <a:ext uri="{FF2B5EF4-FFF2-40B4-BE49-F238E27FC236}">
                  <a16:creationId xmlns:a16="http://schemas.microsoft.com/office/drawing/2014/main" id="{8D9A4491-0BD8-3432-DA1D-DED3FEA24C99}"/>
                </a:ext>
              </a:extLst>
            </p:cNvPr>
            <p:cNvPicPr>
              <a:picLocks noChangeAspect="1"/>
            </p:cNvPicPr>
            <p:nvPr/>
          </p:nvPicPr>
          <p:blipFill>
            <a:blip r:embed="rId5"/>
            <a:stretch>
              <a:fillRect/>
            </a:stretch>
          </p:blipFill>
          <p:spPr>
            <a:xfrm>
              <a:off x="3486506" y="1475907"/>
              <a:ext cx="1539676" cy="1539676"/>
            </a:xfrm>
            <a:prstGeom prst="rect">
              <a:avLst/>
            </a:prstGeom>
          </p:spPr>
        </p:pic>
        <p:sp>
          <p:nvSpPr>
            <p:cNvPr id="28" name="TextBox 27">
              <a:extLst>
                <a:ext uri="{FF2B5EF4-FFF2-40B4-BE49-F238E27FC236}">
                  <a16:creationId xmlns:a16="http://schemas.microsoft.com/office/drawing/2014/main" id="{4BC2B7F1-B0D6-F6DB-BF62-A3A4A84E845D}"/>
                </a:ext>
              </a:extLst>
            </p:cNvPr>
            <p:cNvSpPr txBox="1"/>
            <p:nvPr/>
          </p:nvSpPr>
          <p:spPr>
            <a:xfrm>
              <a:off x="3620140" y="3282181"/>
              <a:ext cx="1738296" cy="307777"/>
            </a:xfrm>
            <a:prstGeom prst="rect">
              <a:avLst/>
            </a:prstGeom>
            <a:noFill/>
          </p:spPr>
          <p:txBody>
            <a:bodyPr wrap="none" rtlCol="0">
              <a:spAutoFit/>
            </a:bodyPr>
            <a:lstStyle/>
            <a:p>
              <a:pPr defTabSz="685800">
                <a:defRPr/>
              </a:pPr>
              <a:r>
                <a:rPr lang="en-US" sz="1400" b="1">
                  <a:solidFill>
                    <a:srgbClr val="262626"/>
                  </a:solidFill>
                  <a:latin typeface="Open Sans" panose="020B0606030504020204" pitchFamily="34" charset="0"/>
                  <a:ea typeface="Open Sans" panose="020B0606030504020204" pitchFamily="34" charset="0"/>
                  <a:cs typeface="Open Sans" panose="020B0606030504020204" pitchFamily="34" charset="0"/>
                </a:rPr>
                <a:t>No Keeping Track</a:t>
              </a:r>
            </a:p>
          </p:txBody>
        </p:sp>
        <p:sp>
          <p:nvSpPr>
            <p:cNvPr id="33" name="TextBox 32">
              <a:extLst>
                <a:ext uri="{FF2B5EF4-FFF2-40B4-BE49-F238E27FC236}">
                  <a16:creationId xmlns:a16="http://schemas.microsoft.com/office/drawing/2014/main" id="{FAC740AB-92E3-926A-1C4F-F187B6888023}"/>
                </a:ext>
              </a:extLst>
            </p:cNvPr>
            <p:cNvSpPr txBox="1"/>
            <p:nvPr/>
          </p:nvSpPr>
          <p:spPr>
            <a:xfrm>
              <a:off x="3441064" y="3589958"/>
              <a:ext cx="1982247" cy="646331"/>
            </a:xfrm>
            <a:prstGeom prst="rect">
              <a:avLst/>
            </a:prstGeom>
            <a:noFill/>
          </p:spPr>
          <p:txBody>
            <a:bodyPr wrap="square" rtlCol="0">
              <a:spAutoFit/>
            </a:bodyPr>
            <a:lstStyle/>
            <a:p>
              <a:pPr algn="ctr" defTabSz="685800">
                <a:defRPr/>
              </a:pPr>
              <a:r>
                <a:rPr lang="en-US" sz="1200">
                  <a:solidFill>
                    <a:srgbClr val="262626"/>
                  </a:solidFill>
                  <a:latin typeface="Open Sans" panose="020B0606030504020204" pitchFamily="34" charset="0"/>
                  <a:ea typeface="Open Sans" panose="020B0606030504020204" pitchFamily="34" charset="0"/>
                  <a:cs typeface="Open Sans" panose="020B0606030504020204" pitchFamily="34" charset="0"/>
                </a:rPr>
                <a:t>Until now, there’s been no easy way to keep track of evolving models.</a:t>
              </a:r>
            </a:p>
          </p:txBody>
        </p:sp>
      </p:grpSp>
      <p:grpSp>
        <p:nvGrpSpPr>
          <p:cNvPr id="39" name="Group 38">
            <a:extLst>
              <a:ext uri="{FF2B5EF4-FFF2-40B4-BE49-F238E27FC236}">
                <a16:creationId xmlns:a16="http://schemas.microsoft.com/office/drawing/2014/main" id="{70323DE8-B50E-F275-2390-5772F1D55BE7}"/>
              </a:ext>
            </a:extLst>
          </p:cNvPr>
          <p:cNvGrpSpPr/>
          <p:nvPr/>
        </p:nvGrpSpPr>
        <p:grpSpPr>
          <a:xfrm>
            <a:off x="6425962" y="1256176"/>
            <a:ext cx="2061783" cy="2980113"/>
            <a:chOff x="6425962" y="1256176"/>
            <a:chExt cx="2061783" cy="2980113"/>
          </a:xfrm>
        </p:grpSpPr>
        <p:pic>
          <p:nvPicPr>
            <p:cNvPr id="30" name="Picture 29" descr="A hand holding a light bulb&#10;&#10;Description automatically generated with medium confidence">
              <a:extLst>
                <a:ext uri="{FF2B5EF4-FFF2-40B4-BE49-F238E27FC236}">
                  <a16:creationId xmlns:a16="http://schemas.microsoft.com/office/drawing/2014/main" id="{FA5BE466-A94D-1112-B7D5-3AA9EA6305A3}"/>
                </a:ext>
              </a:extLst>
            </p:cNvPr>
            <p:cNvPicPr>
              <a:picLocks noChangeAspect="1"/>
            </p:cNvPicPr>
            <p:nvPr/>
          </p:nvPicPr>
          <p:blipFill>
            <a:blip r:embed="rId6"/>
            <a:stretch>
              <a:fillRect/>
            </a:stretch>
          </p:blipFill>
          <p:spPr>
            <a:xfrm>
              <a:off x="6425962" y="1256176"/>
              <a:ext cx="1759407" cy="1759407"/>
            </a:xfrm>
            <a:prstGeom prst="rect">
              <a:avLst/>
            </a:prstGeom>
          </p:spPr>
        </p:pic>
        <p:sp>
          <p:nvSpPr>
            <p:cNvPr id="31" name="TextBox 30">
              <a:extLst>
                <a:ext uri="{FF2B5EF4-FFF2-40B4-BE49-F238E27FC236}">
                  <a16:creationId xmlns:a16="http://schemas.microsoft.com/office/drawing/2014/main" id="{76080289-4C66-4F23-FC3C-98C4AF70334D}"/>
                </a:ext>
              </a:extLst>
            </p:cNvPr>
            <p:cNvSpPr txBox="1"/>
            <p:nvPr/>
          </p:nvSpPr>
          <p:spPr>
            <a:xfrm>
              <a:off x="6425962" y="3282181"/>
              <a:ext cx="2061783" cy="307777"/>
            </a:xfrm>
            <a:prstGeom prst="rect">
              <a:avLst/>
            </a:prstGeom>
            <a:noFill/>
          </p:spPr>
          <p:txBody>
            <a:bodyPr wrap="none" rtlCol="0">
              <a:spAutoFit/>
            </a:bodyPr>
            <a:lstStyle/>
            <a:p>
              <a:pPr defTabSz="685800">
                <a:defRPr/>
              </a:pPr>
              <a:r>
                <a:rPr lang="en-US" sz="1400" b="1">
                  <a:solidFill>
                    <a:srgbClr val="262626"/>
                  </a:solidFill>
                  <a:latin typeface="Open Sans" panose="020B0606030504020204" pitchFamily="34" charset="0"/>
                  <a:ea typeface="Open Sans" panose="020B0606030504020204" pitchFamily="34" charset="0"/>
                  <a:cs typeface="Open Sans" panose="020B0606030504020204" pitchFamily="34" charset="0"/>
                </a:rPr>
                <a:t>No Universal Experts</a:t>
              </a:r>
            </a:p>
          </p:txBody>
        </p:sp>
        <p:sp>
          <p:nvSpPr>
            <p:cNvPr id="34" name="TextBox 33">
              <a:extLst>
                <a:ext uri="{FF2B5EF4-FFF2-40B4-BE49-F238E27FC236}">
                  <a16:creationId xmlns:a16="http://schemas.microsoft.com/office/drawing/2014/main" id="{7AE748D0-2A28-BFB9-4CF6-9D150DB2DA92}"/>
                </a:ext>
              </a:extLst>
            </p:cNvPr>
            <p:cNvSpPr txBox="1"/>
            <p:nvPr/>
          </p:nvSpPr>
          <p:spPr>
            <a:xfrm>
              <a:off x="6428035" y="3589958"/>
              <a:ext cx="1982247" cy="646331"/>
            </a:xfrm>
            <a:prstGeom prst="rect">
              <a:avLst/>
            </a:prstGeom>
            <a:noFill/>
          </p:spPr>
          <p:txBody>
            <a:bodyPr wrap="square" rtlCol="0">
              <a:spAutoFit/>
            </a:bodyPr>
            <a:lstStyle/>
            <a:p>
              <a:pPr algn="ctr" defTabSz="685800">
                <a:defRPr/>
              </a:pPr>
              <a:r>
                <a:rPr lang="en-US" sz="1200">
                  <a:solidFill>
                    <a:srgbClr val="262626"/>
                  </a:solidFill>
                  <a:latin typeface="Open Sans" panose="020B0606030504020204" pitchFamily="34" charset="0"/>
                  <a:ea typeface="Open Sans" panose="020B0606030504020204" pitchFamily="34" charset="0"/>
                  <a:cs typeface="Open Sans" panose="020B0606030504020204" pitchFamily="34" charset="0"/>
                </a:rPr>
                <a:t>Not every organization has Project Haystack experts on hand.</a:t>
              </a:r>
            </a:p>
          </p:txBody>
        </p:sp>
      </p:grpSp>
      <p:sp>
        <p:nvSpPr>
          <p:cNvPr id="8" name="Rectangle 7">
            <a:extLst>
              <a:ext uri="{FF2B5EF4-FFF2-40B4-BE49-F238E27FC236}">
                <a16:creationId xmlns:a16="http://schemas.microsoft.com/office/drawing/2014/main" id="{F55B8716-3BCB-43BF-CB47-0CA6FA24AA5C}"/>
              </a:ext>
            </a:extLst>
          </p:cNvPr>
          <p:cNvSpPr/>
          <p:nvPr/>
        </p:nvSpPr>
        <p:spPr>
          <a:xfrm>
            <a:off x="2025353" y="4759064"/>
            <a:ext cx="7118647" cy="409186"/>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black and white logo&#10;&#10;Description automatically generated with low confidence">
            <a:extLst>
              <a:ext uri="{FF2B5EF4-FFF2-40B4-BE49-F238E27FC236}">
                <a16:creationId xmlns:a16="http://schemas.microsoft.com/office/drawing/2014/main" id="{BA608C61-993B-E0CA-4A29-FC4177A8FF49}"/>
              </a:ext>
            </a:extLst>
          </p:cNvPr>
          <p:cNvPicPr>
            <a:picLocks noChangeAspect="1"/>
          </p:cNvPicPr>
          <p:nvPr/>
        </p:nvPicPr>
        <p:blipFill>
          <a:blip r:embed="rId7"/>
          <a:stretch>
            <a:fillRect/>
          </a:stretch>
        </p:blipFill>
        <p:spPr>
          <a:xfrm>
            <a:off x="8034261" y="4792811"/>
            <a:ext cx="901988" cy="360795"/>
          </a:xfrm>
          <a:prstGeom prst="rect">
            <a:avLst/>
          </a:prstGeom>
        </p:spPr>
      </p:pic>
      <p:cxnSp>
        <p:nvCxnSpPr>
          <p:cNvPr id="5" name="Straight Connector 4">
            <a:extLst>
              <a:ext uri="{FF2B5EF4-FFF2-40B4-BE49-F238E27FC236}">
                <a16:creationId xmlns:a16="http://schemas.microsoft.com/office/drawing/2014/main" id="{DEEAC730-9B9A-EF57-5EC4-047292042D6C}"/>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6" name="Footer Placeholder 4">
            <a:extLst>
              <a:ext uri="{FF2B5EF4-FFF2-40B4-BE49-F238E27FC236}">
                <a16:creationId xmlns:a16="http://schemas.microsoft.com/office/drawing/2014/main" id="{4F5B4377-48DE-FB1F-197A-02986AA84473}"/>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Tree>
    <p:extLst>
      <p:ext uri="{BB962C8B-B14F-4D97-AF65-F5344CB8AC3E}">
        <p14:creationId xmlns:p14="http://schemas.microsoft.com/office/powerpoint/2010/main" val="217014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87BB4D-318A-6166-F061-D21637B8352F}"/>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picture containing font, screenshot, text, graphics&#10;&#10;Description automatically generated">
            <a:extLst>
              <a:ext uri="{FF2B5EF4-FFF2-40B4-BE49-F238E27FC236}">
                <a16:creationId xmlns:a16="http://schemas.microsoft.com/office/drawing/2014/main" id="{26B288FC-999E-D2FE-5E69-D22EFFE2C659}"/>
              </a:ext>
            </a:extLst>
          </p:cNvPr>
          <p:cNvPicPr>
            <a:picLocks noChangeAspect="1"/>
          </p:cNvPicPr>
          <p:nvPr/>
        </p:nvPicPr>
        <p:blipFill>
          <a:blip r:embed="rId3"/>
          <a:stretch>
            <a:fillRect/>
          </a:stretch>
        </p:blipFill>
        <p:spPr>
          <a:xfrm>
            <a:off x="564021" y="4843845"/>
            <a:ext cx="1186436" cy="243055"/>
          </a:xfrm>
          <a:prstGeom prst="rect">
            <a:avLst/>
          </a:prstGeom>
        </p:spPr>
      </p:pic>
      <p:sp>
        <p:nvSpPr>
          <p:cNvPr id="5" name="Text Placeholder 4">
            <a:extLst>
              <a:ext uri="{FF2B5EF4-FFF2-40B4-BE49-F238E27FC236}">
                <a16:creationId xmlns:a16="http://schemas.microsoft.com/office/drawing/2014/main" id="{B2BB3785-722B-9CDE-8778-54BD79E8744E}"/>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a:solidFill>
                  <a:schemeClr val="bg1"/>
                </a:solidFill>
              </a:rPr>
              <a:t>2023</a:t>
            </a:r>
          </a:p>
        </p:txBody>
      </p:sp>
      <p:sp>
        <p:nvSpPr>
          <p:cNvPr id="10" name="Rectangle 9">
            <a:extLst>
              <a:ext uri="{FF2B5EF4-FFF2-40B4-BE49-F238E27FC236}">
                <a16:creationId xmlns:a16="http://schemas.microsoft.com/office/drawing/2014/main" id="{E3BE9C48-1AC0-06CB-1E58-E95A70B7A179}"/>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black and white logo&#10;&#10;Description automatically generated with low confidence">
            <a:extLst>
              <a:ext uri="{FF2B5EF4-FFF2-40B4-BE49-F238E27FC236}">
                <a16:creationId xmlns:a16="http://schemas.microsoft.com/office/drawing/2014/main" id="{60AECEB0-3594-B99A-F852-608C7C45FD6B}"/>
              </a:ext>
            </a:extLst>
          </p:cNvPr>
          <p:cNvPicPr>
            <a:picLocks noChangeAspect="1"/>
          </p:cNvPicPr>
          <p:nvPr/>
        </p:nvPicPr>
        <p:blipFill>
          <a:blip r:embed="rId4"/>
          <a:stretch>
            <a:fillRect/>
          </a:stretch>
        </p:blipFill>
        <p:spPr>
          <a:xfrm>
            <a:off x="8034261" y="4792811"/>
            <a:ext cx="901988" cy="360795"/>
          </a:xfrm>
          <a:prstGeom prst="rect">
            <a:avLst/>
          </a:prstGeom>
        </p:spPr>
      </p:pic>
      <p:sp>
        <p:nvSpPr>
          <p:cNvPr id="12" name="Slide Number Placeholder 4">
            <a:extLst>
              <a:ext uri="{FF2B5EF4-FFF2-40B4-BE49-F238E27FC236}">
                <a16:creationId xmlns:a16="http://schemas.microsoft.com/office/drawing/2014/main" id="{376AA766-9EE5-AA59-55D9-7E34822820FF}"/>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6</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9DA1F42B-E698-5F7A-F363-65634F061509}"/>
              </a:ext>
            </a:extLst>
          </p:cNvPr>
          <p:cNvSpPr txBox="1"/>
          <p:nvPr/>
        </p:nvSpPr>
        <p:spPr>
          <a:xfrm>
            <a:off x="948479" y="459104"/>
            <a:ext cx="4555414" cy="369332"/>
          </a:xfrm>
          <a:prstGeom prst="rect">
            <a:avLst/>
          </a:prstGeom>
          <a:noFill/>
        </p:spPr>
        <p:txBody>
          <a:bodyPr wrap="none" rtlCol="0">
            <a:spAutoFit/>
          </a:bodyPr>
          <a:lstStyle/>
          <a:p>
            <a:pPr defTabSz="685800">
              <a:defRPr/>
            </a:pPr>
            <a:r>
              <a:rPr lang="en-US" b="1">
                <a:solidFill>
                  <a:srgbClr val="262626"/>
                </a:solidFill>
                <a:latin typeface="Open Sans" panose="020B0606030504020204" pitchFamily="34" charset="0"/>
                <a:ea typeface="Open Sans" panose="020B0606030504020204" pitchFamily="34" charset="0"/>
                <a:cs typeface="Open Sans" panose="020B0606030504020204" pitchFamily="34" charset="0"/>
              </a:rPr>
              <a:t>Metadata is part of a larger landscape</a:t>
            </a:r>
          </a:p>
        </p:txBody>
      </p:sp>
      <p:sp>
        <p:nvSpPr>
          <p:cNvPr id="18" name="Rounded Rectangle 17">
            <a:extLst>
              <a:ext uri="{FF2B5EF4-FFF2-40B4-BE49-F238E27FC236}">
                <a16:creationId xmlns:a16="http://schemas.microsoft.com/office/drawing/2014/main" id="{3E53A972-337A-7A69-2A77-C777669782B9}"/>
              </a:ext>
            </a:extLst>
          </p:cNvPr>
          <p:cNvSpPr/>
          <p:nvPr/>
        </p:nvSpPr>
        <p:spPr>
          <a:xfrm>
            <a:off x="444853" y="1349640"/>
            <a:ext cx="2005160" cy="536288"/>
          </a:xfrm>
          <a:prstGeom prst="roundRect">
            <a:avLst/>
          </a:prstGeom>
          <a:noFill/>
          <a:ln>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5634753-7157-11C4-9404-9DDF29F13495}"/>
              </a:ext>
            </a:extLst>
          </p:cNvPr>
          <p:cNvSpPr txBox="1"/>
          <p:nvPr/>
        </p:nvSpPr>
        <p:spPr>
          <a:xfrm>
            <a:off x="357174" y="1386951"/>
            <a:ext cx="2173483" cy="338554"/>
          </a:xfrm>
          <a:prstGeom prst="rect">
            <a:avLst/>
          </a:prstGeom>
          <a:noFill/>
        </p:spPr>
        <p:txBody>
          <a:bodyPr wrap="square" rtlCol="0">
            <a:spAutoFit/>
          </a:bodyPr>
          <a:lstStyle/>
          <a:p>
            <a:pPr algn="ctr"/>
            <a:r>
              <a:rPr lang="en-US" sz="800" b="1">
                <a:solidFill>
                  <a:srgbClr val="262626"/>
                </a:solidFill>
                <a:latin typeface="Open Sans" panose="020B0606030504020204" pitchFamily="34" charset="0"/>
                <a:ea typeface="Open Sans" panose="020B0606030504020204" pitchFamily="34" charset="0"/>
                <a:cs typeface="Open Sans" panose="020B0606030504020204" pitchFamily="34" charset="0"/>
              </a:rPr>
              <a:t>Leveraging &amp; managing data for strategic advantage</a:t>
            </a:r>
          </a:p>
        </p:txBody>
      </p:sp>
      <p:sp>
        <p:nvSpPr>
          <p:cNvPr id="20" name="Rounded Rectangle 19">
            <a:extLst>
              <a:ext uri="{FF2B5EF4-FFF2-40B4-BE49-F238E27FC236}">
                <a16:creationId xmlns:a16="http://schemas.microsoft.com/office/drawing/2014/main" id="{E7CC082F-C065-7F99-DA02-31DFFB45D691}"/>
              </a:ext>
            </a:extLst>
          </p:cNvPr>
          <p:cNvSpPr/>
          <p:nvPr/>
        </p:nvSpPr>
        <p:spPr>
          <a:xfrm>
            <a:off x="432170" y="2005164"/>
            <a:ext cx="2005160" cy="536288"/>
          </a:xfrm>
          <a:prstGeom prst="roundRect">
            <a:avLst/>
          </a:prstGeom>
          <a:noFill/>
          <a:ln>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BF23494-3782-B5B0-3809-9D522D8B550F}"/>
              </a:ext>
            </a:extLst>
          </p:cNvPr>
          <p:cNvSpPr txBox="1"/>
          <p:nvPr/>
        </p:nvSpPr>
        <p:spPr>
          <a:xfrm>
            <a:off x="388037" y="2042475"/>
            <a:ext cx="2094210" cy="338554"/>
          </a:xfrm>
          <a:prstGeom prst="rect">
            <a:avLst/>
          </a:prstGeom>
          <a:noFill/>
        </p:spPr>
        <p:txBody>
          <a:bodyPr wrap="square" rtlCol="0">
            <a:spAutoFit/>
          </a:bodyPr>
          <a:lstStyle/>
          <a:p>
            <a:pPr algn="ctr"/>
            <a:r>
              <a:rPr lang="en-US" sz="800" b="1">
                <a:solidFill>
                  <a:srgbClr val="262626"/>
                </a:solidFill>
                <a:latin typeface="Open Sans" panose="020B0606030504020204" pitchFamily="34" charset="0"/>
                <a:ea typeface="Open Sans" panose="020B0606030504020204" pitchFamily="34" charset="0"/>
                <a:cs typeface="Open Sans" panose="020B0606030504020204" pitchFamily="34" charset="0"/>
              </a:rPr>
              <a:t>Coordinating &amp; integrating disparate data sources</a:t>
            </a:r>
          </a:p>
        </p:txBody>
      </p:sp>
      <p:sp>
        <p:nvSpPr>
          <p:cNvPr id="22" name="Rounded Rectangle 21">
            <a:extLst>
              <a:ext uri="{FF2B5EF4-FFF2-40B4-BE49-F238E27FC236}">
                <a16:creationId xmlns:a16="http://schemas.microsoft.com/office/drawing/2014/main" id="{829DC315-D8E5-D3E6-2158-BDAA1035A303}"/>
              </a:ext>
            </a:extLst>
          </p:cNvPr>
          <p:cNvSpPr/>
          <p:nvPr/>
        </p:nvSpPr>
        <p:spPr>
          <a:xfrm>
            <a:off x="432170" y="2667384"/>
            <a:ext cx="2005160" cy="536288"/>
          </a:xfrm>
          <a:prstGeom prst="roundRect">
            <a:avLst/>
          </a:prstGeom>
          <a:noFill/>
          <a:ln>
            <a:solidFill>
              <a:srgbClr val="26262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3E3539F-0F27-C07D-06D4-0FA91C8ED4C5}"/>
              </a:ext>
            </a:extLst>
          </p:cNvPr>
          <p:cNvSpPr txBox="1"/>
          <p:nvPr/>
        </p:nvSpPr>
        <p:spPr>
          <a:xfrm>
            <a:off x="344491" y="2704695"/>
            <a:ext cx="2173483" cy="338554"/>
          </a:xfrm>
          <a:prstGeom prst="rect">
            <a:avLst/>
          </a:prstGeom>
          <a:noFill/>
        </p:spPr>
        <p:txBody>
          <a:bodyPr wrap="square" rtlCol="0">
            <a:spAutoFit/>
          </a:bodyPr>
          <a:lstStyle/>
          <a:p>
            <a:pPr algn="ctr"/>
            <a:r>
              <a:rPr lang="en-US" sz="800" b="1">
                <a:solidFill>
                  <a:srgbClr val="262626"/>
                </a:solidFill>
                <a:latin typeface="Open Sans" panose="020B0606030504020204" pitchFamily="34" charset="0"/>
                <a:ea typeface="Open Sans" panose="020B0606030504020204" pitchFamily="34" charset="0"/>
                <a:cs typeface="Open Sans" panose="020B0606030504020204" pitchFamily="34" charset="0"/>
              </a:rPr>
              <a:t>“Bottom-Up” management &amp; inventory of data sources</a:t>
            </a:r>
          </a:p>
        </p:txBody>
      </p:sp>
      <p:sp>
        <p:nvSpPr>
          <p:cNvPr id="24" name="Rounded Rectangle 23">
            <a:extLst>
              <a:ext uri="{FF2B5EF4-FFF2-40B4-BE49-F238E27FC236}">
                <a16:creationId xmlns:a16="http://schemas.microsoft.com/office/drawing/2014/main" id="{D948424E-09FE-FDDA-389B-B92C260EF1AD}"/>
              </a:ext>
            </a:extLst>
          </p:cNvPr>
          <p:cNvSpPr/>
          <p:nvPr/>
        </p:nvSpPr>
        <p:spPr>
          <a:xfrm>
            <a:off x="3082277" y="1186923"/>
            <a:ext cx="5310680" cy="2060294"/>
          </a:xfrm>
          <a:prstGeom prst="roundRect">
            <a:avLst/>
          </a:prstGeom>
          <a:gradFill>
            <a:gsLst>
              <a:gs pos="0">
                <a:srgbClr val="E5561A"/>
              </a:gs>
              <a:gs pos="96000">
                <a:srgbClr val="F6A352"/>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5174780F-A7A1-913E-E4DB-B623A9A56DB4}"/>
              </a:ext>
            </a:extLst>
          </p:cNvPr>
          <p:cNvSpPr txBox="1"/>
          <p:nvPr/>
        </p:nvSpPr>
        <p:spPr>
          <a:xfrm>
            <a:off x="5961721" y="1422508"/>
            <a:ext cx="1049855" cy="400110"/>
          </a:xfrm>
          <a:prstGeom prst="rect">
            <a:avLst/>
          </a:prstGeom>
          <a:noFill/>
        </p:spPr>
        <p:txBody>
          <a:bodyPr wrap="square" rtlCol="0">
            <a:spAutoFit/>
          </a:bodyPr>
          <a:lstStyle/>
          <a:p>
            <a:pPr algn="ctr"/>
            <a:r>
              <a:rPr lang="en-US" sz="1000" b="1">
                <a:latin typeface="Open Sans" panose="020B0606030504020204" pitchFamily="34" charset="0"/>
                <a:ea typeface="Open Sans" panose="020B0606030504020204" pitchFamily="34" charset="0"/>
                <a:cs typeface="Open Sans" panose="020B0606030504020204" pitchFamily="34" charset="0"/>
              </a:rPr>
              <a:t>Data Architecture </a:t>
            </a:r>
          </a:p>
        </p:txBody>
      </p:sp>
      <p:pic>
        <p:nvPicPr>
          <p:cNvPr id="49" name="Picture 48" descr="A picture containing black, darkness&#10;&#10;Description automatically generated">
            <a:extLst>
              <a:ext uri="{FF2B5EF4-FFF2-40B4-BE49-F238E27FC236}">
                <a16:creationId xmlns:a16="http://schemas.microsoft.com/office/drawing/2014/main" id="{8C002BD2-A2A8-00C3-91F9-05CDD49884AA}"/>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colorTemperature colorTemp="1500"/>
                    </a14:imgEffect>
                    <a14:imgEffect>
                      <a14:saturation sat="0"/>
                    </a14:imgEffect>
                  </a14:imgLayer>
                </a14:imgProps>
              </a:ext>
            </a:extLst>
          </a:blip>
          <a:stretch>
            <a:fillRect/>
          </a:stretch>
        </p:blipFill>
        <p:spPr>
          <a:xfrm>
            <a:off x="4399591" y="1308484"/>
            <a:ext cx="564024" cy="564024"/>
          </a:xfrm>
          <a:prstGeom prst="rect">
            <a:avLst/>
          </a:prstGeom>
        </p:spPr>
      </p:pic>
      <p:sp>
        <p:nvSpPr>
          <p:cNvPr id="50" name="TextBox 49">
            <a:extLst>
              <a:ext uri="{FF2B5EF4-FFF2-40B4-BE49-F238E27FC236}">
                <a16:creationId xmlns:a16="http://schemas.microsoft.com/office/drawing/2014/main" id="{F83FB411-E3D4-FBBD-CB96-0B6CBF0D9122}"/>
              </a:ext>
            </a:extLst>
          </p:cNvPr>
          <p:cNvSpPr txBox="1"/>
          <p:nvPr/>
        </p:nvSpPr>
        <p:spPr>
          <a:xfrm>
            <a:off x="4840633" y="1440129"/>
            <a:ext cx="804122" cy="369332"/>
          </a:xfrm>
          <a:prstGeom prst="rect">
            <a:avLst/>
          </a:prstGeom>
          <a:noFill/>
        </p:spPr>
        <p:txBody>
          <a:bodyPr wrap="square" rtlCol="0">
            <a:spAutoFit/>
          </a:bodyPr>
          <a:lstStyle/>
          <a:p>
            <a:pPr algn="ctr"/>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Business Intelligence</a:t>
            </a:r>
          </a:p>
        </p:txBody>
      </p:sp>
      <p:cxnSp>
        <p:nvCxnSpPr>
          <p:cNvPr id="51" name="Straight Connector 50">
            <a:extLst>
              <a:ext uri="{FF2B5EF4-FFF2-40B4-BE49-F238E27FC236}">
                <a16:creationId xmlns:a16="http://schemas.microsoft.com/office/drawing/2014/main" id="{E727FD63-B83B-84E0-BCEE-B333D502027B}"/>
              </a:ext>
            </a:extLst>
          </p:cNvPr>
          <p:cNvCxnSpPr>
            <a:cxnSpLocks/>
          </p:cNvCxnSpPr>
          <p:nvPr/>
        </p:nvCxnSpPr>
        <p:spPr>
          <a:xfrm>
            <a:off x="3287728" y="1922304"/>
            <a:ext cx="485832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1" name="TextBox 60">
            <a:extLst>
              <a:ext uri="{FF2B5EF4-FFF2-40B4-BE49-F238E27FC236}">
                <a16:creationId xmlns:a16="http://schemas.microsoft.com/office/drawing/2014/main" id="{817A82B4-5389-4040-940E-9FFC39521A95}"/>
              </a:ext>
            </a:extLst>
          </p:cNvPr>
          <p:cNvSpPr txBox="1"/>
          <p:nvPr/>
        </p:nvSpPr>
        <p:spPr>
          <a:xfrm>
            <a:off x="4456555" y="2082989"/>
            <a:ext cx="953088" cy="400110"/>
          </a:xfrm>
          <a:prstGeom prst="rect">
            <a:avLst/>
          </a:prstGeom>
          <a:noFill/>
        </p:spPr>
        <p:txBody>
          <a:bodyPr wrap="square" rtlCol="0">
            <a:spAutoFit/>
          </a:bodyPr>
          <a:lstStyle/>
          <a:p>
            <a:pPr algn="ctr"/>
            <a:r>
              <a:rPr lang="en-US" sz="1000" b="1">
                <a:latin typeface="Open Sans" panose="020B0606030504020204" pitchFamily="34" charset="0"/>
                <a:ea typeface="Open Sans" panose="020B0606030504020204" pitchFamily="34" charset="0"/>
                <a:cs typeface="Open Sans" panose="020B0606030504020204" pitchFamily="34" charset="0"/>
              </a:rPr>
              <a:t>Data Integration</a:t>
            </a:r>
          </a:p>
        </p:txBody>
      </p:sp>
      <p:cxnSp>
        <p:nvCxnSpPr>
          <p:cNvPr id="62" name="Straight Connector 61">
            <a:extLst>
              <a:ext uri="{FF2B5EF4-FFF2-40B4-BE49-F238E27FC236}">
                <a16:creationId xmlns:a16="http://schemas.microsoft.com/office/drawing/2014/main" id="{A50539B4-7160-4A2B-5C57-D3C84448AB34}"/>
              </a:ext>
            </a:extLst>
          </p:cNvPr>
          <p:cNvCxnSpPr>
            <a:cxnSpLocks/>
          </p:cNvCxnSpPr>
          <p:nvPr/>
        </p:nvCxnSpPr>
        <p:spPr>
          <a:xfrm>
            <a:off x="3287728" y="2575779"/>
            <a:ext cx="485832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4" name="TextBox 63">
            <a:extLst>
              <a:ext uri="{FF2B5EF4-FFF2-40B4-BE49-F238E27FC236}">
                <a16:creationId xmlns:a16="http://schemas.microsoft.com/office/drawing/2014/main" id="{D6294DD4-F714-3B59-98DE-56E9DDC2503B}"/>
              </a:ext>
            </a:extLst>
          </p:cNvPr>
          <p:cNvSpPr txBox="1"/>
          <p:nvPr/>
        </p:nvSpPr>
        <p:spPr>
          <a:xfrm>
            <a:off x="6502698" y="2085235"/>
            <a:ext cx="1082796" cy="400110"/>
          </a:xfrm>
          <a:prstGeom prst="rect">
            <a:avLst/>
          </a:prstGeom>
          <a:noFill/>
        </p:spPr>
        <p:txBody>
          <a:bodyPr wrap="square" rtlCol="0">
            <a:spAutoFit/>
          </a:bodyPr>
          <a:lstStyle/>
          <a:p>
            <a:pPr algn="ctr"/>
            <a:r>
              <a:rPr lang="en-US" sz="1000" b="1">
                <a:latin typeface="Open Sans" panose="020B0606030504020204" pitchFamily="34" charset="0"/>
                <a:ea typeface="Open Sans" panose="020B0606030504020204" pitchFamily="34" charset="0"/>
                <a:cs typeface="Open Sans" panose="020B0606030504020204" pitchFamily="34" charset="0"/>
              </a:rPr>
              <a:t>Metadata Management</a:t>
            </a:r>
          </a:p>
        </p:txBody>
      </p:sp>
      <p:sp>
        <p:nvSpPr>
          <p:cNvPr id="66" name="TextBox 65">
            <a:extLst>
              <a:ext uri="{FF2B5EF4-FFF2-40B4-BE49-F238E27FC236}">
                <a16:creationId xmlns:a16="http://schemas.microsoft.com/office/drawing/2014/main" id="{8037880A-2A91-077D-CC61-85F5CF43A0E5}"/>
              </a:ext>
            </a:extLst>
          </p:cNvPr>
          <p:cNvSpPr txBox="1"/>
          <p:nvPr/>
        </p:nvSpPr>
        <p:spPr>
          <a:xfrm>
            <a:off x="3555817" y="2809458"/>
            <a:ext cx="1055149" cy="230832"/>
          </a:xfrm>
          <a:prstGeom prst="rect">
            <a:avLst/>
          </a:prstGeom>
          <a:noFill/>
        </p:spPr>
        <p:txBody>
          <a:bodyPr wrap="square" rtlCol="0">
            <a:spAutoFit/>
          </a:bodyPr>
          <a:lstStyle/>
          <a:p>
            <a:pPr algn="ctr"/>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Big Data</a:t>
            </a:r>
          </a:p>
        </p:txBody>
      </p:sp>
      <p:sp>
        <p:nvSpPr>
          <p:cNvPr id="68" name="TextBox 67">
            <a:extLst>
              <a:ext uri="{FF2B5EF4-FFF2-40B4-BE49-F238E27FC236}">
                <a16:creationId xmlns:a16="http://schemas.microsoft.com/office/drawing/2014/main" id="{789A9AA6-8A5B-8157-8462-89E3EC2EBAAC}"/>
              </a:ext>
            </a:extLst>
          </p:cNvPr>
          <p:cNvSpPr txBox="1"/>
          <p:nvPr/>
        </p:nvSpPr>
        <p:spPr>
          <a:xfrm>
            <a:off x="4952059" y="2749088"/>
            <a:ext cx="953088" cy="369332"/>
          </a:xfrm>
          <a:prstGeom prst="rect">
            <a:avLst/>
          </a:prstGeom>
          <a:noFill/>
        </p:spPr>
        <p:txBody>
          <a:bodyPr wrap="square" rtlCol="0">
            <a:spAutoFit/>
          </a:bodyPr>
          <a:lstStyle/>
          <a:p>
            <a:pPr algn="ctr"/>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Unstructured Data</a:t>
            </a:r>
          </a:p>
        </p:txBody>
      </p:sp>
      <p:sp>
        <p:nvSpPr>
          <p:cNvPr id="70" name="TextBox 69">
            <a:extLst>
              <a:ext uri="{FF2B5EF4-FFF2-40B4-BE49-F238E27FC236}">
                <a16:creationId xmlns:a16="http://schemas.microsoft.com/office/drawing/2014/main" id="{27A1FC04-299A-C37E-6447-20393E081DAD}"/>
              </a:ext>
            </a:extLst>
          </p:cNvPr>
          <p:cNvSpPr txBox="1"/>
          <p:nvPr/>
        </p:nvSpPr>
        <p:spPr>
          <a:xfrm>
            <a:off x="7443223" y="2710459"/>
            <a:ext cx="964845" cy="369332"/>
          </a:xfrm>
          <a:prstGeom prst="rect">
            <a:avLst/>
          </a:prstGeom>
          <a:noFill/>
        </p:spPr>
        <p:txBody>
          <a:bodyPr wrap="square" rtlCol="0">
            <a:spAutoFit/>
          </a:bodyPr>
          <a:lstStyle/>
          <a:p>
            <a:pPr algn="ctr"/>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Content Management</a:t>
            </a:r>
          </a:p>
        </p:txBody>
      </p:sp>
      <p:sp>
        <p:nvSpPr>
          <p:cNvPr id="72" name="TextBox 71">
            <a:extLst>
              <a:ext uri="{FF2B5EF4-FFF2-40B4-BE49-F238E27FC236}">
                <a16:creationId xmlns:a16="http://schemas.microsoft.com/office/drawing/2014/main" id="{6FB86122-2BA6-3D94-7DC5-1641547ED7D9}"/>
              </a:ext>
            </a:extLst>
          </p:cNvPr>
          <p:cNvSpPr txBox="1"/>
          <p:nvPr/>
        </p:nvSpPr>
        <p:spPr>
          <a:xfrm>
            <a:off x="6343156" y="2670959"/>
            <a:ext cx="804122" cy="507831"/>
          </a:xfrm>
          <a:prstGeom prst="rect">
            <a:avLst/>
          </a:prstGeom>
          <a:noFill/>
        </p:spPr>
        <p:txBody>
          <a:bodyPr wrap="square" rtlCol="0">
            <a:spAutoFit/>
          </a:bodyPr>
          <a:lstStyle/>
          <a:p>
            <a:pPr algn="ctr"/>
            <a:r>
              <a:rPr lang="en-US" sz="900">
                <a:solidFill>
                  <a:schemeClr val="bg1"/>
                </a:solidFill>
                <a:latin typeface="Open Sans" panose="020B0606030504020204" pitchFamily="34" charset="0"/>
                <a:ea typeface="Open Sans" panose="020B0606030504020204" pitchFamily="34" charset="0"/>
                <a:cs typeface="Open Sans" panose="020B0606030504020204" pitchFamily="34" charset="0"/>
              </a:rPr>
              <a:t>Semi-Structured Data</a:t>
            </a:r>
          </a:p>
        </p:txBody>
      </p:sp>
      <p:pic>
        <p:nvPicPr>
          <p:cNvPr id="77" name="Picture 76" descr="A picture containing black, darkness&#10;&#10;Description automatically generated">
            <a:extLst>
              <a:ext uri="{FF2B5EF4-FFF2-40B4-BE49-F238E27FC236}">
                <a16:creationId xmlns:a16="http://schemas.microsoft.com/office/drawing/2014/main" id="{52DE0A42-97BF-A3D1-2B47-E20D75835AF9}"/>
              </a:ext>
            </a:extLst>
          </p:cNvPr>
          <p:cNvPicPr>
            <a:picLocks noChangeAspect="1"/>
          </p:cNvPicPr>
          <p:nvPr/>
        </p:nvPicPr>
        <p:blipFill>
          <a:blip r:embed="rId7">
            <a:biLevel thresh="50000"/>
            <a:extLst>
              <a:ext uri="{BEBA8EAE-BF5A-486C-A8C5-ECC9F3942E4B}">
                <a14:imgProps xmlns:a14="http://schemas.microsoft.com/office/drawing/2010/main">
                  <a14:imgLayer r:embed="rId8">
                    <a14:imgEffect>
                      <a14:colorTemperature colorTemp="1500"/>
                    </a14:imgEffect>
                    <a14:imgEffect>
                      <a14:saturation sat="0"/>
                    </a14:imgEffect>
                  </a14:imgLayer>
                </a14:imgProps>
              </a:ext>
            </a:extLst>
          </a:blip>
          <a:stretch>
            <a:fillRect/>
          </a:stretch>
        </p:blipFill>
        <p:spPr>
          <a:xfrm>
            <a:off x="3317245" y="2607555"/>
            <a:ext cx="575139" cy="575139"/>
          </a:xfrm>
          <a:prstGeom prst="rect">
            <a:avLst/>
          </a:prstGeom>
        </p:spPr>
      </p:pic>
      <p:pic>
        <p:nvPicPr>
          <p:cNvPr id="79" name="Picture 78" descr="A picture containing black, darkness&#10;&#10;Description automatically generated">
            <a:extLst>
              <a:ext uri="{FF2B5EF4-FFF2-40B4-BE49-F238E27FC236}">
                <a16:creationId xmlns:a16="http://schemas.microsoft.com/office/drawing/2014/main" id="{301D008B-EA8C-EF26-D8FF-E59991F59D35}"/>
              </a:ext>
            </a:extLst>
          </p:cNvPr>
          <p:cNvPicPr>
            <a:picLocks noChangeAspect="1"/>
          </p:cNvPicPr>
          <p:nvPr/>
        </p:nvPicPr>
        <p:blipFill>
          <a:blip r:embed="rId9">
            <a:biLevel thresh="50000"/>
            <a:extLst>
              <a:ext uri="{BEBA8EAE-BF5A-486C-A8C5-ECC9F3942E4B}">
                <a14:imgProps xmlns:a14="http://schemas.microsoft.com/office/drawing/2010/main">
                  <a14:imgLayer r:embed="rId10">
                    <a14:imgEffect>
                      <a14:colorTemperature colorTemp="1500"/>
                    </a14:imgEffect>
                    <a14:imgEffect>
                      <a14:saturation sat="0"/>
                    </a14:imgEffect>
                  </a14:imgLayer>
                </a14:imgProps>
              </a:ext>
            </a:extLst>
          </a:blip>
          <a:stretch>
            <a:fillRect/>
          </a:stretch>
        </p:blipFill>
        <p:spPr>
          <a:xfrm>
            <a:off x="4467201" y="2650065"/>
            <a:ext cx="567377" cy="567377"/>
          </a:xfrm>
          <a:prstGeom prst="rect">
            <a:avLst/>
          </a:prstGeom>
        </p:spPr>
      </p:pic>
      <p:pic>
        <p:nvPicPr>
          <p:cNvPr id="81" name="Picture 80" descr="A picture containing black, darkness&#10;&#10;Description automatically generated">
            <a:extLst>
              <a:ext uri="{FF2B5EF4-FFF2-40B4-BE49-F238E27FC236}">
                <a16:creationId xmlns:a16="http://schemas.microsoft.com/office/drawing/2014/main" id="{5EB072A4-5F7B-C077-A53B-B3D2728D8E85}"/>
              </a:ext>
            </a:extLst>
          </p:cNvPr>
          <p:cNvPicPr>
            <a:picLocks noChangeAspect="1"/>
          </p:cNvPicPr>
          <p:nvPr/>
        </p:nvPicPr>
        <p:blipFill>
          <a:blip r:embed="rId11">
            <a:biLevel thresh="50000"/>
            <a:extLst>
              <a:ext uri="{BEBA8EAE-BF5A-486C-A8C5-ECC9F3942E4B}">
                <a14:imgProps xmlns:a14="http://schemas.microsoft.com/office/drawing/2010/main">
                  <a14:imgLayer r:embed="rId12">
                    <a14:imgEffect>
                      <a14:colorTemperature colorTemp="1500"/>
                    </a14:imgEffect>
                    <a14:imgEffect>
                      <a14:saturation sat="0"/>
                    </a14:imgEffect>
                  </a14:imgLayer>
                </a14:imgProps>
              </a:ext>
            </a:extLst>
          </a:blip>
          <a:stretch>
            <a:fillRect/>
          </a:stretch>
        </p:blipFill>
        <p:spPr>
          <a:xfrm>
            <a:off x="5946376" y="2681884"/>
            <a:ext cx="440528" cy="440528"/>
          </a:xfrm>
          <a:prstGeom prst="rect">
            <a:avLst/>
          </a:prstGeom>
        </p:spPr>
      </p:pic>
      <p:pic>
        <p:nvPicPr>
          <p:cNvPr id="83" name="Picture 82" descr="A picture containing black, darkness&#10;&#10;Description automatically generated">
            <a:extLst>
              <a:ext uri="{FF2B5EF4-FFF2-40B4-BE49-F238E27FC236}">
                <a16:creationId xmlns:a16="http://schemas.microsoft.com/office/drawing/2014/main" id="{72805291-54F0-C711-B905-3CED017C9AEE}"/>
              </a:ext>
            </a:extLst>
          </p:cNvPr>
          <p:cNvPicPr>
            <a:picLocks noChangeAspect="1"/>
          </p:cNvPicPr>
          <p:nvPr/>
        </p:nvPicPr>
        <p:blipFill>
          <a:blip r:embed="rId13">
            <a:biLevel thresh="50000"/>
            <a:extLst>
              <a:ext uri="{BEBA8EAE-BF5A-486C-A8C5-ECC9F3942E4B}">
                <a14:imgProps xmlns:a14="http://schemas.microsoft.com/office/drawing/2010/main">
                  <a14:imgLayer r:embed="rId14">
                    <a14:imgEffect>
                      <a14:colorTemperature colorTemp="1500"/>
                    </a14:imgEffect>
                    <a14:imgEffect>
                      <a14:saturation sat="0"/>
                    </a14:imgEffect>
                  </a14:imgLayer>
                </a14:imgProps>
              </a:ext>
            </a:extLst>
          </a:blip>
          <a:stretch>
            <a:fillRect/>
          </a:stretch>
        </p:blipFill>
        <p:spPr>
          <a:xfrm>
            <a:off x="7041004" y="2656729"/>
            <a:ext cx="536289" cy="536289"/>
          </a:xfrm>
          <a:prstGeom prst="rect">
            <a:avLst/>
          </a:prstGeom>
        </p:spPr>
      </p:pic>
      <p:pic>
        <p:nvPicPr>
          <p:cNvPr id="85" name="Picture 84" descr="A picture containing black, darkness&#10;&#10;Description automatically generated">
            <a:extLst>
              <a:ext uri="{FF2B5EF4-FFF2-40B4-BE49-F238E27FC236}">
                <a16:creationId xmlns:a16="http://schemas.microsoft.com/office/drawing/2014/main" id="{9A76F833-65ED-B6C3-ED5B-E9D65479C8EE}"/>
              </a:ext>
            </a:extLst>
          </p:cNvPr>
          <p:cNvPicPr>
            <a:picLocks noChangeAspect="1"/>
          </p:cNvPicPr>
          <p:nvPr/>
        </p:nvPicPr>
        <p:blipFill>
          <a:blip r:embed="rId15">
            <a:biLevel thresh="50000"/>
            <a:extLst>
              <a:ext uri="{BEBA8EAE-BF5A-486C-A8C5-ECC9F3942E4B}">
                <a14:imgProps xmlns:a14="http://schemas.microsoft.com/office/drawing/2010/main">
                  <a14:imgLayer r:embed="rId16">
                    <a14:imgEffect>
                      <a14:colorTemperature colorTemp="1500"/>
                    </a14:imgEffect>
                    <a14:imgEffect>
                      <a14:saturation sat="0"/>
                    </a14:imgEffect>
                  </a14:imgLayer>
                </a14:imgProps>
              </a:ext>
            </a:extLst>
          </a:blip>
          <a:stretch>
            <a:fillRect/>
          </a:stretch>
        </p:blipFill>
        <p:spPr>
          <a:xfrm>
            <a:off x="5863549" y="1970586"/>
            <a:ext cx="623100" cy="623100"/>
          </a:xfrm>
          <a:prstGeom prst="rect">
            <a:avLst/>
          </a:prstGeom>
        </p:spPr>
      </p:pic>
      <p:pic>
        <p:nvPicPr>
          <p:cNvPr id="87" name="Picture 86" descr="A picture containing black, darkness&#10;&#10;Description automatically generated">
            <a:extLst>
              <a:ext uri="{FF2B5EF4-FFF2-40B4-BE49-F238E27FC236}">
                <a16:creationId xmlns:a16="http://schemas.microsoft.com/office/drawing/2014/main" id="{6A46528F-C8EF-D193-ACA4-C4C362F182E6}"/>
              </a:ext>
            </a:extLst>
          </p:cNvPr>
          <p:cNvPicPr>
            <a:picLocks noChangeAspect="1"/>
          </p:cNvPicPr>
          <p:nvPr/>
        </p:nvPicPr>
        <p:blipFill>
          <a:blip r:embed="rId17">
            <a:biLevel thresh="50000"/>
            <a:extLst>
              <a:ext uri="{BEBA8EAE-BF5A-486C-A8C5-ECC9F3942E4B}">
                <a14:imgProps xmlns:a14="http://schemas.microsoft.com/office/drawing/2010/main">
                  <a14:imgLayer r:embed="rId18">
                    <a14:imgEffect>
                      <a14:colorTemperature colorTemp="1500"/>
                    </a14:imgEffect>
                    <a14:imgEffect>
                      <a14:saturation sat="0"/>
                    </a14:imgEffect>
                  </a14:imgLayer>
                </a14:imgProps>
              </a:ext>
            </a:extLst>
          </a:blip>
          <a:stretch>
            <a:fillRect/>
          </a:stretch>
        </p:blipFill>
        <p:spPr>
          <a:xfrm>
            <a:off x="3926958" y="2021991"/>
            <a:ext cx="474092" cy="474092"/>
          </a:xfrm>
          <a:prstGeom prst="rect">
            <a:avLst/>
          </a:prstGeom>
        </p:spPr>
      </p:pic>
      <p:pic>
        <p:nvPicPr>
          <p:cNvPr id="91" name="Picture 90" descr="A picture containing black, darkness&#10;&#10;Description automatically generated">
            <a:extLst>
              <a:ext uri="{FF2B5EF4-FFF2-40B4-BE49-F238E27FC236}">
                <a16:creationId xmlns:a16="http://schemas.microsoft.com/office/drawing/2014/main" id="{48798730-6EA4-276C-2503-E5B56170E96A}"/>
              </a:ext>
            </a:extLst>
          </p:cNvPr>
          <p:cNvPicPr>
            <a:picLocks noChangeAspect="1"/>
          </p:cNvPicPr>
          <p:nvPr/>
        </p:nvPicPr>
        <p:blipFill>
          <a:blip r:embed="rId19">
            <a:biLevel thresh="50000"/>
            <a:extLst>
              <a:ext uri="{BEBA8EAE-BF5A-486C-A8C5-ECC9F3942E4B}">
                <a14:imgProps xmlns:a14="http://schemas.microsoft.com/office/drawing/2010/main">
                  <a14:imgLayer r:embed="rId20">
                    <a14:imgEffect>
                      <a14:colorTemperature colorTemp="1500"/>
                    </a14:imgEffect>
                    <a14:imgEffect>
                      <a14:saturation sat="0"/>
                    </a14:imgEffect>
                  </a14:imgLayer>
                </a14:imgProps>
              </a:ext>
            </a:extLst>
          </a:blip>
          <a:stretch>
            <a:fillRect/>
          </a:stretch>
        </p:blipFill>
        <p:spPr>
          <a:xfrm>
            <a:off x="5640769" y="1448848"/>
            <a:ext cx="338777" cy="338777"/>
          </a:xfrm>
          <a:prstGeom prst="rect">
            <a:avLst/>
          </a:prstGeom>
        </p:spPr>
      </p:pic>
      <p:cxnSp>
        <p:nvCxnSpPr>
          <p:cNvPr id="4" name="Straight Connector 3">
            <a:extLst>
              <a:ext uri="{FF2B5EF4-FFF2-40B4-BE49-F238E27FC236}">
                <a16:creationId xmlns:a16="http://schemas.microsoft.com/office/drawing/2014/main" id="{F81A116D-7B2E-7036-ADCF-1744FDBD000C}"/>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7" name="Footer Placeholder 4">
            <a:extLst>
              <a:ext uri="{FF2B5EF4-FFF2-40B4-BE49-F238E27FC236}">
                <a16:creationId xmlns:a16="http://schemas.microsoft.com/office/drawing/2014/main" id="{F52478A6-21D7-8AB3-83CB-EB25D14615DE}"/>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Tree>
    <p:extLst>
      <p:ext uri="{BB962C8B-B14F-4D97-AF65-F5344CB8AC3E}">
        <p14:creationId xmlns:p14="http://schemas.microsoft.com/office/powerpoint/2010/main" val="1944386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font&#10;&#10;Description automatically generated">
            <a:extLst>
              <a:ext uri="{FF2B5EF4-FFF2-40B4-BE49-F238E27FC236}">
                <a16:creationId xmlns:a16="http://schemas.microsoft.com/office/drawing/2014/main" id="{EACA7289-A67E-1CE9-BA89-DFF32C89E32E}"/>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t="12174"/>
          <a:stretch/>
        </p:blipFill>
        <p:spPr>
          <a:xfrm>
            <a:off x="219160" y="916046"/>
            <a:ext cx="8706306" cy="3849839"/>
          </a:xfrm>
          <a:prstGeom prst="rect">
            <a:avLst/>
          </a:prstGeom>
        </p:spPr>
      </p:pic>
      <p:sp>
        <p:nvSpPr>
          <p:cNvPr id="3" name="Rectangle 2">
            <a:extLst>
              <a:ext uri="{FF2B5EF4-FFF2-40B4-BE49-F238E27FC236}">
                <a16:creationId xmlns:a16="http://schemas.microsoft.com/office/drawing/2014/main" id="{379D5DBA-5CFF-DB38-201B-F6F6FE0D6A8E}"/>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 picture containing font, screenshot, text, graphics&#10;&#10;Description automatically generated">
            <a:extLst>
              <a:ext uri="{FF2B5EF4-FFF2-40B4-BE49-F238E27FC236}">
                <a16:creationId xmlns:a16="http://schemas.microsoft.com/office/drawing/2014/main" id="{6D889B16-2641-C2C0-20DC-CEB51F8D533D}"/>
              </a:ext>
            </a:extLst>
          </p:cNvPr>
          <p:cNvPicPr>
            <a:picLocks noChangeAspect="1"/>
          </p:cNvPicPr>
          <p:nvPr/>
        </p:nvPicPr>
        <p:blipFill>
          <a:blip r:embed="rId5"/>
          <a:stretch>
            <a:fillRect/>
          </a:stretch>
        </p:blipFill>
        <p:spPr>
          <a:xfrm>
            <a:off x="564021" y="4843845"/>
            <a:ext cx="1186436" cy="243055"/>
          </a:xfrm>
          <a:prstGeom prst="rect">
            <a:avLst/>
          </a:prstGeom>
        </p:spPr>
      </p:pic>
      <p:sp>
        <p:nvSpPr>
          <p:cNvPr id="6" name="Text Placeholder 4">
            <a:extLst>
              <a:ext uri="{FF2B5EF4-FFF2-40B4-BE49-F238E27FC236}">
                <a16:creationId xmlns:a16="http://schemas.microsoft.com/office/drawing/2014/main" id="{060F72C7-E818-54B6-9939-47D1BBE85A9A}"/>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
        <p:nvSpPr>
          <p:cNvPr id="11" name="Rectangle 10">
            <a:extLst>
              <a:ext uri="{FF2B5EF4-FFF2-40B4-BE49-F238E27FC236}">
                <a16:creationId xmlns:a16="http://schemas.microsoft.com/office/drawing/2014/main" id="{9F6E62AD-E139-A235-B8DA-5F86D4D10008}"/>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with low confidence">
            <a:extLst>
              <a:ext uri="{FF2B5EF4-FFF2-40B4-BE49-F238E27FC236}">
                <a16:creationId xmlns:a16="http://schemas.microsoft.com/office/drawing/2014/main" id="{060C1F15-2BBF-883F-6BC3-436C56EB1D13}"/>
              </a:ext>
            </a:extLst>
          </p:cNvPr>
          <p:cNvPicPr>
            <a:picLocks noChangeAspect="1"/>
          </p:cNvPicPr>
          <p:nvPr/>
        </p:nvPicPr>
        <p:blipFill>
          <a:blip r:embed="rId6"/>
          <a:stretch>
            <a:fillRect/>
          </a:stretch>
        </p:blipFill>
        <p:spPr>
          <a:xfrm>
            <a:off x="8034261" y="4792811"/>
            <a:ext cx="901988" cy="360795"/>
          </a:xfrm>
          <a:prstGeom prst="rect">
            <a:avLst/>
          </a:prstGeom>
        </p:spPr>
      </p:pic>
      <p:sp>
        <p:nvSpPr>
          <p:cNvPr id="13" name="Slide Number Placeholder 4">
            <a:extLst>
              <a:ext uri="{FF2B5EF4-FFF2-40B4-BE49-F238E27FC236}">
                <a16:creationId xmlns:a16="http://schemas.microsoft.com/office/drawing/2014/main" id="{995FA21D-B83F-D62B-1CFB-08689E74C719}"/>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7</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93BA316E-2C59-1A84-3684-DE02EA4EBED2}"/>
              </a:ext>
            </a:extLst>
          </p:cNvPr>
          <p:cNvSpPr txBox="1"/>
          <p:nvPr/>
        </p:nvSpPr>
        <p:spPr>
          <a:xfrm>
            <a:off x="948479" y="459104"/>
            <a:ext cx="1500732" cy="369332"/>
          </a:xfrm>
          <a:prstGeom prst="rect">
            <a:avLst/>
          </a:prstGeom>
          <a:noFill/>
        </p:spPr>
        <p:txBody>
          <a:bodyPr wrap="none" rtlCol="0">
            <a:spAutoFit/>
          </a:bodyPr>
          <a:lstStyle/>
          <a:p>
            <a:pPr defTabSz="685800">
              <a:defRPr/>
            </a:pPr>
            <a:r>
              <a:rPr lang="en-US" b="1">
                <a:solidFill>
                  <a:srgbClr val="262626"/>
                </a:solidFill>
                <a:latin typeface="Open Sans" panose="020B0606030504020204" pitchFamily="34" charset="0"/>
                <a:ea typeface="Open Sans" panose="020B0606030504020204" pitchFamily="34" charset="0"/>
                <a:cs typeface="Open Sans" panose="020B0606030504020204" pitchFamily="34" charset="0"/>
              </a:rPr>
              <a:t>Data Fabric</a:t>
            </a:r>
          </a:p>
        </p:txBody>
      </p:sp>
      <p:cxnSp>
        <p:nvCxnSpPr>
          <p:cNvPr id="4" name="Straight Connector 3">
            <a:extLst>
              <a:ext uri="{FF2B5EF4-FFF2-40B4-BE49-F238E27FC236}">
                <a16:creationId xmlns:a16="http://schemas.microsoft.com/office/drawing/2014/main" id="{941AFA26-26FB-7BD2-87FD-1B2D0C5EB2B8}"/>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Footer Placeholder 4">
            <a:extLst>
              <a:ext uri="{FF2B5EF4-FFF2-40B4-BE49-F238E27FC236}">
                <a16:creationId xmlns:a16="http://schemas.microsoft.com/office/drawing/2014/main" id="{A94161DB-928E-A37C-2DD0-402AF50875D0}"/>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Tree>
    <p:extLst>
      <p:ext uri="{BB962C8B-B14F-4D97-AF65-F5344CB8AC3E}">
        <p14:creationId xmlns:p14="http://schemas.microsoft.com/office/powerpoint/2010/main" val="30905588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B1FA5C-F5E6-8236-3D88-7B432DDE84B4}"/>
              </a:ext>
            </a:extLst>
          </p:cNvPr>
          <p:cNvSpPr>
            <a:spLocks noGrp="1"/>
          </p:cNvSpPr>
          <p:nvPr>
            <p:ph type="sldNum" sz="quarter" idx="12"/>
          </p:nvPr>
        </p:nvSpPr>
        <p:spPr>
          <a:xfrm>
            <a:off x="6835410" y="4633368"/>
            <a:ext cx="2133600" cy="274097"/>
          </a:xfrm>
        </p:spPr>
        <p:txBody>
          <a:bodyPr anchor="ctr">
            <a:normAutofit/>
          </a:bodyPr>
          <a:lstStyle/>
          <a:p>
            <a:pPr>
              <a:lnSpc>
                <a:spcPct val="90000"/>
              </a:lnSpc>
              <a:spcAft>
                <a:spcPts val="600"/>
              </a:spcAft>
            </a:pPr>
            <a:fld id="{AF396DAA-9B3B-2748-9C7F-0FEF1858152B}" type="slidenum">
              <a:rPr lang="en-US" smtClean="0"/>
              <a:pPr>
                <a:lnSpc>
                  <a:spcPct val="90000"/>
                </a:lnSpc>
                <a:spcAft>
                  <a:spcPts val="600"/>
                </a:spcAft>
              </a:pPr>
              <a:t>8</a:t>
            </a:fld>
            <a:endParaRPr lang="en-US"/>
          </a:p>
        </p:txBody>
      </p:sp>
      <p:pic>
        <p:nvPicPr>
          <p:cNvPr id="3" name="City hayloft animation">
            <a:hlinkClick r:id="" action="ppaction://media"/>
            <a:extLst>
              <a:ext uri="{FF2B5EF4-FFF2-40B4-BE49-F238E27FC236}">
                <a16:creationId xmlns:a16="http://schemas.microsoft.com/office/drawing/2014/main" id="{4ADC90E9-6CCB-30DC-A492-121CC4F12F2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75" y="1588"/>
            <a:ext cx="9144000" cy="5143500"/>
          </a:xfrm>
          <a:prstGeom prst="rect">
            <a:avLst/>
          </a:prstGeom>
        </p:spPr>
      </p:pic>
      <p:sp>
        <p:nvSpPr>
          <p:cNvPr id="5" name="Slide Number Placeholder 4">
            <a:extLst>
              <a:ext uri="{FF2B5EF4-FFF2-40B4-BE49-F238E27FC236}">
                <a16:creationId xmlns:a16="http://schemas.microsoft.com/office/drawing/2014/main" id="{26171543-7DB8-6B36-1D88-4F66A82F4E7E}"/>
              </a:ext>
            </a:extLst>
          </p:cNvPr>
          <p:cNvSpPr txBox="1">
            <a:spLocks/>
          </p:cNvSpPr>
          <p:nvPr/>
        </p:nvSpPr>
        <p:spPr>
          <a:xfrm>
            <a:off x="-1" y="487971"/>
            <a:ext cx="883227" cy="282164"/>
          </a:xfrm>
          <a:prstGeom prst="rect">
            <a:avLst/>
          </a:prstGeom>
          <a:solidFill>
            <a:srgbClr val="E04503"/>
          </a:solidFill>
        </p:spPr>
        <p:txBody>
          <a:bodyPr vert="horz" lIns="0" tIns="0" rIns="162000" bIns="0" rtlCol="0" anchor="ctr"/>
          <a:lstStyle>
            <a:defPPr>
              <a:defRPr lang="en-US"/>
            </a:defPPr>
            <a:lvl1pPr marL="0" algn="r" defTabSz="457200" rtl="0" eaLnBrk="1" latinLnBrk="0" hangingPunct="1">
              <a:defRPr sz="1200" b="0" kern="1200">
                <a:solidFill>
                  <a:schemeClr val="bg1"/>
                </a:solidFill>
                <a:latin typeface="+mn-lt"/>
                <a:ea typeface="+mn-ea"/>
                <a:cs typeface="Avenir Next Regular"/>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fld id="{301888BD-454B-9140-A72D-361EE4519B1F}" type="slidenum">
              <a:rPr lang="en-US" b="1" smtClean="0">
                <a:latin typeface="Open Sans" panose="020B0606030504020204" pitchFamily="34" charset="0"/>
                <a:ea typeface="Open Sans" panose="020B0606030504020204" pitchFamily="34" charset="0"/>
                <a:cs typeface="Open Sans" panose="020B0606030504020204" pitchFamily="34" charset="0"/>
              </a:rPr>
              <a:pPr defTabSz="685800">
                <a:defRPr/>
              </a:pPr>
              <a:t>8</a:t>
            </a:fld>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7090C242-E2FA-15E4-1A82-737586C099B9}"/>
              </a:ext>
            </a:extLst>
          </p:cNvPr>
          <p:cNvSpPr txBox="1"/>
          <p:nvPr/>
        </p:nvSpPr>
        <p:spPr>
          <a:xfrm>
            <a:off x="948479" y="459104"/>
            <a:ext cx="3744487" cy="369332"/>
          </a:xfrm>
          <a:prstGeom prst="rect">
            <a:avLst/>
          </a:prstGeom>
          <a:noFill/>
        </p:spPr>
        <p:txBody>
          <a:bodyPr wrap="none" rtlCol="0">
            <a:spAutoFit/>
          </a:bodyPr>
          <a:lstStyle/>
          <a:p>
            <a:pPr defTabSz="685800">
              <a:defRPr/>
            </a:pPr>
            <a:r>
              <a:rPr lang="en-US" b="1" dirty="0">
                <a:solidFill>
                  <a:srgbClr val="262626"/>
                </a:solidFill>
                <a:latin typeface="Open Sans" panose="020B0606030504020204" pitchFamily="34" charset="0"/>
                <a:ea typeface="Open Sans" panose="020B0606030504020204" pitchFamily="34" charset="0"/>
                <a:cs typeface="Open Sans" panose="020B0606030504020204" pitchFamily="34" charset="0"/>
              </a:rPr>
              <a:t>That’s Why we Created Hayloft.</a:t>
            </a:r>
          </a:p>
        </p:txBody>
      </p:sp>
      <p:pic>
        <p:nvPicPr>
          <p:cNvPr id="9" name="Picture 8" descr="A picture containing symbol&#10;&#10;Description automatically generated">
            <a:extLst>
              <a:ext uri="{FF2B5EF4-FFF2-40B4-BE49-F238E27FC236}">
                <a16:creationId xmlns:a16="http://schemas.microsoft.com/office/drawing/2014/main" id="{0887F0A6-74DF-9A26-C672-E2A799C70333}"/>
              </a:ext>
            </a:extLst>
          </p:cNvPr>
          <p:cNvPicPr>
            <a:picLocks noChangeAspect="1"/>
          </p:cNvPicPr>
          <p:nvPr/>
        </p:nvPicPr>
        <p:blipFill>
          <a:blip r:embed="rId6"/>
          <a:stretch>
            <a:fillRect/>
          </a:stretch>
        </p:blipFill>
        <p:spPr>
          <a:xfrm>
            <a:off x="840448" y="1802230"/>
            <a:ext cx="1213682" cy="1213682"/>
          </a:xfrm>
          <a:prstGeom prst="rect">
            <a:avLst/>
          </a:prstGeom>
        </p:spPr>
      </p:pic>
      <p:sp>
        <p:nvSpPr>
          <p:cNvPr id="14" name="Rectangle 13">
            <a:extLst>
              <a:ext uri="{FF2B5EF4-FFF2-40B4-BE49-F238E27FC236}">
                <a16:creationId xmlns:a16="http://schemas.microsoft.com/office/drawing/2014/main" id="{BFAB44C8-DDF5-069A-32EB-ACABE0969131}"/>
              </a:ext>
            </a:extLst>
          </p:cNvPr>
          <p:cNvSpPr/>
          <p:nvPr/>
        </p:nvSpPr>
        <p:spPr>
          <a:xfrm>
            <a:off x="0" y="3173619"/>
            <a:ext cx="9147175" cy="1213682"/>
          </a:xfrm>
          <a:prstGeom prst="rect">
            <a:avLst/>
          </a:prstGeom>
          <a:gradFill>
            <a:gsLst>
              <a:gs pos="0">
                <a:srgbClr val="E24301">
                  <a:alpha val="65000"/>
                </a:srgbClr>
              </a:gs>
              <a:gs pos="100000">
                <a:srgbClr val="F6A352">
                  <a:alpha val="64558"/>
                </a:srgb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4BDD1A87-DAC8-6E07-8C76-218A6DFC4120}"/>
              </a:ext>
            </a:extLst>
          </p:cNvPr>
          <p:cNvGrpSpPr/>
          <p:nvPr/>
        </p:nvGrpSpPr>
        <p:grpSpPr>
          <a:xfrm>
            <a:off x="455215" y="3282181"/>
            <a:ext cx="1982247" cy="932907"/>
            <a:chOff x="455215" y="3282181"/>
            <a:chExt cx="1982247" cy="932907"/>
          </a:xfrm>
        </p:grpSpPr>
        <p:sp>
          <p:nvSpPr>
            <p:cNvPr id="11" name="TextBox 10">
              <a:extLst>
                <a:ext uri="{FF2B5EF4-FFF2-40B4-BE49-F238E27FC236}">
                  <a16:creationId xmlns:a16="http://schemas.microsoft.com/office/drawing/2014/main" id="{F028EF02-98DB-6F0B-D47C-9D252AF60231}"/>
                </a:ext>
              </a:extLst>
            </p:cNvPr>
            <p:cNvSpPr txBox="1"/>
            <p:nvPr/>
          </p:nvSpPr>
          <p:spPr>
            <a:xfrm>
              <a:off x="455215" y="3282181"/>
              <a:ext cx="1982247" cy="307777"/>
            </a:xfrm>
            <a:prstGeom prst="rect">
              <a:avLst/>
            </a:prstGeom>
            <a:noFill/>
          </p:spPr>
          <p:txBody>
            <a:bodyPr wrap="square" rtlCol="0">
              <a:spAutoFit/>
            </a:bodyPr>
            <a:lstStyle/>
            <a:p>
              <a:pPr algn="ctr" defTabSz="685800">
                <a:defRPr/>
              </a:pP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Create</a:t>
              </a:r>
            </a:p>
          </p:txBody>
        </p:sp>
        <p:sp>
          <p:nvSpPr>
            <p:cNvPr id="13" name="TextBox 12">
              <a:extLst>
                <a:ext uri="{FF2B5EF4-FFF2-40B4-BE49-F238E27FC236}">
                  <a16:creationId xmlns:a16="http://schemas.microsoft.com/office/drawing/2014/main" id="{735AFDDC-C145-115E-0A9B-3583FC15A5B9}"/>
                </a:ext>
              </a:extLst>
            </p:cNvPr>
            <p:cNvSpPr txBox="1"/>
            <p:nvPr/>
          </p:nvSpPr>
          <p:spPr>
            <a:xfrm>
              <a:off x="455215" y="3568757"/>
              <a:ext cx="1947819" cy="646331"/>
            </a:xfrm>
            <a:prstGeom prst="rect">
              <a:avLst/>
            </a:prstGeom>
            <a:noFill/>
          </p:spPr>
          <p:txBody>
            <a:bodyPr wrap="square" rtlCol="0">
              <a:spAutoFit/>
            </a:bodyPr>
            <a:lstStyle/>
            <a:p>
              <a:pPr algn="ctr" defTabSz="685800">
                <a:defRPr/>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Author definitions with peer review from Hayloft moderators. </a:t>
              </a:r>
            </a:p>
          </p:txBody>
        </p:sp>
      </p:grpSp>
      <p:sp>
        <p:nvSpPr>
          <p:cNvPr id="17" name="TextBox 16">
            <a:extLst>
              <a:ext uri="{FF2B5EF4-FFF2-40B4-BE49-F238E27FC236}">
                <a16:creationId xmlns:a16="http://schemas.microsoft.com/office/drawing/2014/main" id="{5F567191-2FF4-6A8F-3B3B-5CE2010E0316}"/>
              </a:ext>
            </a:extLst>
          </p:cNvPr>
          <p:cNvSpPr txBox="1"/>
          <p:nvPr/>
        </p:nvSpPr>
        <p:spPr>
          <a:xfrm>
            <a:off x="3441064" y="3282181"/>
            <a:ext cx="1982247" cy="307777"/>
          </a:xfrm>
          <a:prstGeom prst="rect">
            <a:avLst/>
          </a:prstGeom>
          <a:noFill/>
        </p:spPr>
        <p:txBody>
          <a:bodyPr wrap="square" rtlCol="0">
            <a:spAutoFit/>
          </a:bodyPr>
          <a:lstStyle/>
          <a:p>
            <a:pPr algn="ctr" defTabSz="685800">
              <a:defRPr/>
            </a:pP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Standardize</a:t>
            </a:r>
          </a:p>
        </p:txBody>
      </p:sp>
      <p:sp>
        <p:nvSpPr>
          <p:cNvPr id="18" name="TextBox 17">
            <a:extLst>
              <a:ext uri="{FF2B5EF4-FFF2-40B4-BE49-F238E27FC236}">
                <a16:creationId xmlns:a16="http://schemas.microsoft.com/office/drawing/2014/main" id="{27931024-D091-9B8C-45D6-974AA84051C7}"/>
              </a:ext>
            </a:extLst>
          </p:cNvPr>
          <p:cNvSpPr txBox="1"/>
          <p:nvPr/>
        </p:nvSpPr>
        <p:spPr>
          <a:xfrm>
            <a:off x="3441064" y="3578807"/>
            <a:ext cx="1982247" cy="646331"/>
          </a:xfrm>
          <a:prstGeom prst="rect">
            <a:avLst/>
          </a:prstGeom>
          <a:noFill/>
        </p:spPr>
        <p:txBody>
          <a:bodyPr wrap="square" rtlCol="0">
            <a:spAutoFit/>
          </a:bodyPr>
          <a:lstStyle/>
          <a:p>
            <a:pPr algn="ctr" defTabSz="685800">
              <a:defRPr/>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Donate your definitions to the Hayloft repository to document the model.</a:t>
            </a:r>
          </a:p>
        </p:txBody>
      </p:sp>
      <p:pic>
        <p:nvPicPr>
          <p:cNvPr id="20" name="Picture 19" descr="A clipboard with check marks and a lock&#10;&#10;Description automatically generated with low confidence">
            <a:extLst>
              <a:ext uri="{FF2B5EF4-FFF2-40B4-BE49-F238E27FC236}">
                <a16:creationId xmlns:a16="http://schemas.microsoft.com/office/drawing/2014/main" id="{5E6B5060-C508-D732-404D-6839ACB6DB78}"/>
              </a:ext>
            </a:extLst>
          </p:cNvPr>
          <p:cNvPicPr>
            <a:picLocks noChangeAspect="1"/>
          </p:cNvPicPr>
          <p:nvPr/>
        </p:nvPicPr>
        <p:blipFill>
          <a:blip r:embed="rId7"/>
          <a:stretch>
            <a:fillRect/>
          </a:stretch>
        </p:blipFill>
        <p:spPr>
          <a:xfrm>
            <a:off x="3474517" y="1551412"/>
            <a:ext cx="1539677" cy="1539677"/>
          </a:xfrm>
          <a:prstGeom prst="rect">
            <a:avLst/>
          </a:prstGeom>
        </p:spPr>
      </p:pic>
      <p:sp>
        <p:nvSpPr>
          <p:cNvPr id="23" name="TextBox 22">
            <a:extLst>
              <a:ext uri="{FF2B5EF4-FFF2-40B4-BE49-F238E27FC236}">
                <a16:creationId xmlns:a16="http://schemas.microsoft.com/office/drawing/2014/main" id="{333C0F9A-074D-B2C1-D35B-8D419699AC63}"/>
              </a:ext>
            </a:extLst>
          </p:cNvPr>
          <p:cNvSpPr txBox="1"/>
          <p:nvPr/>
        </p:nvSpPr>
        <p:spPr>
          <a:xfrm>
            <a:off x="6425962" y="3282181"/>
            <a:ext cx="1982247" cy="307777"/>
          </a:xfrm>
          <a:prstGeom prst="rect">
            <a:avLst/>
          </a:prstGeom>
          <a:noFill/>
        </p:spPr>
        <p:txBody>
          <a:bodyPr wrap="square" rtlCol="0">
            <a:spAutoFit/>
          </a:bodyPr>
          <a:lstStyle/>
          <a:p>
            <a:pPr algn="ctr" defTabSz="685800">
              <a:defRPr/>
            </a:pPr>
            <a:r>
              <a:rPr lang="en-US" sz="1400" b="1">
                <a:solidFill>
                  <a:schemeClr val="bg1"/>
                </a:solidFill>
                <a:latin typeface="Open Sans" panose="020B0606030504020204" pitchFamily="34" charset="0"/>
                <a:ea typeface="Open Sans" panose="020B0606030504020204" pitchFamily="34" charset="0"/>
                <a:cs typeface="Open Sans" panose="020B0606030504020204" pitchFamily="34" charset="0"/>
              </a:rPr>
              <a:t>Recycle</a:t>
            </a:r>
          </a:p>
        </p:txBody>
      </p:sp>
      <p:sp>
        <p:nvSpPr>
          <p:cNvPr id="24" name="TextBox 23">
            <a:extLst>
              <a:ext uri="{FF2B5EF4-FFF2-40B4-BE49-F238E27FC236}">
                <a16:creationId xmlns:a16="http://schemas.microsoft.com/office/drawing/2014/main" id="{A2232984-818A-63D0-E28B-F07DBF5588E6}"/>
              </a:ext>
            </a:extLst>
          </p:cNvPr>
          <p:cNvSpPr txBox="1"/>
          <p:nvPr/>
        </p:nvSpPr>
        <p:spPr>
          <a:xfrm>
            <a:off x="6428035" y="3589958"/>
            <a:ext cx="1982247" cy="646331"/>
          </a:xfrm>
          <a:prstGeom prst="rect">
            <a:avLst/>
          </a:prstGeom>
          <a:noFill/>
        </p:spPr>
        <p:txBody>
          <a:bodyPr wrap="square" rtlCol="0">
            <a:spAutoFit/>
          </a:bodyPr>
          <a:lstStyle/>
          <a:p>
            <a:pPr algn="ctr" defTabSz="685800">
              <a:defRPr/>
            </a:pPr>
            <a:r>
              <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rPr>
              <a:t>Use definitions already made by your peers to expedite integrations.</a:t>
            </a:r>
          </a:p>
        </p:txBody>
      </p:sp>
      <p:pic>
        <p:nvPicPr>
          <p:cNvPr id="26" name="Picture 25" descr="A picture containing clipart, graphics, creativity, design&#10;&#10;Description automatically generated">
            <a:extLst>
              <a:ext uri="{FF2B5EF4-FFF2-40B4-BE49-F238E27FC236}">
                <a16:creationId xmlns:a16="http://schemas.microsoft.com/office/drawing/2014/main" id="{D8B4D369-5821-B189-769C-B84F5E401D39}"/>
              </a:ext>
            </a:extLst>
          </p:cNvPr>
          <p:cNvPicPr>
            <a:picLocks noChangeAspect="1"/>
          </p:cNvPicPr>
          <p:nvPr/>
        </p:nvPicPr>
        <p:blipFill>
          <a:blip r:embed="rId8"/>
          <a:stretch>
            <a:fillRect/>
          </a:stretch>
        </p:blipFill>
        <p:spPr>
          <a:xfrm>
            <a:off x="6544145" y="1481509"/>
            <a:ext cx="1759407" cy="1759407"/>
          </a:xfrm>
          <a:prstGeom prst="rect">
            <a:avLst/>
          </a:prstGeom>
        </p:spPr>
      </p:pic>
      <p:sp>
        <p:nvSpPr>
          <p:cNvPr id="32" name="Rectangle 31">
            <a:extLst>
              <a:ext uri="{FF2B5EF4-FFF2-40B4-BE49-F238E27FC236}">
                <a16:creationId xmlns:a16="http://schemas.microsoft.com/office/drawing/2014/main" id="{1AAD6C8A-16CA-A134-61DA-8827F105D1A0}"/>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descr="A picture containing font, screenshot, text, graphics&#10;&#10;Description automatically generated">
            <a:extLst>
              <a:ext uri="{FF2B5EF4-FFF2-40B4-BE49-F238E27FC236}">
                <a16:creationId xmlns:a16="http://schemas.microsoft.com/office/drawing/2014/main" id="{61329203-B265-52F2-A2DA-B276D76ADC9D}"/>
              </a:ext>
            </a:extLst>
          </p:cNvPr>
          <p:cNvPicPr>
            <a:picLocks noChangeAspect="1"/>
          </p:cNvPicPr>
          <p:nvPr/>
        </p:nvPicPr>
        <p:blipFill>
          <a:blip r:embed="rId9"/>
          <a:stretch>
            <a:fillRect/>
          </a:stretch>
        </p:blipFill>
        <p:spPr>
          <a:xfrm>
            <a:off x="564021" y="4843845"/>
            <a:ext cx="1186436" cy="243055"/>
          </a:xfrm>
          <a:prstGeom prst="rect">
            <a:avLst/>
          </a:prstGeom>
        </p:spPr>
      </p:pic>
      <p:sp>
        <p:nvSpPr>
          <p:cNvPr id="34" name="Text Placeholder 4">
            <a:extLst>
              <a:ext uri="{FF2B5EF4-FFF2-40B4-BE49-F238E27FC236}">
                <a16:creationId xmlns:a16="http://schemas.microsoft.com/office/drawing/2014/main" id="{860BABB7-F17B-CF73-EBD4-42683EF8355C}"/>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
        <p:nvSpPr>
          <p:cNvPr id="29" name="Rectangle 28">
            <a:extLst>
              <a:ext uri="{FF2B5EF4-FFF2-40B4-BE49-F238E27FC236}">
                <a16:creationId xmlns:a16="http://schemas.microsoft.com/office/drawing/2014/main" id="{7794E000-50B6-3D01-1447-8AEF597B1E22}"/>
              </a:ext>
            </a:extLst>
          </p:cNvPr>
          <p:cNvSpPr/>
          <p:nvPr/>
        </p:nvSpPr>
        <p:spPr>
          <a:xfrm>
            <a:off x="2025353" y="4756235"/>
            <a:ext cx="7118647" cy="41515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descr="A black and white logo&#10;&#10;Description automatically generated with low confidence">
            <a:extLst>
              <a:ext uri="{FF2B5EF4-FFF2-40B4-BE49-F238E27FC236}">
                <a16:creationId xmlns:a16="http://schemas.microsoft.com/office/drawing/2014/main" id="{46632AE2-4029-A73C-1A82-34EB0979751B}"/>
              </a:ext>
            </a:extLst>
          </p:cNvPr>
          <p:cNvPicPr>
            <a:picLocks noChangeAspect="1"/>
          </p:cNvPicPr>
          <p:nvPr/>
        </p:nvPicPr>
        <p:blipFill>
          <a:blip r:embed="rId10"/>
          <a:stretch>
            <a:fillRect/>
          </a:stretch>
        </p:blipFill>
        <p:spPr>
          <a:xfrm>
            <a:off x="8034261" y="4792811"/>
            <a:ext cx="901988" cy="360795"/>
          </a:xfrm>
          <a:prstGeom prst="rect">
            <a:avLst/>
          </a:prstGeom>
        </p:spPr>
      </p:pic>
      <p:cxnSp>
        <p:nvCxnSpPr>
          <p:cNvPr id="12" name="Straight Connector 11">
            <a:extLst>
              <a:ext uri="{FF2B5EF4-FFF2-40B4-BE49-F238E27FC236}">
                <a16:creationId xmlns:a16="http://schemas.microsoft.com/office/drawing/2014/main" id="{D89806C1-FE55-E4B9-4C2D-FBEB7A51D004}"/>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15" name="Footer Placeholder 4">
            <a:extLst>
              <a:ext uri="{FF2B5EF4-FFF2-40B4-BE49-F238E27FC236}">
                <a16:creationId xmlns:a16="http://schemas.microsoft.com/office/drawing/2014/main" id="{D7D3EB5C-38D1-0B01-B580-220649B06882}"/>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Tree>
    <p:extLst>
      <p:ext uri="{BB962C8B-B14F-4D97-AF65-F5344CB8AC3E}">
        <p14:creationId xmlns:p14="http://schemas.microsoft.com/office/powerpoint/2010/main" val="269508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14" grpId="0" animBg="1"/>
      <p:bldP spid="17" grpId="0"/>
      <p:bldP spid="18" grpId="0"/>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C34DAEC-4CFB-F1E2-F95F-A6FD3E36E933}"/>
              </a:ext>
            </a:extLst>
          </p:cNvPr>
          <p:cNvPicPr>
            <a:picLocks noChangeAspect="1" noChangeArrowheads="1"/>
          </p:cNvPicPr>
          <p:nvPr/>
        </p:nvPicPr>
        <p:blipFill>
          <a:blip r:embed="rId2">
            <a:alphaModFix amt="37000"/>
            <a:extLst>
              <a:ext uri="{28A0092B-C50C-407E-A947-70E740481C1C}">
                <a14:useLocalDpi xmlns:a14="http://schemas.microsoft.com/office/drawing/2010/main" val="0"/>
              </a:ext>
            </a:extLst>
          </a:blip>
          <a:srcRect/>
          <a:stretch>
            <a:fillRect/>
          </a:stretch>
        </p:blipFill>
        <p:spPr bwMode="auto">
          <a:xfrm>
            <a:off x="0" y="96687"/>
            <a:ext cx="9144000" cy="5249591"/>
          </a:xfrm>
          <a:prstGeom prst="rect">
            <a:avLst/>
          </a:prstGeom>
          <a:noFill/>
          <a:effectLst>
            <a:outerShdw blurRad="50800" dist="50800" dir="5400000" algn="ctr" rotWithShape="0">
              <a:srgbClr val="000000">
                <a:alpha val="40665"/>
              </a:srgbClr>
            </a:outerShdw>
          </a:effectLst>
          <a:extLst>
            <a:ext uri="{909E8E84-426E-40DD-AFC4-6F175D3DCCD1}">
              <a14:hiddenFill xmlns:a14="http://schemas.microsoft.com/office/drawing/2010/main">
                <a:solidFill>
                  <a:srgbClr val="FFFFFF"/>
                </a:solidFill>
              </a14:hiddenFill>
            </a:ext>
          </a:extLst>
        </p:spPr>
      </p:pic>
      <p:pic>
        <p:nvPicPr>
          <p:cNvPr id="16" name="Picture 15" descr="A picture containing font, screenshot, graphics, logo&#10;&#10;Description automatically generated">
            <a:extLst>
              <a:ext uri="{FF2B5EF4-FFF2-40B4-BE49-F238E27FC236}">
                <a16:creationId xmlns:a16="http://schemas.microsoft.com/office/drawing/2014/main" id="{4445B08A-2F4C-8106-F629-3B3A6D0900CF}"/>
              </a:ext>
            </a:extLst>
          </p:cNvPr>
          <p:cNvPicPr>
            <a:picLocks noChangeAspect="1"/>
          </p:cNvPicPr>
          <p:nvPr/>
        </p:nvPicPr>
        <p:blipFill>
          <a:blip r:embed="rId3"/>
          <a:stretch>
            <a:fillRect/>
          </a:stretch>
        </p:blipFill>
        <p:spPr>
          <a:xfrm>
            <a:off x="2816741" y="2518283"/>
            <a:ext cx="3530837" cy="1988015"/>
          </a:xfrm>
          <a:prstGeom prst="rect">
            <a:avLst/>
          </a:prstGeom>
        </p:spPr>
      </p:pic>
      <p:sp>
        <p:nvSpPr>
          <p:cNvPr id="17" name="Rectangle 16">
            <a:extLst>
              <a:ext uri="{FF2B5EF4-FFF2-40B4-BE49-F238E27FC236}">
                <a16:creationId xmlns:a16="http://schemas.microsoft.com/office/drawing/2014/main" id="{7E6F6D2D-F8C8-DAAF-A496-346DD7DBA514}"/>
              </a:ext>
            </a:extLst>
          </p:cNvPr>
          <p:cNvSpPr/>
          <p:nvPr/>
        </p:nvSpPr>
        <p:spPr>
          <a:xfrm>
            <a:off x="-3177" y="4114800"/>
            <a:ext cx="9147175" cy="724923"/>
          </a:xfrm>
          <a:prstGeom prst="rect">
            <a:avLst/>
          </a:prstGeom>
          <a:gradFill flip="none" rotWithShape="1">
            <a:gsLst>
              <a:gs pos="49000">
                <a:schemeClr val="bg1"/>
              </a:gs>
              <a:gs pos="100000">
                <a:schemeClr val="bg1">
                  <a:alpha val="0"/>
                </a:schemeClr>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1B935E5-0F81-6873-4FDB-23E3EB982591}"/>
              </a:ext>
            </a:extLst>
          </p:cNvPr>
          <p:cNvSpPr/>
          <p:nvPr/>
        </p:nvSpPr>
        <p:spPr>
          <a:xfrm>
            <a:off x="2025351" y="4756235"/>
            <a:ext cx="7118647" cy="414704"/>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A black and white logo&#10;&#10;Description automatically generated with low confidence">
            <a:extLst>
              <a:ext uri="{FF2B5EF4-FFF2-40B4-BE49-F238E27FC236}">
                <a16:creationId xmlns:a16="http://schemas.microsoft.com/office/drawing/2014/main" id="{D80EC0BE-DCB2-BFF1-A32D-BEDEE64CDDEC}"/>
              </a:ext>
            </a:extLst>
          </p:cNvPr>
          <p:cNvPicPr>
            <a:picLocks noChangeAspect="1"/>
          </p:cNvPicPr>
          <p:nvPr/>
        </p:nvPicPr>
        <p:blipFill>
          <a:blip r:embed="rId4"/>
          <a:stretch>
            <a:fillRect/>
          </a:stretch>
        </p:blipFill>
        <p:spPr>
          <a:xfrm>
            <a:off x="8034261" y="4792811"/>
            <a:ext cx="901988" cy="360795"/>
          </a:xfrm>
          <a:prstGeom prst="rect">
            <a:avLst/>
          </a:prstGeom>
        </p:spPr>
      </p:pic>
      <p:sp>
        <p:nvSpPr>
          <p:cNvPr id="8" name="Rectangle 7">
            <a:extLst>
              <a:ext uri="{FF2B5EF4-FFF2-40B4-BE49-F238E27FC236}">
                <a16:creationId xmlns:a16="http://schemas.microsoft.com/office/drawing/2014/main" id="{081C328D-7CB4-DDD2-306C-11DADB70F243}"/>
              </a:ext>
            </a:extLst>
          </p:cNvPr>
          <p:cNvSpPr/>
          <p:nvPr/>
        </p:nvSpPr>
        <p:spPr>
          <a:xfrm>
            <a:off x="0" y="4756235"/>
            <a:ext cx="2025353" cy="404006"/>
          </a:xfrm>
          <a:prstGeom prst="rect">
            <a:avLst/>
          </a:prstGeom>
          <a:solidFill>
            <a:srgbClr val="0D4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A picture containing font, screenshot, text, graphics&#10;&#10;Description automatically generated">
            <a:extLst>
              <a:ext uri="{FF2B5EF4-FFF2-40B4-BE49-F238E27FC236}">
                <a16:creationId xmlns:a16="http://schemas.microsoft.com/office/drawing/2014/main" id="{E61C6110-980F-89FD-683D-800D37B88B60}"/>
              </a:ext>
            </a:extLst>
          </p:cNvPr>
          <p:cNvPicPr>
            <a:picLocks noChangeAspect="1"/>
          </p:cNvPicPr>
          <p:nvPr/>
        </p:nvPicPr>
        <p:blipFill>
          <a:blip r:embed="rId5"/>
          <a:stretch>
            <a:fillRect/>
          </a:stretch>
        </p:blipFill>
        <p:spPr>
          <a:xfrm>
            <a:off x="564021" y="4843845"/>
            <a:ext cx="1186436" cy="243055"/>
          </a:xfrm>
          <a:prstGeom prst="rect">
            <a:avLst/>
          </a:prstGeom>
        </p:spPr>
      </p:pic>
      <p:sp>
        <p:nvSpPr>
          <p:cNvPr id="10" name="Text Placeholder 4">
            <a:extLst>
              <a:ext uri="{FF2B5EF4-FFF2-40B4-BE49-F238E27FC236}">
                <a16:creationId xmlns:a16="http://schemas.microsoft.com/office/drawing/2014/main" id="{55170D7C-1562-19BD-016B-DCACC8F434A2}"/>
              </a:ext>
            </a:extLst>
          </p:cNvPr>
          <p:cNvSpPr txBox="1">
            <a:spLocks/>
          </p:cNvSpPr>
          <p:nvPr/>
        </p:nvSpPr>
        <p:spPr>
          <a:xfrm>
            <a:off x="147701" y="4817325"/>
            <a:ext cx="768346" cy="330297"/>
          </a:xfrm>
          <a:custGeom>
            <a:avLst/>
            <a:gdLst>
              <a:gd name="connsiteX0" fmla="*/ 0 w 1272540"/>
              <a:gd name="connsiteY0" fmla="*/ 0 h 1290638"/>
              <a:gd name="connsiteX1" fmla="*/ 1272540 w 1272540"/>
              <a:gd name="connsiteY1" fmla="*/ 0 h 1290638"/>
              <a:gd name="connsiteX2" fmla="*/ 1272540 w 1272540"/>
              <a:gd name="connsiteY2" fmla="*/ 1290638 h 1290638"/>
              <a:gd name="connsiteX3" fmla="*/ 0 w 1272540"/>
              <a:gd name="connsiteY3" fmla="*/ 1290638 h 1290638"/>
            </a:gdLst>
            <a:ahLst/>
            <a:cxnLst>
              <a:cxn ang="0">
                <a:pos x="connsiteX0" y="connsiteY0"/>
              </a:cxn>
              <a:cxn ang="0">
                <a:pos x="connsiteX1" y="connsiteY1"/>
              </a:cxn>
              <a:cxn ang="0">
                <a:pos x="connsiteX2" y="connsiteY2"/>
              </a:cxn>
              <a:cxn ang="0">
                <a:pos x="connsiteX3" y="connsiteY3"/>
              </a:cxn>
            </a:cxnLst>
            <a:rect l="l" t="t" r="r" b="b"/>
            <a:pathLst>
              <a:path w="1272540" h="1290638">
                <a:moveTo>
                  <a:pt x="0" y="0"/>
                </a:moveTo>
                <a:lnTo>
                  <a:pt x="1272540" y="0"/>
                </a:lnTo>
                <a:lnTo>
                  <a:pt x="1272540" y="1290638"/>
                </a:lnTo>
                <a:lnTo>
                  <a:pt x="0" y="1290638"/>
                </a:lnTo>
                <a:close/>
              </a:path>
            </a:pathLst>
          </a:custGeom>
        </p:spPr>
        <p:txBody>
          <a:bodyPr vert="horz" wrap="square"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Avenir Next Regular"/>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Avenir Next Regular"/>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Avenir Next Regular"/>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venir Next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000" dirty="0">
                <a:solidFill>
                  <a:schemeClr val="bg1"/>
                </a:solidFill>
              </a:rPr>
              <a:t>2025</a:t>
            </a:r>
          </a:p>
        </p:txBody>
      </p:sp>
      <p:sp>
        <p:nvSpPr>
          <p:cNvPr id="18" name="TextBox 17">
            <a:extLst>
              <a:ext uri="{FF2B5EF4-FFF2-40B4-BE49-F238E27FC236}">
                <a16:creationId xmlns:a16="http://schemas.microsoft.com/office/drawing/2014/main" id="{20CBA796-3CA0-D483-C4E8-1E17B7A2E05B}"/>
              </a:ext>
            </a:extLst>
          </p:cNvPr>
          <p:cNvSpPr txBox="1"/>
          <p:nvPr/>
        </p:nvSpPr>
        <p:spPr>
          <a:xfrm>
            <a:off x="2137017" y="4257107"/>
            <a:ext cx="4799712" cy="369332"/>
          </a:xfrm>
          <a:prstGeom prst="rect">
            <a:avLst/>
          </a:prstGeom>
          <a:noFill/>
        </p:spPr>
        <p:txBody>
          <a:bodyPr wrap="none" rtlCol="0">
            <a:spAutoFit/>
          </a:bodyPr>
          <a:lstStyle/>
          <a:p>
            <a:r>
              <a:rPr lang="en-US" b="1" err="1">
                <a:solidFill>
                  <a:srgbClr val="262626"/>
                </a:solidFill>
                <a:latin typeface="Open Sans" panose="020B0606030504020204" pitchFamily="34" charset="0"/>
                <a:ea typeface="Open Sans" panose="020B0606030504020204" pitchFamily="34" charset="0"/>
                <a:cs typeface="Open Sans" panose="020B0606030504020204" pitchFamily="34" charset="0"/>
              </a:rPr>
              <a:t>www.hayloft.info</a:t>
            </a:r>
            <a:r>
              <a:rPr lang="en-US" b="1">
                <a:solidFill>
                  <a:srgbClr val="262626"/>
                </a:solidFill>
                <a:latin typeface="Open Sans" panose="020B0606030504020204" pitchFamily="34" charset="0"/>
                <a:ea typeface="Open Sans" panose="020B0606030504020204" pitchFamily="34" charset="0"/>
                <a:cs typeface="Open Sans" panose="020B0606030504020204" pitchFamily="34" charset="0"/>
              </a:rPr>
              <a:t>	|	</a:t>
            </a:r>
            <a:r>
              <a:rPr lang="en-US" b="1" err="1">
                <a:solidFill>
                  <a:srgbClr val="262626"/>
                </a:solidFill>
                <a:latin typeface="Open Sans" panose="020B0606030504020204" pitchFamily="34" charset="0"/>
                <a:ea typeface="Open Sans" panose="020B0606030504020204" pitchFamily="34" charset="0"/>
                <a:cs typeface="Open Sans" panose="020B0606030504020204" pitchFamily="34" charset="0"/>
              </a:rPr>
              <a:t>app.hayloft.info</a:t>
            </a:r>
            <a:endParaRPr lang="en-US" b="1">
              <a:solidFill>
                <a:srgbClr val="262626"/>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 name="Straight Connector 1">
            <a:extLst>
              <a:ext uri="{FF2B5EF4-FFF2-40B4-BE49-F238E27FC236}">
                <a16:creationId xmlns:a16="http://schemas.microsoft.com/office/drawing/2014/main" id="{57E089EF-0D6B-830B-8804-AD196BF91FC4}"/>
              </a:ext>
            </a:extLst>
          </p:cNvPr>
          <p:cNvCxnSpPr>
            <a:cxnSpLocks/>
          </p:cNvCxnSpPr>
          <p:nvPr/>
        </p:nvCxnSpPr>
        <p:spPr>
          <a:xfrm flipV="1">
            <a:off x="8782866" y="0"/>
            <a:ext cx="0" cy="2651125"/>
          </a:xfrm>
          <a:prstGeom prst="line">
            <a:avLst/>
          </a:prstGeom>
          <a:ln w="19050">
            <a:gradFill>
              <a:gsLst>
                <a:gs pos="0">
                  <a:srgbClr val="E24301"/>
                </a:gs>
                <a:gs pos="74000">
                  <a:srgbClr val="F6A352"/>
                </a:gs>
                <a:gs pos="83000">
                  <a:srgbClr val="F6A352"/>
                </a:gs>
                <a:gs pos="100000">
                  <a:srgbClr val="FACC4F"/>
                </a:gs>
              </a:gsLst>
              <a:lin ang="5400000" scaled="1"/>
            </a:gradFill>
          </a:ln>
        </p:spPr>
        <p:style>
          <a:lnRef idx="1">
            <a:schemeClr val="accent1"/>
          </a:lnRef>
          <a:fillRef idx="0">
            <a:schemeClr val="accent1"/>
          </a:fillRef>
          <a:effectRef idx="0">
            <a:schemeClr val="accent1"/>
          </a:effectRef>
          <a:fontRef idx="minor">
            <a:schemeClr val="tx1"/>
          </a:fontRef>
        </p:style>
      </p:cxnSp>
      <p:sp>
        <p:nvSpPr>
          <p:cNvPr id="3" name="Footer Placeholder 4">
            <a:extLst>
              <a:ext uri="{FF2B5EF4-FFF2-40B4-BE49-F238E27FC236}">
                <a16:creationId xmlns:a16="http://schemas.microsoft.com/office/drawing/2014/main" id="{5AB624E1-8729-7D6B-DC96-764919A1D28E}"/>
              </a:ext>
            </a:extLst>
          </p:cNvPr>
          <p:cNvSpPr txBox="1">
            <a:spLocks/>
          </p:cNvSpPr>
          <p:nvPr/>
        </p:nvSpPr>
        <p:spPr>
          <a:xfrm rot="5400000">
            <a:off x="8020716" y="3389103"/>
            <a:ext cx="1533993" cy="198753"/>
          </a:xfrm>
          <a:prstGeom prst="rect">
            <a:avLst/>
          </a:prstGeom>
        </p:spPr>
        <p:txBody>
          <a:bodyPr vert="horz" lIns="68580" tIns="34290" rIns="68580" bIns="34290" rtlCol="0" anchor="ctr"/>
          <a:lstStyle>
            <a:defPPr>
              <a:defRPr lang="en-US"/>
            </a:defPPr>
            <a:lvl1pPr marL="0" algn="l" defTabSz="914400" rtl="0" eaLnBrk="1" latinLnBrk="0" hangingPunct="1">
              <a:defRPr sz="1400" kern="1200" spc="3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225" normalizeH="0" baseline="0" noProof="0" dirty="0">
                <a:ln>
                  <a:noFill/>
                </a:ln>
                <a:solidFill>
                  <a:srgbClr val="172E55"/>
                </a:solidFill>
                <a:effectLst/>
                <a:uLnTx/>
                <a:uFillTx/>
                <a:latin typeface="Calibri" panose="020F0502020204030204"/>
                <a:ea typeface="+mn-ea"/>
                <a:cs typeface="+mn-cs"/>
              </a:rPr>
              <a:t>www.75F.io</a:t>
            </a:r>
          </a:p>
        </p:txBody>
      </p:sp>
    </p:spTree>
    <p:extLst>
      <p:ext uri="{BB962C8B-B14F-4D97-AF65-F5344CB8AC3E}">
        <p14:creationId xmlns:p14="http://schemas.microsoft.com/office/powerpoint/2010/main" val="272163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Default Theme">
  <a:themeElements>
    <a:clrScheme name="Haystack 2023">
      <a:dk1>
        <a:srgbClr val="002841"/>
      </a:dk1>
      <a:lt1>
        <a:srgbClr val="FFFFFF"/>
      </a:lt1>
      <a:dk2>
        <a:srgbClr val="0C456E"/>
      </a:dk2>
      <a:lt2>
        <a:srgbClr val="9E9E9A"/>
      </a:lt2>
      <a:accent1>
        <a:srgbClr val="FFC824"/>
      </a:accent1>
      <a:accent2>
        <a:srgbClr val="C01823"/>
      </a:accent2>
      <a:accent3>
        <a:srgbClr val="EF4D36"/>
      </a:accent3>
      <a:accent4>
        <a:srgbClr val="9C9B93"/>
      </a:accent4>
      <a:accent5>
        <a:srgbClr val="4E8033"/>
      </a:accent5>
      <a:accent6>
        <a:srgbClr val="F8E4CF"/>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978080b-9acd-4c81-983e-4d88361c1e43">
      <Terms xmlns="http://schemas.microsoft.com/office/infopath/2007/PartnerControls"/>
    </lcf76f155ced4ddcb4097134ff3c332f>
    <TaxCatchAll xmlns="025c2cca-446c-485c-b3b6-580f4b9615cb"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D100FCBFB6D5940836690359DDA6BF0" ma:contentTypeVersion="19" ma:contentTypeDescription="Create a new document." ma:contentTypeScope="" ma:versionID="1a2202ce30c2973d61ba0bc7e511f629">
  <xsd:schema xmlns:xsd="http://www.w3.org/2001/XMLSchema" xmlns:xs="http://www.w3.org/2001/XMLSchema" xmlns:p="http://schemas.microsoft.com/office/2006/metadata/properties" xmlns:ns2="3978080b-9acd-4c81-983e-4d88361c1e43" xmlns:ns3="025c2cca-446c-485c-b3b6-580f4b9615cb" targetNamespace="http://schemas.microsoft.com/office/2006/metadata/properties" ma:root="true" ma:fieldsID="f868271773e371b98b01893a8e868f85" ns2:_="" ns3:_="">
    <xsd:import namespace="3978080b-9acd-4c81-983e-4d88361c1e43"/>
    <xsd:import namespace="025c2cca-446c-485c-b3b6-580f4b9615cb"/>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78080b-9acd-4c81-983e-4d88361c1e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6a2e99f-21aa-4a76-b59b-53de95f03b7e"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5c2cca-446c-485c-b3b6-580f4b9615c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7a773a5-9f19-4608-b995-cca9e3c4f776}" ma:internalName="TaxCatchAll" ma:showField="CatchAllData" ma:web="025c2cca-446c-485c-b3b6-580f4b9615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F7389A-C8F0-4FE9-919F-29A894CAB35C}">
  <ds:schemaRefs>
    <ds:schemaRef ds:uri="http://purl.org/dc/terms/"/>
    <ds:schemaRef ds:uri="025c2cca-446c-485c-b3b6-580f4b9615cb"/>
    <ds:schemaRef ds:uri="http://schemas.microsoft.com/office/2006/metadata/properties"/>
    <ds:schemaRef ds:uri="http://purl.org/dc/dcmitype/"/>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3978080b-9acd-4c81-983e-4d88361c1e43"/>
  </ds:schemaRefs>
</ds:datastoreItem>
</file>

<file path=customXml/itemProps2.xml><?xml version="1.0" encoding="utf-8"?>
<ds:datastoreItem xmlns:ds="http://schemas.openxmlformats.org/officeDocument/2006/customXml" ds:itemID="{CF92D6BA-3894-41E1-914C-7FD25F8347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78080b-9acd-4c81-983e-4d88361c1e43"/>
    <ds:schemaRef ds:uri="025c2cca-446c-485c-b3b6-580f4b9615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DFF29D-5C1A-4377-B957-87A64D8B760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3626</TotalTime>
  <Words>2342</Words>
  <Application>Microsoft Macintosh PowerPoint</Application>
  <PresentationFormat>Custom</PresentationFormat>
  <Paragraphs>270</Paragraphs>
  <Slides>19</Slides>
  <Notes>10</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Arial Unicode MS</vt:lpstr>
      <vt:lpstr>-apple-system</vt:lpstr>
      <vt:lpstr>Arial</vt:lpstr>
      <vt:lpstr>Arial,Sans-Serif</vt:lpstr>
      <vt:lpstr>Calibri</vt:lpstr>
      <vt:lpstr>Calibri Light</vt:lpstr>
      <vt:lpstr>Calibri,Sans-Serif</vt:lpstr>
      <vt:lpstr>Franklin Gothic Book</vt:lpstr>
      <vt:lpstr>Franklin Gothic Medium</vt:lpstr>
      <vt:lpstr>Gautami</vt:lpstr>
      <vt:lpstr>Montserrat</vt:lpstr>
      <vt:lpstr>Open Sans</vt:lpstr>
      <vt:lpstr>Proxima Nova Rg</vt:lpstr>
      <vt:lpstr>Segoe UI</vt:lpstr>
      <vt:lpstr>Times New Roman</vt:lpstr>
      <vt:lpstr>Wingdings</vt:lpstr>
      <vt:lpstr>Default Theme</vt:lpstr>
      <vt:lpstr>AI-Powered FDD: Turning Building Data into Actionable Insights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Carden Jennings Publishing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Debbie Bretches</dc:creator>
  <cp:lastModifiedBy>Lauren French</cp:lastModifiedBy>
  <cp:revision>46</cp:revision>
  <dcterms:created xsi:type="dcterms:W3CDTF">2017-10-05T00:34:28Z</dcterms:created>
  <dcterms:modified xsi:type="dcterms:W3CDTF">2025-04-30T21:42:20Z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0x0101001D100FCBFB6D5940836690359DDA6BF0</vt:lpwstr>
  </property>
  <property fmtid="{D5CDD505-2E9C-101B-9397-08002B2CF9AE}" pid="3" name="MediaServiceImageTags">
    <vt:lpwstr/>
  </property>
</Properties>
</file>