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y="5148250" cx="9144000"/>
  <p:notesSz cx="6858000" cy="9144000"/>
  <p:embeddedFontLst>
    <p:embeddedFont>
      <p:font typeface="Lexend ExtraBold"/>
      <p:bold r:id="rId31"/>
    </p:embeddedFont>
    <p:embeddedFont>
      <p:font typeface="Libre Franklin"/>
      <p:regular r:id="rId32"/>
      <p:bold r:id="rId33"/>
      <p:italic r:id="rId34"/>
      <p:boldItalic r:id="rId35"/>
    </p:embeddedFont>
    <p:embeddedFont>
      <p:font typeface="Oxygen"/>
      <p:regular r:id="rId36"/>
      <p:bold r:id="rId37"/>
    </p:embeddedFont>
    <p:embeddedFont>
      <p:font typeface="Libre Franklin Medium"/>
      <p:regular r:id="rId38"/>
      <p:bold r:id="rId39"/>
      <p:italic r:id="rId40"/>
      <p:boldItalic r:id="rId41"/>
    </p:embeddedFont>
    <p:embeddedFont>
      <p:font typeface="Quattrocento Sans"/>
      <p:regular r:id="rId42"/>
      <p:bold r:id="rId43"/>
      <p:italic r:id="rId44"/>
      <p:boldItalic r:id="rId45"/>
    </p:embeddedFont>
    <p:embeddedFont>
      <p:font typeface="Helvetica Neue"/>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2">
          <p15:clr>
            <a:srgbClr val="A4A3A4"/>
          </p15:clr>
        </p15:guide>
        <p15:guide id="2" pos="2880">
          <p15:clr>
            <a:srgbClr val="A4A3A4"/>
          </p15:clr>
        </p15:guide>
      </p15:sldGuideLst>
    </p:ext>
    <p:ext uri="GoogleSlidesCustomDataVersion2">
      <go:slidesCustomData xmlns:go="http://customooxmlschemas.google.com/" r:id="rId50" roundtripDataSignature="AMtx7mhWAukQPMlES7TNRttFvrM6eQWm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A343A61-DF72-40B2-A661-11E8B5EBFFF9}">
  <a:tblStyle styleId="{7A343A61-DF72-40B2-A661-11E8B5EBFFF9}"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2"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ibreFranklinMedium-italic.fntdata"/><Relationship Id="rId42" Type="http://schemas.openxmlformats.org/officeDocument/2006/relationships/font" Target="fonts/QuattrocentoSans-regular.fntdata"/><Relationship Id="rId41" Type="http://schemas.openxmlformats.org/officeDocument/2006/relationships/font" Target="fonts/LibreFranklinMedium-boldItalic.fntdata"/><Relationship Id="rId44" Type="http://schemas.openxmlformats.org/officeDocument/2006/relationships/font" Target="fonts/QuattrocentoSans-italic.fntdata"/><Relationship Id="rId43" Type="http://schemas.openxmlformats.org/officeDocument/2006/relationships/font" Target="fonts/QuattrocentoSans-bold.fntdata"/><Relationship Id="rId46" Type="http://schemas.openxmlformats.org/officeDocument/2006/relationships/font" Target="fonts/HelveticaNeue-regular.fntdata"/><Relationship Id="rId45" Type="http://schemas.openxmlformats.org/officeDocument/2006/relationships/font" Target="fonts/Quattrocento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HelveticaNeue-italic.fntdata"/><Relationship Id="rId47" Type="http://schemas.openxmlformats.org/officeDocument/2006/relationships/font" Target="fonts/HelveticaNeue-bold.fntdata"/><Relationship Id="rId49" Type="http://schemas.openxmlformats.org/officeDocument/2006/relationships/font" Target="fonts/HelveticaNeue-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LexendExtraBold-bold.fntdata"/><Relationship Id="rId30" Type="http://schemas.openxmlformats.org/officeDocument/2006/relationships/slide" Target="slides/slide23.xml"/><Relationship Id="rId33" Type="http://schemas.openxmlformats.org/officeDocument/2006/relationships/font" Target="fonts/LibreFranklin-bold.fntdata"/><Relationship Id="rId32" Type="http://schemas.openxmlformats.org/officeDocument/2006/relationships/font" Target="fonts/LibreFranklin-regular.fntdata"/><Relationship Id="rId35" Type="http://schemas.openxmlformats.org/officeDocument/2006/relationships/font" Target="fonts/LibreFranklin-boldItalic.fntdata"/><Relationship Id="rId34" Type="http://schemas.openxmlformats.org/officeDocument/2006/relationships/font" Target="fonts/LibreFranklin-italic.fntdata"/><Relationship Id="rId37" Type="http://schemas.openxmlformats.org/officeDocument/2006/relationships/font" Target="fonts/Oxygen-bold.fntdata"/><Relationship Id="rId36" Type="http://schemas.openxmlformats.org/officeDocument/2006/relationships/font" Target="fonts/Oxygen-regular.fntdata"/><Relationship Id="rId39" Type="http://schemas.openxmlformats.org/officeDocument/2006/relationships/font" Target="fonts/LibreFranklinMedium-bold.fntdata"/><Relationship Id="rId38" Type="http://schemas.openxmlformats.org/officeDocument/2006/relationships/font" Target="fonts/LibreFranklinMedium-regular.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0" Type="http://customschemas.google.com/relationships/presentationmetadata" Target="meta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4175" y="685800"/>
            <a:ext cx="608965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54f5503dc6_0_4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Hi Everybody, Im Lazlo Paul from LBNL, here to talk about a </a:t>
            </a:r>
            <a:r>
              <a:rPr lang="en-US"/>
              <a:t>scalable</a:t>
            </a:r>
            <a:r>
              <a:rPr lang="en-US"/>
              <a:t> approach to enhance demand </a:t>
            </a:r>
            <a:r>
              <a:rPr lang="en-US"/>
              <a:t>flexibility</a:t>
            </a:r>
            <a:r>
              <a:rPr lang="en-US"/>
              <a:t> with Open Building Controls</a:t>
            </a:r>
            <a:endParaRPr/>
          </a:p>
        </p:txBody>
      </p:sp>
      <p:sp>
        <p:nvSpPr>
          <p:cNvPr id="125" name="Google Shape;125;g354f5503dc6_0_410: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54f5503dc6_0_517: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54f5503dc6_0_5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So far we’ve demonstrated these sequences on 49 buildings and many of the major building automation systems. We’ve published </a:t>
            </a:r>
            <a:r>
              <a:rPr lang="en-US"/>
              <a:t>quite a few success stories and lessons learned from field implementation. If you’re interested in learning more and maybe using or contributing to any of these open specifications, please reach out. </a:t>
            </a:r>
            <a:endParaRPr/>
          </a:p>
        </p:txBody>
      </p:sp>
      <p:sp>
        <p:nvSpPr>
          <p:cNvPr id="241" name="Google Shape;241;g354f5503dc6_0_51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54f5503dc6_0_537: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54f5503dc6_0_5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our previous work implementing fault correction and supervisory controls sequences, one barrier has always been obvious. The major barrier to implementation is data access. BACnet networks can be a mess, BAS point names are definitely a mess, and the necessary information for implementing software and control sequences can be out of date and spread between a bunch of different resources. This makes implementation take too long.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Semantic models digitize the data necessary for implementing software, and bring this data together into a single easily accessible resource. Haystack can provide detail and context that can help connect the control sequences to the data in the buildings. With new capabilities provided by Xeto, there’s increasing opportunity for automation in the deployment of controls and for us to develop more comprehensive higher performance control sequences. These capabilities allow us to automate much of the deployment of these sequences and achieve deeper cost savings. </a:t>
            </a:r>
            <a:endParaRPr/>
          </a:p>
        </p:txBody>
      </p:sp>
      <p:sp>
        <p:nvSpPr>
          <p:cNvPr id="262" name="Google Shape;262;g354f5503dc6_0_53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54f5503dc6_0_570: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54f5503dc6_0_5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So, to summarize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our previous work, we’ve demonstrated deployment using open specifications. However, most of our partners still need to interpret and implement these sequences, which can kind of bottlenecks how much we can do.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Can we skip manual interpretation and implementation, and provide sequences that our partners can pull from a library and directly use?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We’ve implemented some fault detection, automated commissioning, and trim and respond sequences. We’ve done pilot testing and validation in field tests. </a:t>
            </a:r>
            <a:endParaRPr/>
          </a:p>
          <a:p>
            <a:pPr indent="0" lvl="0" marL="0" rtl="0" algn="l">
              <a:spcBef>
                <a:spcPts val="0"/>
              </a:spcBef>
              <a:spcAft>
                <a:spcPts val="0"/>
              </a:spcAft>
              <a:buNone/>
            </a:pPr>
            <a:r>
              <a:rPr lang="en-US"/>
              <a:t>Can we develop a more comprehensive library of sequences that we fully validate in simulation prior to deployment? Will this enable us to produce better control sequences and handle the complexity of their development more easily?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We’ve been really focused on using EMIS platforms to implement these capabilities. However, we want to expand opportunities to </a:t>
            </a:r>
            <a:r>
              <a:rPr lang="en-US"/>
              <a:t>adoption</a:t>
            </a:r>
            <a:r>
              <a:rPr lang="en-US"/>
              <a:t>. Can we create a pathways to implementation that will </a:t>
            </a:r>
            <a:r>
              <a:rPr lang="en-US"/>
              <a:t>work</a:t>
            </a:r>
            <a:r>
              <a:rPr lang="en-US"/>
              <a:t> for both EMIS and BAS for our upcoming work on energy efficient and demand flexible sequences. </a:t>
            </a:r>
            <a:endParaRPr/>
          </a:p>
          <a:p>
            <a:pPr indent="0" lvl="0" marL="0" rtl="0" algn="l">
              <a:spcBef>
                <a:spcPts val="0"/>
              </a:spcBef>
              <a:spcAft>
                <a:spcPts val="0"/>
              </a:spcAft>
              <a:buNone/>
            </a:pPr>
            <a:r>
              <a:t/>
            </a:r>
            <a:endParaRPr/>
          </a:p>
        </p:txBody>
      </p:sp>
      <p:sp>
        <p:nvSpPr>
          <p:cNvPr id="296" name="Google Shape;296;g354f5503dc6_0_57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54f5503dc6_0_577: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54f5503dc6_0_5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brings us to our new project, OBC-Flex.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this project we will be defining a library of best in class demand flexibility specifications, that will join a library of guideline 36 sequences. These are implemented using Control Description Language, or CDL, which is codified in the </a:t>
            </a:r>
            <a:r>
              <a:rPr lang="en-US"/>
              <a:t>upcoming ASHRAE standard </a:t>
            </a:r>
            <a:r>
              <a:rPr lang="en-US"/>
              <a:t>231P. These sequences will be created with </a:t>
            </a:r>
            <a:r>
              <a:rPr lang="en-US"/>
              <a:t>integrated</a:t>
            </a:r>
            <a:r>
              <a:rPr lang="en-US"/>
              <a:t> semantic models to enable automation in their configuration and deployment.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These sequences will be ingested by vendor platforms and deployed in several university campuses in California, totalling between 4 and 9 buildings. We will </a:t>
            </a:r>
            <a:r>
              <a:rPr lang="en-US"/>
              <a:t>explore</a:t>
            </a:r>
            <a:r>
              <a:rPr lang="en-US"/>
              <a:t> deployment through both BAS and EMIS, with help of many vendor partners including Altura, Tridium, SkyFoundry, ALC, Taylor, WebControl, Facil.Ai, and Noda.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We also have planned activities for community engagement to scale further across california campuses and beyond.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also plan to include the newly developed demand flexibility sequences ashrae guidelines, potentially in Guideline 36. </a:t>
            </a:r>
            <a:endParaRPr/>
          </a:p>
        </p:txBody>
      </p:sp>
      <p:sp>
        <p:nvSpPr>
          <p:cNvPr id="304" name="Google Shape;304;g354f5503dc6_0_57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54f5503dc6_0_6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is the preliminary </a:t>
            </a:r>
            <a:r>
              <a:rPr lang="en-US"/>
              <a:t>list</a:t>
            </a:r>
            <a:r>
              <a:rPr lang="en-US"/>
              <a:t> of demand flexibility sequences we plan to implement, which includes compressor limiting, zone temperature adjustment, time-averaged ventilation, setpoint resets, and also dimming of lighting. This set of sequences will be developed to scale</a:t>
            </a:r>
            <a:r>
              <a:rPr lang="en-US"/>
              <a:t> across different building systems, system configurations, and softwares. Several of the buildings already have haystack, so these sequences will be designed with that in mind. </a:t>
            </a:r>
            <a:endParaRPr/>
          </a:p>
        </p:txBody>
      </p:sp>
      <p:sp>
        <p:nvSpPr>
          <p:cNvPr id="361" name="Google Shape;361;g354f5503dc6_0_634: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54f5503dc6_0_641: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54f5503dc6_0_6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is a lot to put in one slide, but it describes the process for developing and implementing the control sequences using the framework of Open Building Controls.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will develop specifications and an executable library of sequences using CDL. CDL is an open block-based language for controls with tooling to help translate these controls into the native control languages of </a:t>
            </a:r>
            <a:r>
              <a:rPr lang="en-US"/>
              <a:t>different vendors.</a:t>
            </a:r>
            <a:r>
              <a:rPr lang="en-US"/>
              <a:t> </a:t>
            </a:r>
            <a:r>
              <a:rPr lang="en-US"/>
              <a:t>This integration allows CDL to show up in a platform as native controls that can be further edited and inspected through the platforms like anything else. </a:t>
            </a:r>
            <a:r>
              <a:rPr lang="en-US"/>
              <a:t>We already have defined the guideline 36 control sequences in a library like this to demonstrate the approach.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also have downstream tools to evaluate the sequences in simulation and to the select the appropriate sequences based on your equipment configuration.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These sequences are implemented by each of the vendors integrating this library. Additionally, since the sequences in the library are executable code, the sequence implemented can be tested directly against the sequence in the library. This can make </a:t>
            </a:r>
            <a:r>
              <a:rPr lang="en-US"/>
              <a:t>commissioning</a:t>
            </a:r>
            <a:r>
              <a:rPr lang="en-US"/>
              <a:t> more complete and faster.</a:t>
            </a:r>
            <a:endParaRPr/>
          </a:p>
        </p:txBody>
      </p:sp>
      <p:sp>
        <p:nvSpPr>
          <p:cNvPr id="370" name="Google Shape;370;g354f5503dc6_0_64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54f5503dc6_0_683: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54f5503dc6_0_6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this project we’ll be exploring multiple pathways for integration of these sequences with vendors. We have some EMIS platforms that will be using the demand flexibility specifications to create their  implementations, which will be done by Noda and Facil.ai.</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SkyFoundry, Tridium, and ALC are all </a:t>
            </a:r>
            <a:r>
              <a:rPr lang="en-US"/>
              <a:t>developing</a:t>
            </a:r>
            <a:r>
              <a:rPr lang="en-US"/>
              <a:t> capabilities to translate CDL into their own native controls programming languages. This lets them directly integrate the library of sequences defined using CDL and semantic models.</a:t>
            </a:r>
            <a:endParaRPr/>
          </a:p>
        </p:txBody>
      </p:sp>
      <p:sp>
        <p:nvSpPr>
          <p:cNvPr id="413" name="Google Shape;413;g354f5503dc6_0_68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54f5503dc6_0_706: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54f5503dc6_0_7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Each of the partners will implement both demand flexibility and energy efficiency focused sequences across the california campuses. We’ve evaluated some of the savings opportunities from these sequences considering a few of the DF programs they currently have available. The savings is pretty significant, especially from energy efficiency. Opportunities for demand flexibility are growing a lot in Calfornia, including </a:t>
            </a:r>
            <a:r>
              <a:rPr lang="en-US"/>
              <a:t>through</a:t>
            </a:r>
            <a:r>
              <a:rPr lang="en-US"/>
              <a:t> dynamic </a:t>
            </a:r>
            <a:r>
              <a:rPr lang="en-US"/>
              <a:t>electricity</a:t>
            </a:r>
            <a:r>
              <a:rPr lang="en-US"/>
              <a:t> rates like critical peak pricing, real time pricing, and capacity bidding programs. Other states may have other programs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37" name="Google Shape;437;g354f5503dc6_0_70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54f5503dc6_0_716: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54f5503dc6_0_7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also plan to scale these sequences beyond these pilot buildings. We’ll be engaging with all the California campuses and more attendees through a global energy management workshop.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also plan to include the demand flexibility specifications we define in</a:t>
            </a:r>
            <a:r>
              <a:rPr lang="en-US"/>
              <a:t> Guideline 36 or another guideline, with the help of our partners Taylor engineers and TRC. </a:t>
            </a:r>
            <a:endParaRPr/>
          </a:p>
        </p:txBody>
      </p:sp>
      <p:sp>
        <p:nvSpPr>
          <p:cNvPr id="448" name="Google Shape;448;g354f5503dc6_0_7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54f5503dc6_0_726: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54f5503dc6_0_7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There’s a lot of opportunity for improved energy efficiency and demand flexibility in buildings.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But it’s not easy to get to using traditional methods for controls deployment.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Right now, we have more tools and digital infrastructure than ever before to potentially address this.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Through this project we will develop open, interoperable and well tested sequences that anybody can use and adopt. They will be based on open data models including haystack to streamline their configuration and improve their </a:t>
            </a:r>
            <a:r>
              <a:rPr lang="en-US"/>
              <a:t>accessibility</a:t>
            </a:r>
            <a:r>
              <a:rPr lang="en-US"/>
              <a:t>. They will be deployed by several vendors and open to all. </a:t>
            </a:r>
            <a:endParaRPr/>
          </a:p>
        </p:txBody>
      </p:sp>
      <p:sp>
        <p:nvSpPr>
          <p:cNvPr id="459" name="Google Shape;459;g354f5503dc6_0_72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54f5503dc6_0_417: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54f5503dc6_0_4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People are probably already familiar with the opportunities for improving how buildings are controlled.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Building controls routinely can fall out of tune and waste a significant amount of energy. This may be due to faults in the controls like held setpoint overrides, poorly chose setpoints, or incorrect control parameters. It could also include missed opportunities for more efficient control sequences.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observational studies we’ve found that commissioning and FDD can save 9% of that energy, improving the control sequences can save more.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other potential </a:t>
            </a:r>
            <a:r>
              <a:rPr lang="en-US"/>
              <a:t>opportunities</a:t>
            </a:r>
            <a:r>
              <a:rPr lang="en-US"/>
              <a:t> for controls </a:t>
            </a:r>
            <a:r>
              <a:rPr lang="en-US"/>
              <a:t>beyond</a:t>
            </a:r>
            <a:r>
              <a:rPr lang="en-US"/>
              <a:t> energy efficiency, including demand flexibility. With dynamic electricity rates, like we’re anticipating in California or demand flexibility programs, buildings can reduce their bills or be otherwise compensated by supporting the grid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4" name="Google Shape;134;g354f5503dc6_0_41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54f5503dc6_0_733: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g354f5503dc6_0_7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If you use haystack, these technologies are going to be easy to adopt and use.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sequences are designed around scalability and portability, based on the use of semantic models. This means that there is compatibility between the library and vendor platforms that use haystack for deployment, that will make it easy ot integrate the library.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Haystack also is key to improving the process of deploying controls from the library. having haystack in your platform will make it easier to discover all the points necessary for controls, or automatically query them. It will also make it easy to find which controls within the </a:t>
            </a:r>
            <a:r>
              <a:rPr lang="en-US"/>
              <a:t>library</a:t>
            </a:r>
            <a:r>
              <a:rPr lang="en-US"/>
              <a:t> are applicable to your specific building and system, and then configure the controls.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We also think that if you already have haystack its going to be easier to build upon the sequences in the library in an extensible way. This should allow vendors to offer more capabilities and to make the controls their own</a:t>
            </a:r>
            <a:r>
              <a:rPr lang="en-US"/>
              <a:t>, or to contribute new sequences to the library</a:t>
            </a:r>
            <a:r>
              <a:rPr lang="en-US"/>
              <a:t>. </a:t>
            </a:r>
            <a:endParaRPr/>
          </a:p>
        </p:txBody>
      </p:sp>
      <p:sp>
        <p:nvSpPr>
          <p:cNvPr id="467" name="Google Shape;467;g354f5503dc6_0_7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54f5503dc6_0_740: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354f5503dc6_0_7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automation in this controls deployment process will all be made possible by Xeto in a few very important ways.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make sure that the haystack models of the buildings we plan to deploy these controls to are correct and complete, we need validation. This is crucial to scaling these controls across many buildings. We also think this validation will make it easier to use the library by knowing which controls can be run.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Xeto also enables us to better automate point querying and point binding to configure these controls by letting us be more specific about the equipment and points we wish to query.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this project we plan to control buildings that are maintained by multiple organizations. Use of validation and templates should hopefully help us align these models within the project. Xeto can hopefully enable further standardization of haystack models across organizations for further scaling.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Xeto also enables alignment and exchange of semantic models using RDF and SHACL which creates interoperability with other semantic modeling schema like brick, REC, and 223P. </a:t>
            </a:r>
            <a:endParaRPr/>
          </a:p>
        </p:txBody>
      </p:sp>
      <p:sp>
        <p:nvSpPr>
          <p:cNvPr id="475" name="Google Shape;475;g354f5503dc6_0_74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354f5503dc6_0_748: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354f5503dc6_0_7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300"/>
              </a:spcBef>
              <a:spcAft>
                <a:spcPts val="0"/>
              </a:spcAft>
              <a:buNone/>
            </a:pPr>
            <a:r>
              <a:rPr lang="en-US" sz="2100">
                <a:solidFill>
                  <a:srgbClr val="002841"/>
                </a:solidFill>
              </a:rPr>
              <a:t>So, for our existing sequences and everything we’re developing, we have opportunities to deploy to more buildings and for more early users. If you’re interested in bringing these capabilities to your buildings, we are excited to share them with you. </a:t>
            </a:r>
            <a:endParaRPr sz="2100">
              <a:solidFill>
                <a:srgbClr val="002841"/>
              </a:solidFill>
            </a:endParaRPr>
          </a:p>
          <a:p>
            <a:pPr indent="0" lvl="0" marL="0" rtl="0" algn="l">
              <a:lnSpc>
                <a:spcPct val="115000"/>
              </a:lnSpc>
              <a:spcBef>
                <a:spcPts val="300"/>
              </a:spcBef>
              <a:spcAft>
                <a:spcPts val="0"/>
              </a:spcAft>
              <a:buNone/>
            </a:pPr>
            <a:r>
              <a:t/>
            </a:r>
            <a:endParaRPr sz="2100">
              <a:solidFill>
                <a:srgbClr val="002841"/>
              </a:solidFill>
            </a:endParaRPr>
          </a:p>
          <a:p>
            <a:pPr indent="0" lvl="0" marL="0" rtl="0" algn="l">
              <a:lnSpc>
                <a:spcPct val="115000"/>
              </a:lnSpc>
              <a:spcBef>
                <a:spcPts val="300"/>
              </a:spcBef>
              <a:spcAft>
                <a:spcPts val="0"/>
              </a:spcAft>
              <a:buNone/>
            </a:pPr>
            <a:r>
              <a:rPr lang="en-US" sz="2100">
                <a:solidFill>
                  <a:srgbClr val="002841"/>
                </a:solidFill>
              </a:rPr>
              <a:t>If you are a </a:t>
            </a:r>
            <a:r>
              <a:rPr lang="en-US" sz="2100">
                <a:solidFill>
                  <a:srgbClr val="002841"/>
                </a:solidFill>
              </a:rPr>
              <a:t>technology</a:t>
            </a:r>
            <a:r>
              <a:rPr lang="en-US" sz="2100">
                <a:solidFill>
                  <a:srgbClr val="002841"/>
                </a:solidFill>
              </a:rPr>
              <a:t> provider interested in providing best-in-class fault correction and control sequences, we’re interested in providing our open specifications and code to more partners for deployment. </a:t>
            </a:r>
            <a:endParaRPr sz="2100">
              <a:solidFill>
                <a:srgbClr val="002841"/>
              </a:solidFill>
            </a:endParaRPr>
          </a:p>
          <a:p>
            <a:pPr indent="0" lvl="0" marL="0" rtl="0" algn="l">
              <a:lnSpc>
                <a:spcPct val="115000"/>
              </a:lnSpc>
              <a:spcBef>
                <a:spcPts val="300"/>
              </a:spcBef>
              <a:spcAft>
                <a:spcPts val="0"/>
              </a:spcAft>
              <a:buNone/>
            </a:pPr>
            <a:r>
              <a:t/>
            </a:r>
            <a:endParaRPr sz="2100">
              <a:solidFill>
                <a:srgbClr val="002841"/>
              </a:solidFill>
            </a:endParaRPr>
          </a:p>
          <a:p>
            <a:pPr indent="0" lvl="0" marL="0" rtl="0" algn="l">
              <a:lnSpc>
                <a:spcPct val="115000"/>
              </a:lnSpc>
              <a:spcBef>
                <a:spcPts val="300"/>
              </a:spcBef>
              <a:spcAft>
                <a:spcPts val="0"/>
              </a:spcAft>
              <a:buNone/>
            </a:pPr>
            <a:r>
              <a:rPr lang="en-US" sz="2100">
                <a:solidFill>
                  <a:srgbClr val="002841"/>
                </a:solidFill>
              </a:rPr>
              <a:t>If you would like to develop capabilities to translate sequences from CDL, or if you just want to learn more about the vision of open building controls, please reach out. </a:t>
            </a:r>
            <a:endParaRPr sz="2100">
              <a:solidFill>
                <a:srgbClr val="002841"/>
              </a:solidFill>
            </a:endParaRPr>
          </a:p>
          <a:p>
            <a:pPr indent="0" lvl="0" marL="0" rtl="0" algn="l">
              <a:lnSpc>
                <a:spcPct val="115000"/>
              </a:lnSpc>
              <a:spcBef>
                <a:spcPts val="300"/>
              </a:spcBef>
              <a:spcAft>
                <a:spcPts val="0"/>
              </a:spcAft>
              <a:buNone/>
            </a:pPr>
            <a:r>
              <a:t/>
            </a:r>
            <a:endParaRPr sz="2100">
              <a:solidFill>
                <a:srgbClr val="002841"/>
              </a:solidFill>
            </a:endParaRPr>
          </a:p>
          <a:p>
            <a:pPr indent="0" lvl="0" marL="0" rtl="0" algn="l">
              <a:lnSpc>
                <a:spcPct val="115000"/>
              </a:lnSpc>
              <a:spcBef>
                <a:spcPts val="300"/>
              </a:spcBef>
              <a:spcAft>
                <a:spcPts val="0"/>
              </a:spcAft>
              <a:buNone/>
            </a:pPr>
            <a:r>
              <a:rPr lang="en-US" sz="2100">
                <a:solidFill>
                  <a:srgbClr val="002841"/>
                </a:solidFill>
              </a:rPr>
              <a:t>We also want to add more operational sequences to the library. This </a:t>
            </a:r>
            <a:r>
              <a:rPr lang="en-US" sz="2100">
                <a:solidFill>
                  <a:srgbClr val="002841"/>
                </a:solidFill>
              </a:rPr>
              <a:t>includes</a:t>
            </a:r>
            <a:r>
              <a:rPr lang="en-US" sz="2100">
                <a:solidFill>
                  <a:srgbClr val="002841"/>
                </a:solidFill>
              </a:rPr>
              <a:t> automated commissioning, demand flexibility, and fault correction strategies. The bigger the library the better.</a:t>
            </a:r>
            <a:endParaRPr sz="2100">
              <a:solidFill>
                <a:srgbClr val="002841"/>
              </a:solidFill>
            </a:endParaRPr>
          </a:p>
          <a:p>
            <a:pPr indent="0" lvl="0" marL="0" rtl="0" algn="l">
              <a:lnSpc>
                <a:spcPct val="115000"/>
              </a:lnSpc>
              <a:spcBef>
                <a:spcPts val="300"/>
              </a:spcBef>
              <a:spcAft>
                <a:spcPts val="0"/>
              </a:spcAft>
              <a:buNone/>
            </a:pPr>
            <a:r>
              <a:t/>
            </a:r>
            <a:endParaRPr sz="2100">
              <a:solidFill>
                <a:srgbClr val="002841"/>
              </a:solidFill>
            </a:endParaRPr>
          </a:p>
          <a:p>
            <a:pPr indent="0" lvl="0" marL="0" rtl="0" algn="l">
              <a:lnSpc>
                <a:spcPct val="115000"/>
              </a:lnSpc>
              <a:spcBef>
                <a:spcPts val="300"/>
              </a:spcBef>
              <a:spcAft>
                <a:spcPts val="0"/>
              </a:spcAft>
              <a:buNone/>
            </a:pPr>
            <a:r>
              <a:rPr lang="en-US" sz="2100">
                <a:solidFill>
                  <a:srgbClr val="002841"/>
                </a:solidFill>
              </a:rPr>
              <a:t>Finally, both of the ashrae standards we intend use, 231P for the control description language and 223P for semantic modeling are going out for public review imminently. </a:t>
            </a:r>
            <a:r>
              <a:rPr lang="en-US" sz="2100">
                <a:solidFill>
                  <a:srgbClr val="002841"/>
                </a:solidFill>
              </a:rPr>
              <a:t>We want these standards to fit your use cases, so please provide feedback through the public review process or talk with us. </a:t>
            </a:r>
            <a:endParaRPr/>
          </a:p>
        </p:txBody>
      </p:sp>
      <p:sp>
        <p:nvSpPr>
          <p:cNvPr id="484" name="Google Shape;484;g354f5503dc6_0_74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354f5503dc6_0_756: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354f5503dc6_0_7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3" name="Google Shape;493;g354f5503dc6_0_75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54f5503dc6_0_424: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54f5503dc6_0_4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If well tuned control </a:t>
            </a:r>
            <a:r>
              <a:rPr lang="en-US"/>
              <a:t>sequences</a:t>
            </a:r>
            <a:r>
              <a:rPr lang="en-US"/>
              <a:t> are so valuable, then why doesn’t every building have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Today’s process of designing, implementing, and commissioning controls isn’t easy. Both for new buildings and retrocommissioning projects.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Controls are designed with limited tooling to determine if these controls will actually be effective on the buildings they’re implemented in.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these controls may not even be implemented as designed. These control specifications can often leave a lot to interpretation, and the process of programming the controls can be tedious and error prone, especially due to tight timelines and budgets for controls contractors. Ultimately the control sequences produced may not perform as expected.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 the performance of these controls needs to be verified. This requires time to test and monitor the controls, and it requires extensive knowledge of the possible mistakes that could have been made when implementing the controls. If controls get more comprehensive or complicated, this process becomes significantly harder</a:t>
            </a:r>
            <a:endParaRPr/>
          </a:p>
        </p:txBody>
      </p:sp>
      <p:sp>
        <p:nvSpPr>
          <p:cNvPr id="142" name="Google Shape;142;g354f5503dc6_0_42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54f5503dc6_0_441: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54f5503dc6_0_4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because of these challenges, we’ve been exploring other methods to improve controls.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Primarily, we’ve been exploring methods using energy management information systems, which have a lot of capabilities and can address these challenges cost effectively.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existing buildings, traditional methods of fixing controls faults require many steps.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first step is detecting the issue, and figuring out what it is. </a:t>
            </a:r>
            <a:r>
              <a:rPr lang="en-US"/>
              <a:t>Hopefully</a:t>
            </a:r>
            <a:r>
              <a:rPr lang="en-US"/>
              <a:t> in this step, you can determine if its an issue that can be addressed </a:t>
            </a:r>
            <a:r>
              <a:rPr lang="en-US"/>
              <a:t>by improving controls.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Then people have to diagnose the fault and submit it to a work order system, which will get somebody else out to reprogram the building automation system.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Finally you have to monitor and find if the fault actually was addressed.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many types of controls faults, this process could be automated. The fault can be detected by a person or software, and the mechanism for correcting the fault and improving </a:t>
            </a:r>
            <a:r>
              <a:rPr lang="en-US"/>
              <a:t>the</a:t>
            </a:r>
            <a:r>
              <a:rPr lang="en-US"/>
              <a:t> controls can be applied.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requires integration of the </a:t>
            </a:r>
            <a:r>
              <a:rPr lang="en-US"/>
              <a:t>building</a:t>
            </a:r>
            <a:r>
              <a:rPr lang="en-US"/>
              <a:t> automation system and the EMIS. The integration is made wildly easier by using haystack. The </a:t>
            </a:r>
            <a:r>
              <a:rPr lang="en-US"/>
              <a:t>ability</a:t>
            </a:r>
            <a:r>
              <a:rPr lang="en-US"/>
              <a:t> to represent all of the buildings data points and capabilities is especially important because the EMIS is working bidirectionally, writing back to the building not just using collected data. </a:t>
            </a:r>
            <a:endParaRPr/>
          </a:p>
        </p:txBody>
      </p:sp>
      <p:sp>
        <p:nvSpPr>
          <p:cNvPr id="160" name="Google Shape;160;g354f5503dc6_0_44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54f5503dc6_0_451: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54f5503dc6_0_4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So far how we’ve explored this is through open specifications developed by the lab, and partnership with leaders in the industry. </a:t>
            </a:r>
            <a:br>
              <a:rPr lang="en-US"/>
            </a:br>
            <a:endParaRPr/>
          </a:p>
          <a:p>
            <a:pPr indent="0" lvl="0" marL="0" rtl="0" algn="l">
              <a:spcBef>
                <a:spcPts val="0"/>
              </a:spcBef>
              <a:spcAft>
                <a:spcPts val="0"/>
              </a:spcAft>
              <a:buNone/>
            </a:pPr>
            <a:r>
              <a:rPr lang="en-US"/>
              <a:t>In addition to developing open specifications, we’ve developed reference Axon code, that can used by folks building on skyspark.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lab develops </a:t>
            </a:r>
            <a:r>
              <a:rPr lang="en-US"/>
              <a:t>and may pilot these specifications,</a:t>
            </a:r>
            <a:r>
              <a:rPr lang="en-US"/>
              <a:t> then we transfer the specifications to partners who can freely build upon them, keeping their IP.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Partners share the results of their field tests, and we do some </a:t>
            </a:r>
            <a:r>
              <a:rPr lang="en-US"/>
              <a:t>measurement</a:t>
            </a:r>
            <a:r>
              <a:rPr lang="en-US"/>
              <a:t> and verification and document how effective the sequences are.</a:t>
            </a:r>
            <a:endParaRPr/>
          </a:p>
        </p:txBody>
      </p:sp>
      <p:sp>
        <p:nvSpPr>
          <p:cNvPr id="170" name="Google Shape;170;g354f5503dc6_0_45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54f5503dc6_0_460: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54f5503dc6_0_4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have some partners that go first, implementing sequences, collecting data and lessons learned</a:t>
            </a:r>
            <a:endParaRPr/>
          </a:p>
        </p:txBody>
      </p:sp>
      <p:sp>
        <p:nvSpPr>
          <p:cNvPr id="180" name="Google Shape;180;g354f5503dc6_0_46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54f5503dc6_0_474: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54f5503dc6_0_4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With the field results we publish case </a:t>
            </a:r>
            <a:r>
              <a:rPr lang="en-US"/>
              <a:t>studies</a:t>
            </a:r>
            <a:r>
              <a:rPr lang="en-US"/>
              <a:t>, and make the open specifications and code available to additional partners that may also implement the open specs or become pilot partners for new sequences we develop.</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95" name="Google Shape;195;g354f5503dc6_0_47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54f5503dc6_0_497: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54f5503dc6_0_4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We’ve developed a range of sequence specifications </a:t>
            </a:r>
            <a:r>
              <a:rPr lang="en-US"/>
              <a:t>already that are </a:t>
            </a:r>
            <a:r>
              <a:rPr lang="en-US"/>
              <a:t>focused on improving the operation of existing automation systems. </a:t>
            </a:r>
            <a:endParaRPr/>
          </a:p>
          <a:p>
            <a:pPr indent="0" lvl="0" marL="0" rtl="0" algn="l">
              <a:spcBef>
                <a:spcPts val="0"/>
              </a:spcBef>
              <a:spcAft>
                <a:spcPts val="0"/>
              </a:spcAft>
              <a:buNone/>
            </a:pPr>
            <a:r>
              <a:rPr lang="en-US"/>
              <a:t>We have some simple fault correction sequences that make one time changes to correct setpoints or control system parameters,we have automated active testing procedures to improve PID loops, and some continuous supervisory control sequences. So far including some air side guideline 36 trim and respond sequences and demand flexibility, load shifting sequences. </a:t>
            </a:r>
            <a:endParaRPr/>
          </a:p>
        </p:txBody>
      </p:sp>
      <p:sp>
        <p:nvSpPr>
          <p:cNvPr id="219" name="Google Shape;219;g354f5503dc6_0_49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54f5503dc6_0_507:notes"/>
          <p:cNvSpPr/>
          <p:nvPr>
            <p:ph idx="2" type="sldImg"/>
          </p:nvPr>
        </p:nvSpPr>
        <p:spPr>
          <a:xfrm>
            <a:off x="384175" y="685800"/>
            <a:ext cx="60897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54f5503dc6_0_5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Currently, we’re in the process of populating a github repo with the </a:t>
            </a:r>
            <a:r>
              <a:rPr lang="en-US"/>
              <a:t>sequences</a:t>
            </a:r>
            <a:r>
              <a:rPr lang="en-US"/>
              <a:t> we’ve specified that can be used with skyspark and haxall. We have more coming in the pipeline</a:t>
            </a:r>
            <a:endParaRPr/>
          </a:p>
        </p:txBody>
      </p:sp>
      <p:sp>
        <p:nvSpPr>
          <p:cNvPr id="230" name="Google Shape;230;g354f5503dc6_0_50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14" name="Shape 14"/>
        <p:cNvGrpSpPr/>
        <p:nvPr/>
      </p:nvGrpSpPr>
      <p:grpSpPr>
        <a:xfrm>
          <a:off x="0" y="0"/>
          <a:ext cx="0" cy="0"/>
          <a:chOff x="0" y="0"/>
          <a:chExt cx="0" cy="0"/>
        </a:xfrm>
      </p:grpSpPr>
      <p:pic>
        <p:nvPicPr>
          <p:cNvPr id="15" name="Google Shape;15;p4"/>
          <p:cNvPicPr preferRelativeResize="0"/>
          <p:nvPr/>
        </p:nvPicPr>
        <p:blipFill rotWithShape="1">
          <a:blip r:embed="rId2">
            <a:alphaModFix/>
          </a:blip>
          <a:srcRect b="0" l="0" r="0" t="0"/>
          <a:stretch/>
        </p:blipFill>
        <p:spPr>
          <a:xfrm>
            <a:off x="5766" y="761"/>
            <a:ext cx="9132465" cy="5141975"/>
          </a:xfrm>
          <a:prstGeom prst="rect">
            <a:avLst/>
          </a:prstGeom>
          <a:noFill/>
          <a:ln>
            <a:noFill/>
          </a:ln>
        </p:spPr>
      </p:pic>
      <p:sp>
        <p:nvSpPr>
          <p:cNvPr id="16" name="Google Shape;16;p4"/>
          <p:cNvSpPr txBox="1"/>
          <p:nvPr>
            <p:ph type="ctrTitle"/>
          </p:nvPr>
        </p:nvSpPr>
        <p:spPr>
          <a:xfrm>
            <a:off x="291189" y="1259384"/>
            <a:ext cx="6192762" cy="110354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lt1"/>
              </a:buClr>
              <a:buSzPts val="3200"/>
              <a:buFont typeface="Libre Franklin Medium"/>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
          <p:cNvSpPr txBox="1"/>
          <p:nvPr>
            <p:ph idx="1" type="subTitle"/>
          </p:nvPr>
        </p:nvSpPr>
        <p:spPr>
          <a:xfrm>
            <a:off x="278195" y="297997"/>
            <a:ext cx="8587619" cy="766432"/>
          </a:xfrm>
          <a:prstGeom prst="rect">
            <a:avLst/>
          </a:prstGeom>
          <a:noFill/>
          <a:ln>
            <a:noFill/>
          </a:ln>
        </p:spPr>
        <p:txBody>
          <a:bodyPr anchorCtr="0" anchor="t" bIns="45700" lIns="91425" spcFirstLastPara="1" rIns="91425" wrap="square" tIns="45700">
            <a:normAutofit/>
          </a:bodyPr>
          <a:lstStyle>
            <a:lvl1pPr lvl="0" algn="l">
              <a:lnSpc>
                <a:spcPct val="100000"/>
              </a:lnSpc>
              <a:spcBef>
                <a:spcPts val="360"/>
              </a:spcBef>
              <a:spcAft>
                <a:spcPts val="0"/>
              </a:spcAft>
              <a:buClr>
                <a:schemeClr val="lt1"/>
              </a:buClr>
              <a:buSzPts val="1800"/>
              <a:buNone/>
              <a:defRPr sz="1800">
                <a:solidFill>
                  <a:schemeClr val="lt1"/>
                </a:solidFill>
                <a:latin typeface="Libre Franklin"/>
                <a:ea typeface="Libre Franklin"/>
                <a:cs typeface="Libre Franklin"/>
                <a:sym typeface="Libre Franklin"/>
              </a:defRPr>
            </a:lvl1pPr>
            <a:lvl2pPr lvl="1" algn="ctr">
              <a:lnSpc>
                <a:spcPct val="100000"/>
              </a:lnSpc>
              <a:spcBef>
                <a:spcPts val="480"/>
              </a:spcBef>
              <a:spcAft>
                <a:spcPts val="0"/>
              </a:spcAft>
              <a:buClr>
                <a:srgbClr val="888B91"/>
              </a:buClr>
              <a:buSzPts val="2400"/>
              <a:buNone/>
              <a:defRPr>
                <a:solidFill>
                  <a:srgbClr val="888B91"/>
                </a:solidFill>
                <a:latin typeface="Libre Franklin"/>
                <a:ea typeface="Libre Franklin"/>
                <a:cs typeface="Libre Franklin"/>
                <a:sym typeface="Libre Franklin"/>
              </a:defRPr>
            </a:lvl2pPr>
            <a:lvl3pPr lvl="2" algn="ctr">
              <a:lnSpc>
                <a:spcPct val="100000"/>
              </a:lnSpc>
              <a:spcBef>
                <a:spcPts val="400"/>
              </a:spcBef>
              <a:spcAft>
                <a:spcPts val="0"/>
              </a:spcAft>
              <a:buClr>
                <a:srgbClr val="888B91"/>
              </a:buClr>
              <a:buSzPts val="2000"/>
              <a:buNone/>
              <a:defRPr>
                <a:solidFill>
                  <a:srgbClr val="888B91"/>
                </a:solidFill>
                <a:latin typeface="Libre Franklin"/>
                <a:ea typeface="Libre Franklin"/>
                <a:cs typeface="Libre Franklin"/>
                <a:sym typeface="Libre Franklin"/>
              </a:defRPr>
            </a:lvl3pPr>
            <a:lvl4pPr lvl="3" algn="ctr">
              <a:lnSpc>
                <a:spcPct val="100000"/>
              </a:lnSpc>
              <a:spcBef>
                <a:spcPts val="360"/>
              </a:spcBef>
              <a:spcAft>
                <a:spcPts val="0"/>
              </a:spcAft>
              <a:buClr>
                <a:srgbClr val="888B91"/>
              </a:buClr>
              <a:buSzPts val="1800"/>
              <a:buNone/>
              <a:defRPr>
                <a:solidFill>
                  <a:srgbClr val="888B91"/>
                </a:solidFill>
                <a:latin typeface="Libre Franklin"/>
                <a:ea typeface="Libre Franklin"/>
                <a:cs typeface="Libre Franklin"/>
                <a:sym typeface="Libre Franklin"/>
              </a:defRPr>
            </a:lvl4pPr>
            <a:lvl5pPr lvl="4" algn="ctr">
              <a:lnSpc>
                <a:spcPct val="100000"/>
              </a:lnSpc>
              <a:spcBef>
                <a:spcPts val="360"/>
              </a:spcBef>
              <a:spcAft>
                <a:spcPts val="0"/>
              </a:spcAft>
              <a:buClr>
                <a:srgbClr val="888B91"/>
              </a:buClr>
              <a:buSzPts val="1800"/>
              <a:buNone/>
              <a:defRPr>
                <a:solidFill>
                  <a:srgbClr val="888B91"/>
                </a:solidFill>
                <a:latin typeface="Libre Franklin"/>
                <a:ea typeface="Libre Franklin"/>
                <a:cs typeface="Libre Franklin"/>
                <a:sym typeface="Libre Franklin"/>
              </a:defRPr>
            </a:lvl5pPr>
            <a:lvl6pPr lvl="5" algn="ctr">
              <a:lnSpc>
                <a:spcPct val="100000"/>
              </a:lnSpc>
              <a:spcBef>
                <a:spcPts val="400"/>
              </a:spcBef>
              <a:spcAft>
                <a:spcPts val="0"/>
              </a:spcAft>
              <a:buClr>
                <a:srgbClr val="888B91"/>
              </a:buClr>
              <a:buSzPts val="2000"/>
              <a:buNone/>
              <a:defRPr>
                <a:solidFill>
                  <a:srgbClr val="888B91"/>
                </a:solidFill>
                <a:latin typeface="Libre Franklin"/>
                <a:ea typeface="Libre Franklin"/>
                <a:cs typeface="Libre Franklin"/>
                <a:sym typeface="Libre Franklin"/>
              </a:defRPr>
            </a:lvl6pPr>
            <a:lvl7pPr lvl="6" algn="ctr">
              <a:lnSpc>
                <a:spcPct val="100000"/>
              </a:lnSpc>
              <a:spcBef>
                <a:spcPts val="400"/>
              </a:spcBef>
              <a:spcAft>
                <a:spcPts val="0"/>
              </a:spcAft>
              <a:buClr>
                <a:srgbClr val="888B91"/>
              </a:buClr>
              <a:buSzPts val="2000"/>
              <a:buNone/>
              <a:defRPr>
                <a:solidFill>
                  <a:srgbClr val="888B91"/>
                </a:solidFill>
                <a:latin typeface="Libre Franklin"/>
                <a:ea typeface="Libre Franklin"/>
                <a:cs typeface="Libre Franklin"/>
                <a:sym typeface="Libre Franklin"/>
              </a:defRPr>
            </a:lvl7pPr>
            <a:lvl8pPr lvl="7" algn="ctr">
              <a:lnSpc>
                <a:spcPct val="100000"/>
              </a:lnSpc>
              <a:spcBef>
                <a:spcPts val="400"/>
              </a:spcBef>
              <a:spcAft>
                <a:spcPts val="0"/>
              </a:spcAft>
              <a:buClr>
                <a:srgbClr val="888B91"/>
              </a:buClr>
              <a:buSzPts val="2000"/>
              <a:buNone/>
              <a:defRPr>
                <a:solidFill>
                  <a:srgbClr val="888B91"/>
                </a:solidFill>
                <a:latin typeface="Libre Franklin"/>
                <a:ea typeface="Libre Franklin"/>
                <a:cs typeface="Libre Franklin"/>
                <a:sym typeface="Libre Franklin"/>
              </a:defRPr>
            </a:lvl8pPr>
            <a:lvl9pPr lvl="8" algn="ctr">
              <a:lnSpc>
                <a:spcPct val="100000"/>
              </a:lnSpc>
              <a:spcBef>
                <a:spcPts val="400"/>
              </a:spcBef>
              <a:spcAft>
                <a:spcPts val="0"/>
              </a:spcAft>
              <a:buClr>
                <a:srgbClr val="888B91"/>
              </a:buClr>
              <a:buSzPts val="2000"/>
              <a:buNone/>
              <a:defRPr>
                <a:solidFill>
                  <a:srgbClr val="888B91"/>
                </a:solidFill>
                <a:latin typeface="Libre Franklin"/>
                <a:ea typeface="Libre Franklin"/>
                <a:cs typeface="Libre Franklin"/>
                <a:sym typeface="Libre Franklin"/>
              </a:defRPr>
            </a:lvl9pPr>
          </a:lstStyle>
          <a:p/>
        </p:txBody>
      </p:sp>
      <p:sp>
        <p:nvSpPr>
          <p:cNvPr id="18" name="Google Shape;18;p4"/>
          <p:cNvSpPr/>
          <p:nvPr>
            <p:ph idx="2" type="pic"/>
          </p:nvPr>
        </p:nvSpPr>
        <p:spPr>
          <a:xfrm>
            <a:off x="278196" y="2645403"/>
            <a:ext cx="1592406" cy="1792958"/>
          </a:xfrm>
          <a:prstGeom prst="rect">
            <a:avLst/>
          </a:prstGeom>
          <a:solidFill>
            <a:schemeClr val="lt1"/>
          </a:solidFill>
          <a:ln>
            <a:noFill/>
          </a:ln>
        </p:spPr>
      </p:sp>
      <p:cxnSp>
        <p:nvCxnSpPr>
          <p:cNvPr id="19" name="Google Shape;19;p4"/>
          <p:cNvCxnSpPr/>
          <p:nvPr/>
        </p:nvCxnSpPr>
        <p:spPr>
          <a:xfrm rot="10800000">
            <a:off x="278195" y="737840"/>
            <a:ext cx="8587619" cy="0"/>
          </a:xfrm>
          <a:prstGeom prst="straightConnector1">
            <a:avLst/>
          </a:prstGeom>
          <a:noFill/>
          <a:ln cap="flat" cmpd="sng" w="25400">
            <a:solidFill>
              <a:schemeClr val="accent1"/>
            </a:solidFill>
            <a:prstDash val="solid"/>
            <a:round/>
            <a:headEnd len="sm" w="sm" type="none"/>
            <a:tailEnd len="sm" w="sm" type="none"/>
          </a:ln>
        </p:spPr>
      </p:cxnSp>
      <p:sp>
        <p:nvSpPr>
          <p:cNvPr id="20" name="Google Shape;20;p4"/>
          <p:cNvSpPr txBox="1"/>
          <p:nvPr>
            <p:ph idx="3" type="body"/>
          </p:nvPr>
        </p:nvSpPr>
        <p:spPr>
          <a:xfrm>
            <a:off x="1966308" y="3592223"/>
            <a:ext cx="4780274" cy="84613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80"/>
              </a:spcBef>
              <a:spcAft>
                <a:spcPts val="0"/>
              </a:spcAft>
              <a:buClr>
                <a:schemeClr val="lt1"/>
              </a:buClr>
              <a:buSzPts val="2400"/>
              <a:buNone/>
              <a:defRPr sz="2400">
                <a:solidFill>
                  <a:schemeClr val="lt1"/>
                </a:solidFill>
              </a:defRPr>
            </a:lvl1pPr>
            <a:lvl2pPr indent="-228600" lvl="1" marL="914400" algn="l">
              <a:lnSpc>
                <a:spcPct val="100000"/>
              </a:lnSpc>
              <a:spcBef>
                <a:spcPts val="480"/>
              </a:spcBef>
              <a:spcAft>
                <a:spcPts val="0"/>
              </a:spcAft>
              <a:buClr>
                <a:schemeClr val="dk1"/>
              </a:buClr>
              <a:buSzPts val="2400"/>
              <a:buNone/>
              <a:defRPr sz="2400"/>
            </a:lvl2pPr>
            <a:lvl3pPr indent="-228600" lvl="2" marL="1371600" algn="l">
              <a:lnSpc>
                <a:spcPct val="100000"/>
              </a:lnSpc>
              <a:spcBef>
                <a:spcPts val="480"/>
              </a:spcBef>
              <a:spcAft>
                <a:spcPts val="0"/>
              </a:spcAft>
              <a:buClr>
                <a:schemeClr val="dk1"/>
              </a:buClr>
              <a:buSzPts val="2400"/>
              <a:buNone/>
              <a:defRPr sz="2400"/>
            </a:lvl3pPr>
            <a:lvl4pPr indent="-228600" lvl="3" marL="1828800" algn="l">
              <a:lnSpc>
                <a:spcPct val="100000"/>
              </a:lnSpc>
              <a:spcBef>
                <a:spcPts val="480"/>
              </a:spcBef>
              <a:spcAft>
                <a:spcPts val="0"/>
              </a:spcAft>
              <a:buClr>
                <a:schemeClr val="dk1"/>
              </a:buClr>
              <a:buSzPts val="2400"/>
              <a:buNone/>
              <a:defRPr sz="2400"/>
            </a:lvl4pPr>
            <a:lvl5pPr indent="-228600" lvl="4" marL="2286000" algn="l">
              <a:lnSpc>
                <a:spcPct val="100000"/>
              </a:lnSpc>
              <a:spcBef>
                <a:spcPts val="480"/>
              </a:spcBef>
              <a:spcAft>
                <a:spcPts val="0"/>
              </a:spcAft>
              <a:buClr>
                <a:schemeClr val="dk1"/>
              </a:buClr>
              <a:buSzPts val="2400"/>
              <a:buNone/>
              <a:defRPr sz="2400"/>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Content 2">
  <p:cSld name="Simple Content 2">
    <p:spTree>
      <p:nvGrpSpPr>
        <p:cNvPr id="58" name="Shape 58"/>
        <p:cNvGrpSpPr/>
        <p:nvPr/>
      </p:nvGrpSpPr>
      <p:grpSpPr>
        <a:xfrm>
          <a:off x="0" y="0"/>
          <a:ext cx="0" cy="0"/>
          <a:chOff x="0" y="0"/>
          <a:chExt cx="0" cy="0"/>
        </a:xfrm>
      </p:grpSpPr>
      <p:sp>
        <p:nvSpPr>
          <p:cNvPr id="59" name="Google Shape;59;g34fadc1b65c_0_1204"/>
          <p:cNvSpPr txBox="1"/>
          <p:nvPr>
            <p:ph type="title"/>
          </p:nvPr>
        </p:nvSpPr>
        <p:spPr>
          <a:xfrm>
            <a:off x="907366" y="293584"/>
            <a:ext cx="7765500" cy="7803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3300"/>
              <a:buFont typeface="Arial"/>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g34fadc1b65c_0_1204"/>
          <p:cNvSpPr txBox="1"/>
          <p:nvPr>
            <p:ph idx="1" type="body"/>
          </p:nvPr>
        </p:nvSpPr>
        <p:spPr>
          <a:xfrm>
            <a:off x="907366" y="1252782"/>
            <a:ext cx="3717900" cy="3267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1" name="Google Shape;61;g34fadc1b65c_0_1204"/>
          <p:cNvSpPr txBox="1"/>
          <p:nvPr>
            <p:ph idx="11" type="ftr"/>
          </p:nvPr>
        </p:nvSpPr>
        <p:spPr>
          <a:xfrm>
            <a:off x="485335" y="4771666"/>
            <a:ext cx="2826900" cy="2748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2" name="Google Shape;62;g34fadc1b65c_0_1204"/>
          <p:cNvSpPr txBox="1"/>
          <p:nvPr>
            <p:ph idx="12" type="sldNum"/>
          </p:nvPr>
        </p:nvSpPr>
        <p:spPr>
          <a:xfrm>
            <a:off x="65942" y="4771666"/>
            <a:ext cx="349200" cy="2748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63" name="Google Shape;63;g34fadc1b65c_0_1204"/>
          <p:cNvSpPr txBox="1"/>
          <p:nvPr>
            <p:ph idx="2" type="body"/>
          </p:nvPr>
        </p:nvSpPr>
        <p:spPr>
          <a:xfrm>
            <a:off x="4954758" y="1252782"/>
            <a:ext cx="3717900" cy="3267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4" name="Google Shape;64;g34fadc1b65c_0_1204"/>
          <p:cNvSpPr/>
          <p:nvPr/>
        </p:nvSpPr>
        <p:spPr>
          <a:xfrm rot="10800000">
            <a:off x="1375" y="334885"/>
            <a:ext cx="751247" cy="699842"/>
          </a:xfrm>
          <a:custGeom>
            <a:rect b="b" l="l" r="r" t="t"/>
            <a:pathLst>
              <a:path extrusionOk="0" h="1233201" w="1323784">
                <a:moveTo>
                  <a:pt x="0" y="616553"/>
                </a:moveTo>
                <a:cubicBezTo>
                  <a:pt x="0" y="276035"/>
                  <a:pt x="276130" y="0"/>
                  <a:pt x="616744" y="0"/>
                </a:cubicBezTo>
                <a:cubicBezTo>
                  <a:pt x="621411" y="0"/>
                  <a:pt x="1191387" y="0"/>
                  <a:pt x="1323785" y="286"/>
                </a:cubicBezTo>
                <a:lnTo>
                  <a:pt x="1323785" y="1232916"/>
                </a:lnTo>
                <a:cubicBezTo>
                  <a:pt x="1191292" y="1233202"/>
                  <a:pt x="621316" y="1233202"/>
                  <a:pt x="616744" y="1233202"/>
                </a:cubicBezTo>
                <a:cubicBezTo>
                  <a:pt x="276130" y="1233202"/>
                  <a:pt x="0" y="957167"/>
                  <a:pt x="0" y="616553"/>
                </a:cubicBezTo>
                <a:close/>
              </a:path>
            </a:pathLst>
          </a:custGeom>
          <a:solidFill>
            <a:srgbClr val="69BE2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5" name="Google Shape;65;g34fadc1b65c_0_1204"/>
          <p:cNvSpPr/>
          <p:nvPr>
            <p:ph idx="3" type="pic"/>
          </p:nvPr>
        </p:nvSpPr>
        <p:spPr>
          <a:xfrm>
            <a:off x="169490" y="491897"/>
            <a:ext cx="399900" cy="4008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71" name="Shape 71"/>
        <p:cNvGrpSpPr/>
        <p:nvPr/>
      </p:nvGrpSpPr>
      <p:grpSpPr>
        <a:xfrm>
          <a:off x="0" y="0"/>
          <a:ext cx="0" cy="0"/>
          <a:chOff x="0" y="0"/>
          <a:chExt cx="0" cy="0"/>
        </a:xfrm>
      </p:grpSpPr>
      <p:pic>
        <p:nvPicPr>
          <p:cNvPr id="72" name="Google Shape;72;g354f5503dc6_0_768"/>
          <p:cNvPicPr preferRelativeResize="0"/>
          <p:nvPr/>
        </p:nvPicPr>
        <p:blipFill rotWithShape="1">
          <a:blip r:embed="rId2">
            <a:alphaModFix/>
          </a:blip>
          <a:srcRect b="0" l="0" r="0" t="0"/>
          <a:stretch/>
        </p:blipFill>
        <p:spPr>
          <a:xfrm>
            <a:off x="5766" y="761"/>
            <a:ext cx="9132466" cy="5141974"/>
          </a:xfrm>
          <a:prstGeom prst="rect">
            <a:avLst/>
          </a:prstGeom>
          <a:noFill/>
          <a:ln>
            <a:noFill/>
          </a:ln>
        </p:spPr>
      </p:pic>
      <p:sp>
        <p:nvSpPr>
          <p:cNvPr id="73" name="Google Shape;73;g354f5503dc6_0_768"/>
          <p:cNvSpPr txBox="1"/>
          <p:nvPr>
            <p:ph type="ctrTitle"/>
          </p:nvPr>
        </p:nvSpPr>
        <p:spPr>
          <a:xfrm>
            <a:off x="291189" y="1259384"/>
            <a:ext cx="6192900" cy="1103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3200"/>
              <a:buFont typeface="Libre Franklin Medium"/>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g354f5503dc6_0_768"/>
          <p:cNvSpPr txBox="1"/>
          <p:nvPr>
            <p:ph idx="1" type="subTitle"/>
          </p:nvPr>
        </p:nvSpPr>
        <p:spPr>
          <a:xfrm>
            <a:off x="278195" y="297997"/>
            <a:ext cx="8587500" cy="766500"/>
          </a:xfrm>
          <a:prstGeom prst="rect">
            <a:avLst/>
          </a:prstGeom>
          <a:noFill/>
          <a:ln>
            <a:noFill/>
          </a:ln>
        </p:spPr>
        <p:txBody>
          <a:bodyPr anchorCtr="0" anchor="t" bIns="45700" lIns="91425" spcFirstLastPara="1" rIns="91425" wrap="square" tIns="45700">
            <a:normAutofit/>
          </a:bodyPr>
          <a:lstStyle>
            <a:lvl1pPr lvl="0" algn="l">
              <a:spcBef>
                <a:spcPts val="360"/>
              </a:spcBef>
              <a:spcAft>
                <a:spcPts val="0"/>
              </a:spcAft>
              <a:buClr>
                <a:schemeClr val="lt1"/>
              </a:buClr>
              <a:buSzPts val="1800"/>
              <a:buNone/>
              <a:defRPr sz="1800">
                <a:solidFill>
                  <a:schemeClr val="lt1"/>
                </a:solidFill>
                <a:latin typeface="Libre Franklin"/>
                <a:ea typeface="Libre Franklin"/>
                <a:cs typeface="Libre Franklin"/>
                <a:sym typeface="Libre Franklin"/>
              </a:defRPr>
            </a:lvl1pPr>
            <a:lvl2pPr lvl="1" algn="ctr">
              <a:spcBef>
                <a:spcPts val="480"/>
              </a:spcBef>
              <a:spcAft>
                <a:spcPts val="0"/>
              </a:spcAft>
              <a:buClr>
                <a:srgbClr val="888B91"/>
              </a:buClr>
              <a:buSzPts val="2400"/>
              <a:buNone/>
              <a:defRPr>
                <a:solidFill>
                  <a:srgbClr val="888B91"/>
                </a:solidFill>
                <a:latin typeface="Libre Franklin"/>
                <a:ea typeface="Libre Franklin"/>
                <a:cs typeface="Libre Franklin"/>
                <a:sym typeface="Libre Franklin"/>
              </a:defRPr>
            </a:lvl2pPr>
            <a:lvl3pPr lvl="2" algn="ctr">
              <a:spcBef>
                <a:spcPts val="400"/>
              </a:spcBef>
              <a:spcAft>
                <a:spcPts val="0"/>
              </a:spcAft>
              <a:buClr>
                <a:srgbClr val="888B91"/>
              </a:buClr>
              <a:buSzPts val="2000"/>
              <a:buNone/>
              <a:defRPr>
                <a:solidFill>
                  <a:srgbClr val="888B91"/>
                </a:solidFill>
                <a:latin typeface="Libre Franklin"/>
                <a:ea typeface="Libre Franklin"/>
                <a:cs typeface="Libre Franklin"/>
                <a:sym typeface="Libre Franklin"/>
              </a:defRPr>
            </a:lvl3pPr>
            <a:lvl4pPr lvl="3" algn="ctr">
              <a:spcBef>
                <a:spcPts val="360"/>
              </a:spcBef>
              <a:spcAft>
                <a:spcPts val="0"/>
              </a:spcAft>
              <a:buClr>
                <a:srgbClr val="888B91"/>
              </a:buClr>
              <a:buSzPts val="1800"/>
              <a:buNone/>
              <a:defRPr>
                <a:solidFill>
                  <a:srgbClr val="888B91"/>
                </a:solidFill>
                <a:latin typeface="Libre Franklin"/>
                <a:ea typeface="Libre Franklin"/>
                <a:cs typeface="Libre Franklin"/>
                <a:sym typeface="Libre Franklin"/>
              </a:defRPr>
            </a:lvl4pPr>
            <a:lvl5pPr lvl="4" algn="ctr">
              <a:spcBef>
                <a:spcPts val="360"/>
              </a:spcBef>
              <a:spcAft>
                <a:spcPts val="0"/>
              </a:spcAft>
              <a:buClr>
                <a:srgbClr val="888B91"/>
              </a:buClr>
              <a:buSzPts val="1800"/>
              <a:buNone/>
              <a:defRPr>
                <a:solidFill>
                  <a:srgbClr val="888B91"/>
                </a:solidFill>
                <a:latin typeface="Libre Franklin"/>
                <a:ea typeface="Libre Franklin"/>
                <a:cs typeface="Libre Franklin"/>
                <a:sym typeface="Libre Franklin"/>
              </a:defRPr>
            </a:lvl5pPr>
            <a:lvl6pPr lvl="5" algn="ctr">
              <a:spcBef>
                <a:spcPts val="400"/>
              </a:spcBef>
              <a:spcAft>
                <a:spcPts val="0"/>
              </a:spcAft>
              <a:buClr>
                <a:srgbClr val="888B91"/>
              </a:buClr>
              <a:buSzPts val="2000"/>
              <a:buNone/>
              <a:defRPr>
                <a:solidFill>
                  <a:srgbClr val="888B91"/>
                </a:solidFill>
                <a:latin typeface="Libre Franklin"/>
                <a:ea typeface="Libre Franklin"/>
                <a:cs typeface="Libre Franklin"/>
                <a:sym typeface="Libre Franklin"/>
              </a:defRPr>
            </a:lvl6pPr>
            <a:lvl7pPr lvl="6" algn="ctr">
              <a:spcBef>
                <a:spcPts val="400"/>
              </a:spcBef>
              <a:spcAft>
                <a:spcPts val="0"/>
              </a:spcAft>
              <a:buClr>
                <a:srgbClr val="888B91"/>
              </a:buClr>
              <a:buSzPts val="2000"/>
              <a:buNone/>
              <a:defRPr>
                <a:solidFill>
                  <a:srgbClr val="888B91"/>
                </a:solidFill>
                <a:latin typeface="Libre Franklin"/>
                <a:ea typeface="Libre Franklin"/>
                <a:cs typeface="Libre Franklin"/>
                <a:sym typeface="Libre Franklin"/>
              </a:defRPr>
            </a:lvl7pPr>
            <a:lvl8pPr lvl="7" algn="ctr">
              <a:spcBef>
                <a:spcPts val="400"/>
              </a:spcBef>
              <a:spcAft>
                <a:spcPts val="0"/>
              </a:spcAft>
              <a:buClr>
                <a:srgbClr val="888B91"/>
              </a:buClr>
              <a:buSzPts val="2000"/>
              <a:buNone/>
              <a:defRPr>
                <a:solidFill>
                  <a:srgbClr val="888B91"/>
                </a:solidFill>
                <a:latin typeface="Libre Franklin"/>
                <a:ea typeface="Libre Franklin"/>
                <a:cs typeface="Libre Franklin"/>
                <a:sym typeface="Libre Franklin"/>
              </a:defRPr>
            </a:lvl8pPr>
            <a:lvl9pPr lvl="8" algn="ctr">
              <a:spcBef>
                <a:spcPts val="400"/>
              </a:spcBef>
              <a:spcAft>
                <a:spcPts val="0"/>
              </a:spcAft>
              <a:buClr>
                <a:srgbClr val="888B91"/>
              </a:buClr>
              <a:buSzPts val="2000"/>
              <a:buNone/>
              <a:defRPr>
                <a:solidFill>
                  <a:srgbClr val="888B91"/>
                </a:solidFill>
                <a:latin typeface="Libre Franklin"/>
                <a:ea typeface="Libre Franklin"/>
                <a:cs typeface="Libre Franklin"/>
                <a:sym typeface="Libre Franklin"/>
              </a:defRPr>
            </a:lvl9pPr>
          </a:lstStyle>
          <a:p/>
        </p:txBody>
      </p:sp>
      <p:sp>
        <p:nvSpPr>
          <p:cNvPr id="75" name="Google Shape;75;g354f5503dc6_0_768"/>
          <p:cNvSpPr/>
          <p:nvPr>
            <p:ph idx="2" type="pic"/>
          </p:nvPr>
        </p:nvSpPr>
        <p:spPr>
          <a:xfrm>
            <a:off x="278196" y="2645403"/>
            <a:ext cx="1592400" cy="1793100"/>
          </a:xfrm>
          <a:prstGeom prst="rect">
            <a:avLst/>
          </a:prstGeom>
          <a:solidFill>
            <a:schemeClr val="lt1"/>
          </a:solidFill>
          <a:ln>
            <a:noFill/>
          </a:ln>
        </p:spPr>
      </p:sp>
      <p:cxnSp>
        <p:nvCxnSpPr>
          <p:cNvPr id="76" name="Google Shape;76;g354f5503dc6_0_768"/>
          <p:cNvCxnSpPr/>
          <p:nvPr/>
        </p:nvCxnSpPr>
        <p:spPr>
          <a:xfrm rot="10800000">
            <a:off x="278314" y="737840"/>
            <a:ext cx="8587500" cy="0"/>
          </a:xfrm>
          <a:prstGeom prst="straightConnector1">
            <a:avLst/>
          </a:prstGeom>
          <a:noFill/>
          <a:ln cap="flat" cmpd="sng" w="25400">
            <a:solidFill>
              <a:schemeClr val="accent1"/>
            </a:solidFill>
            <a:prstDash val="solid"/>
            <a:round/>
            <a:headEnd len="sm" w="sm" type="none"/>
            <a:tailEnd len="sm" w="sm" type="none"/>
          </a:ln>
        </p:spPr>
      </p:cxnSp>
      <p:sp>
        <p:nvSpPr>
          <p:cNvPr id="77" name="Google Shape;77;g354f5503dc6_0_768"/>
          <p:cNvSpPr txBox="1"/>
          <p:nvPr>
            <p:ph idx="3" type="body"/>
          </p:nvPr>
        </p:nvSpPr>
        <p:spPr>
          <a:xfrm>
            <a:off x="1966308" y="3592223"/>
            <a:ext cx="4780200" cy="846000"/>
          </a:xfrm>
          <a:prstGeom prst="rect">
            <a:avLst/>
          </a:prstGeom>
          <a:noFill/>
          <a:ln>
            <a:noFill/>
          </a:ln>
        </p:spPr>
        <p:txBody>
          <a:bodyPr anchorCtr="0" anchor="t" bIns="45700" lIns="91425" spcFirstLastPara="1" rIns="91425" wrap="square" tIns="45700">
            <a:noAutofit/>
          </a:bodyPr>
          <a:lstStyle>
            <a:lvl1pPr indent="-228600" lvl="0" marL="457200" algn="l">
              <a:spcBef>
                <a:spcPts val="480"/>
              </a:spcBef>
              <a:spcAft>
                <a:spcPts val="0"/>
              </a:spcAft>
              <a:buClr>
                <a:schemeClr val="lt1"/>
              </a:buClr>
              <a:buSzPts val="2400"/>
              <a:buNone/>
              <a:defRPr sz="2400">
                <a:solidFill>
                  <a:schemeClr val="lt1"/>
                </a:solidFill>
              </a:defRPr>
            </a:lvl1pPr>
            <a:lvl2pPr indent="-228600" lvl="1" marL="914400" algn="l">
              <a:spcBef>
                <a:spcPts val="480"/>
              </a:spcBef>
              <a:spcAft>
                <a:spcPts val="0"/>
              </a:spcAft>
              <a:buClr>
                <a:schemeClr val="dk1"/>
              </a:buClr>
              <a:buSzPts val="2400"/>
              <a:buNone/>
              <a:defRPr sz="2400"/>
            </a:lvl2pPr>
            <a:lvl3pPr indent="-228600" lvl="2" marL="1371600" algn="l">
              <a:spcBef>
                <a:spcPts val="480"/>
              </a:spcBef>
              <a:spcAft>
                <a:spcPts val="0"/>
              </a:spcAft>
              <a:buClr>
                <a:schemeClr val="dk1"/>
              </a:buClr>
              <a:buSzPts val="2400"/>
              <a:buNone/>
              <a:defRPr sz="2400"/>
            </a:lvl3pPr>
            <a:lvl4pPr indent="-228600" lvl="3" marL="1828800" algn="l">
              <a:spcBef>
                <a:spcPts val="480"/>
              </a:spcBef>
              <a:spcAft>
                <a:spcPts val="0"/>
              </a:spcAft>
              <a:buClr>
                <a:schemeClr val="dk1"/>
              </a:buClr>
              <a:buSzPts val="2400"/>
              <a:buNone/>
              <a:defRPr sz="2400"/>
            </a:lvl4pPr>
            <a:lvl5pPr indent="-228600" lvl="4" marL="2286000" algn="l">
              <a:spcBef>
                <a:spcPts val="480"/>
              </a:spcBef>
              <a:spcAft>
                <a:spcPts val="0"/>
              </a:spcAft>
              <a:buClr>
                <a:schemeClr val="dk1"/>
              </a:buClr>
              <a:buSzPts val="2400"/>
              <a:buNone/>
              <a:defRPr sz="2400"/>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8" name="Shape 78"/>
        <p:cNvGrpSpPr/>
        <p:nvPr/>
      </p:nvGrpSpPr>
      <p:grpSpPr>
        <a:xfrm>
          <a:off x="0" y="0"/>
          <a:ext cx="0" cy="0"/>
          <a:chOff x="0" y="0"/>
          <a:chExt cx="0" cy="0"/>
        </a:xfrm>
      </p:grpSpPr>
      <p:sp>
        <p:nvSpPr>
          <p:cNvPr id="79" name="Google Shape;79;g354f5503dc6_0_775"/>
          <p:cNvSpPr txBox="1"/>
          <p:nvPr>
            <p:ph type="title"/>
          </p:nvPr>
        </p:nvSpPr>
        <p:spPr>
          <a:xfrm>
            <a:off x="174990" y="102682"/>
            <a:ext cx="8793900" cy="5367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g354f5503dc6_0_775"/>
          <p:cNvSpPr txBox="1"/>
          <p:nvPr>
            <p:ph idx="1" type="body"/>
          </p:nvPr>
        </p:nvSpPr>
        <p:spPr>
          <a:xfrm>
            <a:off x="457200" y="1201262"/>
            <a:ext cx="8229600" cy="33975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g354f5503dc6_0_775"/>
          <p:cNvSpPr txBox="1"/>
          <p:nvPr>
            <p:ph idx="12" type="sldNum"/>
          </p:nvPr>
        </p:nvSpPr>
        <p:spPr>
          <a:xfrm>
            <a:off x="6835410" y="4633368"/>
            <a:ext cx="2133600" cy="2742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2" name="Shape 82"/>
        <p:cNvGrpSpPr/>
        <p:nvPr/>
      </p:nvGrpSpPr>
      <p:grpSpPr>
        <a:xfrm>
          <a:off x="0" y="0"/>
          <a:ext cx="0" cy="0"/>
          <a:chOff x="0" y="0"/>
          <a:chExt cx="0" cy="0"/>
        </a:xfrm>
      </p:grpSpPr>
      <p:sp>
        <p:nvSpPr>
          <p:cNvPr id="83" name="Google Shape;83;g354f5503dc6_0_779"/>
          <p:cNvSpPr txBox="1"/>
          <p:nvPr>
            <p:ph type="title"/>
          </p:nvPr>
        </p:nvSpPr>
        <p:spPr>
          <a:xfrm>
            <a:off x="174990" y="102682"/>
            <a:ext cx="8793900" cy="5367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g354f5503dc6_0_779"/>
          <p:cNvSpPr txBox="1"/>
          <p:nvPr>
            <p:ph idx="1" type="body"/>
          </p:nvPr>
        </p:nvSpPr>
        <p:spPr>
          <a:xfrm>
            <a:off x="457200" y="902140"/>
            <a:ext cx="4038600" cy="25503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rgbClr val="000000"/>
              </a:buClr>
              <a:buSzPts val="2800"/>
              <a:buChar char="•"/>
              <a:defRPr sz="2800">
                <a:solidFill>
                  <a:srgbClr val="000000"/>
                </a:solidFill>
              </a:defRPr>
            </a:lvl1pPr>
            <a:lvl2pPr indent="-381000" lvl="1" marL="914400" algn="l">
              <a:spcBef>
                <a:spcPts val="480"/>
              </a:spcBef>
              <a:spcAft>
                <a:spcPts val="0"/>
              </a:spcAft>
              <a:buClr>
                <a:srgbClr val="000000"/>
              </a:buClr>
              <a:buSzPts val="2400"/>
              <a:buChar char="–"/>
              <a:defRPr sz="2400">
                <a:solidFill>
                  <a:srgbClr val="000000"/>
                </a:solidFill>
              </a:defRPr>
            </a:lvl2pPr>
            <a:lvl3pPr indent="-355600" lvl="2" marL="1371600" algn="l">
              <a:spcBef>
                <a:spcPts val="400"/>
              </a:spcBef>
              <a:spcAft>
                <a:spcPts val="0"/>
              </a:spcAft>
              <a:buClr>
                <a:srgbClr val="000000"/>
              </a:buClr>
              <a:buSzPts val="2000"/>
              <a:buChar char="•"/>
              <a:defRPr sz="2000">
                <a:solidFill>
                  <a:srgbClr val="000000"/>
                </a:solidFill>
              </a:defRPr>
            </a:lvl3pPr>
            <a:lvl4pPr indent="-342900" lvl="3" marL="1828800" algn="l">
              <a:spcBef>
                <a:spcPts val="360"/>
              </a:spcBef>
              <a:spcAft>
                <a:spcPts val="0"/>
              </a:spcAft>
              <a:buClr>
                <a:srgbClr val="000000"/>
              </a:buClr>
              <a:buSzPts val="1800"/>
              <a:buChar char="–"/>
              <a:defRPr sz="1800">
                <a:solidFill>
                  <a:srgbClr val="000000"/>
                </a:solidFill>
              </a:defRPr>
            </a:lvl4pPr>
            <a:lvl5pPr indent="-342900" lvl="4" marL="2286000" algn="l">
              <a:spcBef>
                <a:spcPts val="360"/>
              </a:spcBef>
              <a:spcAft>
                <a:spcPts val="0"/>
              </a:spcAft>
              <a:buClr>
                <a:srgbClr val="000000"/>
              </a:buClr>
              <a:buSzPts val="1800"/>
              <a:buChar char="»"/>
              <a:defRPr sz="1800">
                <a:solidFill>
                  <a:srgbClr val="000000"/>
                </a:solidFil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85" name="Google Shape;85;g354f5503dc6_0_779"/>
          <p:cNvSpPr txBox="1"/>
          <p:nvPr>
            <p:ph idx="2" type="body"/>
          </p:nvPr>
        </p:nvSpPr>
        <p:spPr>
          <a:xfrm>
            <a:off x="4648200" y="902140"/>
            <a:ext cx="4038600" cy="25503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rgbClr val="000000"/>
              </a:buClr>
              <a:buSzPts val="2800"/>
              <a:buChar char="•"/>
              <a:defRPr sz="2800">
                <a:solidFill>
                  <a:srgbClr val="000000"/>
                </a:solidFill>
              </a:defRPr>
            </a:lvl1pPr>
            <a:lvl2pPr indent="-381000" lvl="1" marL="914400" algn="l">
              <a:spcBef>
                <a:spcPts val="480"/>
              </a:spcBef>
              <a:spcAft>
                <a:spcPts val="0"/>
              </a:spcAft>
              <a:buClr>
                <a:srgbClr val="000000"/>
              </a:buClr>
              <a:buSzPts val="2400"/>
              <a:buChar char="–"/>
              <a:defRPr sz="2400">
                <a:solidFill>
                  <a:srgbClr val="000000"/>
                </a:solidFill>
              </a:defRPr>
            </a:lvl2pPr>
            <a:lvl3pPr indent="-355600" lvl="2" marL="1371600" algn="l">
              <a:spcBef>
                <a:spcPts val="400"/>
              </a:spcBef>
              <a:spcAft>
                <a:spcPts val="0"/>
              </a:spcAft>
              <a:buClr>
                <a:srgbClr val="000000"/>
              </a:buClr>
              <a:buSzPts val="2000"/>
              <a:buChar char="•"/>
              <a:defRPr sz="2000">
                <a:solidFill>
                  <a:srgbClr val="000000"/>
                </a:solidFill>
              </a:defRPr>
            </a:lvl3pPr>
            <a:lvl4pPr indent="-342900" lvl="3" marL="1828800" algn="l">
              <a:spcBef>
                <a:spcPts val="360"/>
              </a:spcBef>
              <a:spcAft>
                <a:spcPts val="0"/>
              </a:spcAft>
              <a:buClr>
                <a:srgbClr val="000000"/>
              </a:buClr>
              <a:buSzPts val="1800"/>
              <a:buChar char="–"/>
              <a:defRPr sz="1800">
                <a:solidFill>
                  <a:srgbClr val="000000"/>
                </a:solidFill>
              </a:defRPr>
            </a:lvl4pPr>
            <a:lvl5pPr indent="-342900" lvl="4" marL="2286000" algn="l">
              <a:spcBef>
                <a:spcPts val="360"/>
              </a:spcBef>
              <a:spcAft>
                <a:spcPts val="0"/>
              </a:spcAft>
              <a:buClr>
                <a:srgbClr val="000000"/>
              </a:buClr>
              <a:buSzPts val="1800"/>
              <a:buChar char="»"/>
              <a:defRPr sz="1800">
                <a:solidFill>
                  <a:srgbClr val="000000"/>
                </a:solidFil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86" name="Google Shape;86;g354f5503dc6_0_779"/>
          <p:cNvSpPr txBox="1"/>
          <p:nvPr>
            <p:ph idx="12" type="sldNum"/>
          </p:nvPr>
        </p:nvSpPr>
        <p:spPr>
          <a:xfrm>
            <a:off x="6835410" y="4817784"/>
            <a:ext cx="2133600" cy="2742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87" name="Shape 87"/>
        <p:cNvGrpSpPr/>
        <p:nvPr/>
      </p:nvGrpSpPr>
      <p:grpSpPr>
        <a:xfrm>
          <a:off x="0" y="0"/>
          <a:ext cx="0" cy="0"/>
          <a:chOff x="0" y="0"/>
          <a:chExt cx="0" cy="0"/>
        </a:xfrm>
      </p:grpSpPr>
      <p:sp>
        <p:nvSpPr>
          <p:cNvPr id="88" name="Google Shape;88;g354f5503dc6_0_784"/>
          <p:cNvSpPr txBox="1"/>
          <p:nvPr>
            <p:ph idx="1" type="body"/>
          </p:nvPr>
        </p:nvSpPr>
        <p:spPr>
          <a:xfrm>
            <a:off x="457200" y="1152401"/>
            <a:ext cx="4040100" cy="4803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89" name="Google Shape;89;g354f5503dc6_0_784"/>
          <p:cNvSpPr txBox="1"/>
          <p:nvPr>
            <p:ph idx="2" type="body"/>
          </p:nvPr>
        </p:nvSpPr>
        <p:spPr>
          <a:xfrm>
            <a:off x="457200" y="1632667"/>
            <a:ext cx="4040100" cy="29661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90" name="Google Shape;90;g354f5503dc6_0_784"/>
          <p:cNvSpPr txBox="1"/>
          <p:nvPr>
            <p:ph idx="3" type="body"/>
          </p:nvPr>
        </p:nvSpPr>
        <p:spPr>
          <a:xfrm>
            <a:off x="4645030" y="1152401"/>
            <a:ext cx="4041900" cy="480300"/>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91" name="Google Shape;91;g354f5503dc6_0_784"/>
          <p:cNvSpPr txBox="1"/>
          <p:nvPr>
            <p:ph idx="4" type="body"/>
          </p:nvPr>
        </p:nvSpPr>
        <p:spPr>
          <a:xfrm>
            <a:off x="4645030" y="1632667"/>
            <a:ext cx="4041900" cy="29661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92" name="Google Shape;92;g354f5503dc6_0_784"/>
          <p:cNvSpPr txBox="1"/>
          <p:nvPr>
            <p:ph idx="12" type="sldNum"/>
          </p:nvPr>
        </p:nvSpPr>
        <p:spPr>
          <a:xfrm>
            <a:off x="6835410" y="4817784"/>
            <a:ext cx="2133600" cy="2742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93" name="Google Shape;93;g354f5503dc6_0_784"/>
          <p:cNvSpPr txBox="1"/>
          <p:nvPr>
            <p:ph type="title"/>
          </p:nvPr>
        </p:nvSpPr>
        <p:spPr>
          <a:xfrm>
            <a:off x="174990" y="102682"/>
            <a:ext cx="8793900" cy="5367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g354f5503dc6_0_791"/>
          <p:cNvSpPr txBox="1"/>
          <p:nvPr>
            <p:ph type="title"/>
          </p:nvPr>
        </p:nvSpPr>
        <p:spPr>
          <a:xfrm>
            <a:off x="174990" y="102682"/>
            <a:ext cx="8793900" cy="5367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g354f5503dc6_0_791"/>
          <p:cNvSpPr txBox="1"/>
          <p:nvPr>
            <p:ph idx="12" type="sldNum"/>
          </p:nvPr>
        </p:nvSpPr>
        <p:spPr>
          <a:xfrm>
            <a:off x="6835410" y="4817784"/>
            <a:ext cx="2133600" cy="2742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7" name="Shape 97"/>
        <p:cNvGrpSpPr/>
        <p:nvPr/>
      </p:nvGrpSpPr>
      <p:grpSpPr>
        <a:xfrm>
          <a:off x="0" y="0"/>
          <a:ext cx="0" cy="0"/>
          <a:chOff x="0" y="0"/>
          <a:chExt cx="0" cy="0"/>
        </a:xfrm>
      </p:grpSpPr>
      <p:sp>
        <p:nvSpPr>
          <p:cNvPr id="98" name="Google Shape;98;g354f5503dc6_0_794"/>
          <p:cNvSpPr txBox="1"/>
          <p:nvPr>
            <p:ph type="title"/>
          </p:nvPr>
        </p:nvSpPr>
        <p:spPr>
          <a:xfrm>
            <a:off x="457205" y="976395"/>
            <a:ext cx="3008400" cy="872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000000"/>
              </a:buClr>
              <a:buSzPts val="2000"/>
              <a:buFont typeface="Libre Franklin Medium"/>
              <a:buNone/>
              <a:defRPr b="1" sz="2000">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g354f5503dc6_0_794"/>
          <p:cNvSpPr txBox="1"/>
          <p:nvPr>
            <p:ph idx="1" type="body"/>
          </p:nvPr>
        </p:nvSpPr>
        <p:spPr>
          <a:xfrm>
            <a:off x="3575050" y="976393"/>
            <a:ext cx="5111700" cy="3482700"/>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00" name="Google Shape;100;g354f5503dc6_0_794"/>
          <p:cNvSpPr txBox="1"/>
          <p:nvPr>
            <p:ph idx="2" type="body"/>
          </p:nvPr>
        </p:nvSpPr>
        <p:spPr>
          <a:xfrm>
            <a:off x="457205" y="1848739"/>
            <a:ext cx="3008400" cy="26103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01" name="Google Shape;101;g354f5503dc6_0_794"/>
          <p:cNvSpPr txBox="1"/>
          <p:nvPr>
            <p:ph idx="12" type="sldNum"/>
          </p:nvPr>
        </p:nvSpPr>
        <p:spPr>
          <a:xfrm>
            <a:off x="6835410" y="4817784"/>
            <a:ext cx="2133600" cy="2742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102" name="Google Shape;102;g354f5503dc6_0_794"/>
          <p:cNvSpPr txBox="1"/>
          <p:nvPr/>
        </p:nvSpPr>
        <p:spPr>
          <a:xfrm>
            <a:off x="174990" y="102682"/>
            <a:ext cx="8793900" cy="536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72E55"/>
              </a:buClr>
              <a:buSzPts val="3600"/>
              <a:buFont typeface="Avenir"/>
              <a:buNone/>
            </a:pPr>
            <a:r>
              <a:rPr b="0" i="0" lang="en-US" sz="3600" u="none" cap="none" strike="noStrike">
                <a:solidFill>
                  <a:srgbClr val="172E55"/>
                </a:solidFill>
                <a:latin typeface="Avenir"/>
                <a:ea typeface="Avenir"/>
                <a:cs typeface="Avenir"/>
                <a:sym typeface="Avenir"/>
              </a:rPr>
              <a:t>Click to edit Master title style</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3" name="Shape 103"/>
        <p:cNvGrpSpPr/>
        <p:nvPr/>
      </p:nvGrpSpPr>
      <p:grpSpPr>
        <a:xfrm>
          <a:off x="0" y="0"/>
          <a:ext cx="0" cy="0"/>
          <a:chOff x="0" y="0"/>
          <a:chExt cx="0" cy="0"/>
        </a:xfrm>
      </p:grpSpPr>
      <p:sp>
        <p:nvSpPr>
          <p:cNvPr id="104" name="Google Shape;104;g354f5503dc6_0_800"/>
          <p:cNvSpPr txBox="1"/>
          <p:nvPr>
            <p:ph type="title"/>
          </p:nvPr>
        </p:nvSpPr>
        <p:spPr>
          <a:xfrm>
            <a:off x="1792288" y="3603784"/>
            <a:ext cx="5486400" cy="4254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000000"/>
              </a:buClr>
              <a:buSzPts val="2000"/>
              <a:buFont typeface="Libre Franklin Medium"/>
              <a:buNone/>
              <a:defRPr b="1" sz="2000">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g354f5503dc6_0_800"/>
          <p:cNvSpPr/>
          <p:nvPr>
            <p:ph idx="2" type="pic"/>
          </p:nvPr>
        </p:nvSpPr>
        <p:spPr>
          <a:xfrm>
            <a:off x="1792288" y="959568"/>
            <a:ext cx="5486400" cy="2589300"/>
          </a:xfrm>
          <a:prstGeom prst="rect">
            <a:avLst/>
          </a:prstGeom>
          <a:noFill/>
          <a:ln>
            <a:noFill/>
          </a:ln>
        </p:spPr>
      </p:sp>
      <p:sp>
        <p:nvSpPr>
          <p:cNvPr id="106" name="Google Shape;106;g354f5503dc6_0_800"/>
          <p:cNvSpPr txBox="1"/>
          <p:nvPr>
            <p:ph idx="1" type="body"/>
          </p:nvPr>
        </p:nvSpPr>
        <p:spPr>
          <a:xfrm>
            <a:off x="1792288" y="4029233"/>
            <a:ext cx="5486400" cy="6042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07" name="Google Shape;107;g354f5503dc6_0_800"/>
          <p:cNvSpPr txBox="1"/>
          <p:nvPr>
            <p:ph idx="12" type="sldNum"/>
          </p:nvPr>
        </p:nvSpPr>
        <p:spPr>
          <a:xfrm>
            <a:off x="6835410" y="4817784"/>
            <a:ext cx="2133600" cy="2742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108" name="Google Shape;108;g354f5503dc6_0_800"/>
          <p:cNvSpPr txBox="1"/>
          <p:nvPr/>
        </p:nvSpPr>
        <p:spPr>
          <a:xfrm>
            <a:off x="174990" y="102682"/>
            <a:ext cx="8793900" cy="536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172E55"/>
              </a:buClr>
              <a:buSzPts val="3600"/>
              <a:buFont typeface="Avenir"/>
              <a:buNone/>
            </a:pPr>
            <a:r>
              <a:rPr b="0" i="0" lang="en-US" sz="3600" u="none" cap="none" strike="noStrike">
                <a:solidFill>
                  <a:srgbClr val="172E55"/>
                </a:solidFill>
                <a:latin typeface="Avenir"/>
                <a:ea typeface="Avenir"/>
                <a:cs typeface="Avenir"/>
                <a:sym typeface="Avenir"/>
              </a:rPr>
              <a:t>Click to edit Master title style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9" name="Shape 109"/>
        <p:cNvGrpSpPr/>
        <p:nvPr/>
      </p:nvGrpSpPr>
      <p:grpSpPr>
        <a:xfrm>
          <a:off x="0" y="0"/>
          <a:ext cx="0" cy="0"/>
          <a:chOff x="0" y="0"/>
          <a:chExt cx="0" cy="0"/>
        </a:xfrm>
      </p:grpSpPr>
      <p:sp>
        <p:nvSpPr>
          <p:cNvPr id="110" name="Google Shape;110;g354f5503dc6_0_806"/>
          <p:cNvSpPr txBox="1"/>
          <p:nvPr>
            <p:ph type="title"/>
          </p:nvPr>
        </p:nvSpPr>
        <p:spPr>
          <a:xfrm>
            <a:off x="174990" y="102682"/>
            <a:ext cx="8793900" cy="5367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rgbClr val="0000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g354f5503dc6_0_806"/>
          <p:cNvSpPr txBox="1"/>
          <p:nvPr>
            <p:ph idx="1" type="body"/>
          </p:nvPr>
        </p:nvSpPr>
        <p:spPr>
          <a:xfrm rot="5400000">
            <a:off x="2873250" y="-1412345"/>
            <a:ext cx="3397500"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12" name="Google Shape;112;g354f5503dc6_0_806"/>
          <p:cNvSpPr txBox="1"/>
          <p:nvPr>
            <p:ph idx="12" type="sldNum"/>
          </p:nvPr>
        </p:nvSpPr>
        <p:spPr>
          <a:xfrm>
            <a:off x="6835410" y="4817784"/>
            <a:ext cx="2133600" cy="2742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13" name="Shape 113"/>
        <p:cNvGrpSpPr/>
        <p:nvPr/>
      </p:nvGrpSpPr>
      <p:grpSpPr>
        <a:xfrm>
          <a:off x="0" y="0"/>
          <a:ext cx="0" cy="0"/>
          <a:chOff x="0" y="0"/>
          <a:chExt cx="0" cy="0"/>
        </a:xfrm>
      </p:grpSpPr>
      <p:sp>
        <p:nvSpPr>
          <p:cNvPr id="114" name="Google Shape;114;g354f5503dc6_0_810"/>
          <p:cNvSpPr txBox="1"/>
          <p:nvPr>
            <p:ph idx="12" type="sldNum"/>
          </p:nvPr>
        </p:nvSpPr>
        <p:spPr>
          <a:xfrm>
            <a:off x="6835410" y="4817784"/>
            <a:ext cx="2133600" cy="2742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5"/>
          <p:cNvSpPr txBox="1"/>
          <p:nvPr>
            <p:ph type="title"/>
          </p:nvPr>
        </p:nvSpPr>
        <p:spPr>
          <a:xfrm>
            <a:off x="174990" y="102682"/>
            <a:ext cx="8794020" cy="536781"/>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
          <p:cNvSpPr txBox="1"/>
          <p:nvPr>
            <p:ph idx="1" type="body"/>
          </p:nvPr>
        </p:nvSpPr>
        <p:spPr>
          <a:xfrm>
            <a:off x="457200" y="1201262"/>
            <a:ext cx="8229600" cy="339761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5"/>
          <p:cNvSpPr txBox="1"/>
          <p:nvPr>
            <p:ph idx="12" type="sldNum"/>
          </p:nvPr>
        </p:nvSpPr>
        <p:spPr>
          <a:xfrm>
            <a:off x="6835410" y="4633368"/>
            <a:ext cx="2133600" cy="27409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Content 2">
  <p:cSld name="Simple Content 2">
    <p:spTree>
      <p:nvGrpSpPr>
        <p:cNvPr id="115" name="Shape 115"/>
        <p:cNvGrpSpPr/>
        <p:nvPr/>
      </p:nvGrpSpPr>
      <p:grpSpPr>
        <a:xfrm>
          <a:off x="0" y="0"/>
          <a:ext cx="0" cy="0"/>
          <a:chOff x="0" y="0"/>
          <a:chExt cx="0" cy="0"/>
        </a:xfrm>
      </p:grpSpPr>
      <p:sp>
        <p:nvSpPr>
          <p:cNvPr id="116" name="Google Shape;116;g354f5503dc6_0_812"/>
          <p:cNvSpPr txBox="1"/>
          <p:nvPr>
            <p:ph type="title"/>
          </p:nvPr>
        </p:nvSpPr>
        <p:spPr>
          <a:xfrm>
            <a:off x="907366" y="293584"/>
            <a:ext cx="7765500" cy="7803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33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g354f5503dc6_0_812"/>
          <p:cNvSpPr txBox="1"/>
          <p:nvPr>
            <p:ph idx="1" type="body"/>
          </p:nvPr>
        </p:nvSpPr>
        <p:spPr>
          <a:xfrm>
            <a:off x="907366" y="1252782"/>
            <a:ext cx="3717900" cy="3267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8" name="Google Shape;118;g354f5503dc6_0_812"/>
          <p:cNvSpPr txBox="1"/>
          <p:nvPr>
            <p:ph idx="11" type="ftr"/>
          </p:nvPr>
        </p:nvSpPr>
        <p:spPr>
          <a:xfrm>
            <a:off x="485335" y="4771666"/>
            <a:ext cx="2826900" cy="2748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9" name="Google Shape;119;g354f5503dc6_0_812"/>
          <p:cNvSpPr txBox="1"/>
          <p:nvPr>
            <p:ph idx="12" type="sldNum"/>
          </p:nvPr>
        </p:nvSpPr>
        <p:spPr>
          <a:xfrm>
            <a:off x="65942" y="4771666"/>
            <a:ext cx="349200" cy="27480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20" name="Google Shape;120;g354f5503dc6_0_812"/>
          <p:cNvSpPr txBox="1"/>
          <p:nvPr>
            <p:ph idx="2" type="body"/>
          </p:nvPr>
        </p:nvSpPr>
        <p:spPr>
          <a:xfrm>
            <a:off x="4954758" y="1252782"/>
            <a:ext cx="3717900" cy="3267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1" name="Google Shape;121;g354f5503dc6_0_812"/>
          <p:cNvSpPr/>
          <p:nvPr/>
        </p:nvSpPr>
        <p:spPr>
          <a:xfrm rot="10800000">
            <a:off x="1375" y="334885"/>
            <a:ext cx="751247" cy="699842"/>
          </a:xfrm>
          <a:custGeom>
            <a:rect b="b" l="l" r="r" t="t"/>
            <a:pathLst>
              <a:path extrusionOk="0" h="1233201" w="1323784">
                <a:moveTo>
                  <a:pt x="0" y="616553"/>
                </a:moveTo>
                <a:cubicBezTo>
                  <a:pt x="0" y="276035"/>
                  <a:pt x="276130" y="0"/>
                  <a:pt x="616744" y="0"/>
                </a:cubicBezTo>
                <a:cubicBezTo>
                  <a:pt x="621411" y="0"/>
                  <a:pt x="1191387" y="0"/>
                  <a:pt x="1323785" y="286"/>
                </a:cubicBezTo>
                <a:lnTo>
                  <a:pt x="1323785" y="1232916"/>
                </a:lnTo>
                <a:cubicBezTo>
                  <a:pt x="1191292" y="1233202"/>
                  <a:pt x="621316" y="1233202"/>
                  <a:pt x="616744" y="1233202"/>
                </a:cubicBezTo>
                <a:cubicBezTo>
                  <a:pt x="276130" y="1233202"/>
                  <a:pt x="0" y="957167"/>
                  <a:pt x="0" y="616553"/>
                </a:cubicBezTo>
                <a:close/>
              </a:path>
            </a:pathLst>
          </a:custGeom>
          <a:solidFill>
            <a:srgbClr val="69BE28"/>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22" name="Google Shape;122;g354f5503dc6_0_812"/>
          <p:cNvSpPr/>
          <p:nvPr>
            <p:ph idx="3" type="pic"/>
          </p:nvPr>
        </p:nvSpPr>
        <p:spPr>
          <a:xfrm>
            <a:off x="169490" y="491897"/>
            <a:ext cx="399900" cy="4008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6"/>
          <p:cNvSpPr txBox="1"/>
          <p:nvPr>
            <p:ph type="title"/>
          </p:nvPr>
        </p:nvSpPr>
        <p:spPr>
          <a:xfrm>
            <a:off x="174990" y="102682"/>
            <a:ext cx="8794020" cy="536781"/>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
          <p:cNvSpPr txBox="1"/>
          <p:nvPr>
            <p:ph idx="1" type="body"/>
          </p:nvPr>
        </p:nvSpPr>
        <p:spPr>
          <a:xfrm>
            <a:off x="457200" y="902140"/>
            <a:ext cx="4038600" cy="2550297"/>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rgbClr val="000000"/>
              </a:buClr>
              <a:buSzPts val="2800"/>
              <a:buChar char="•"/>
              <a:defRPr sz="2800">
                <a:solidFill>
                  <a:srgbClr val="000000"/>
                </a:solidFill>
              </a:defRPr>
            </a:lvl1pPr>
            <a:lvl2pPr indent="-381000" lvl="1" marL="914400" algn="l">
              <a:lnSpc>
                <a:spcPct val="100000"/>
              </a:lnSpc>
              <a:spcBef>
                <a:spcPts val="480"/>
              </a:spcBef>
              <a:spcAft>
                <a:spcPts val="0"/>
              </a:spcAft>
              <a:buClr>
                <a:srgbClr val="000000"/>
              </a:buClr>
              <a:buSzPts val="2400"/>
              <a:buChar char="–"/>
              <a:defRPr sz="2400">
                <a:solidFill>
                  <a:srgbClr val="000000"/>
                </a:solidFill>
              </a:defRPr>
            </a:lvl2pPr>
            <a:lvl3pPr indent="-355600" lvl="2" marL="1371600" algn="l">
              <a:lnSpc>
                <a:spcPct val="100000"/>
              </a:lnSpc>
              <a:spcBef>
                <a:spcPts val="400"/>
              </a:spcBef>
              <a:spcAft>
                <a:spcPts val="0"/>
              </a:spcAft>
              <a:buClr>
                <a:srgbClr val="000000"/>
              </a:buClr>
              <a:buSzPts val="2000"/>
              <a:buChar char="•"/>
              <a:defRPr sz="2000">
                <a:solidFill>
                  <a:srgbClr val="000000"/>
                </a:solidFill>
              </a:defRPr>
            </a:lvl3pPr>
            <a:lvl4pPr indent="-342900" lvl="3" marL="1828800" algn="l">
              <a:lnSpc>
                <a:spcPct val="100000"/>
              </a:lnSpc>
              <a:spcBef>
                <a:spcPts val="360"/>
              </a:spcBef>
              <a:spcAft>
                <a:spcPts val="0"/>
              </a:spcAft>
              <a:buClr>
                <a:srgbClr val="000000"/>
              </a:buClr>
              <a:buSzPts val="1800"/>
              <a:buChar char="–"/>
              <a:defRPr sz="1800">
                <a:solidFill>
                  <a:srgbClr val="000000"/>
                </a:solidFill>
              </a:defRPr>
            </a:lvl4pPr>
            <a:lvl5pPr indent="-342900" lvl="4" marL="2286000" algn="l">
              <a:lnSpc>
                <a:spcPct val="100000"/>
              </a:lnSpc>
              <a:spcBef>
                <a:spcPts val="360"/>
              </a:spcBef>
              <a:spcAft>
                <a:spcPts val="0"/>
              </a:spcAft>
              <a:buClr>
                <a:srgbClr val="000000"/>
              </a:buClr>
              <a:buSzPts val="1800"/>
              <a:buChar char="»"/>
              <a:defRPr sz="1800">
                <a:solidFill>
                  <a:srgbClr val="000000"/>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8" name="Google Shape;28;p6"/>
          <p:cNvSpPr txBox="1"/>
          <p:nvPr>
            <p:ph idx="2" type="body"/>
          </p:nvPr>
        </p:nvSpPr>
        <p:spPr>
          <a:xfrm>
            <a:off x="4648200" y="902140"/>
            <a:ext cx="4038600" cy="2550297"/>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rgbClr val="000000"/>
              </a:buClr>
              <a:buSzPts val="2800"/>
              <a:buChar char="•"/>
              <a:defRPr sz="2800">
                <a:solidFill>
                  <a:srgbClr val="000000"/>
                </a:solidFill>
              </a:defRPr>
            </a:lvl1pPr>
            <a:lvl2pPr indent="-381000" lvl="1" marL="914400" algn="l">
              <a:lnSpc>
                <a:spcPct val="100000"/>
              </a:lnSpc>
              <a:spcBef>
                <a:spcPts val="480"/>
              </a:spcBef>
              <a:spcAft>
                <a:spcPts val="0"/>
              </a:spcAft>
              <a:buClr>
                <a:srgbClr val="000000"/>
              </a:buClr>
              <a:buSzPts val="2400"/>
              <a:buChar char="–"/>
              <a:defRPr sz="2400">
                <a:solidFill>
                  <a:srgbClr val="000000"/>
                </a:solidFill>
              </a:defRPr>
            </a:lvl2pPr>
            <a:lvl3pPr indent="-355600" lvl="2" marL="1371600" algn="l">
              <a:lnSpc>
                <a:spcPct val="100000"/>
              </a:lnSpc>
              <a:spcBef>
                <a:spcPts val="400"/>
              </a:spcBef>
              <a:spcAft>
                <a:spcPts val="0"/>
              </a:spcAft>
              <a:buClr>
                <a:srgbClr val="000000"/>
              </a:buClr>
              <a:buSzPts val="2000"/>
              <a:buChar char="•"/>
              <a:defRPr sz="2000">
                <a:solidFill>
                  <a:srgbClr val="000000"/>
                </a:solidFill>
              </a:defRPr>
            </a:lvl3pPr>
            <a:lvl4pPr indent="-342900" lvl="3" marL="1828800" algn="l">
              <a:lnSpc>
                <a:spcPct val="100000"/>
              </a:lnSpc>
              <a:spcBef>
                <a:spcPts val="360"/>
              </a:spcBef>
              <a:spcAft>
                <a:spcPts val="0"/>
              </a:spcAft>
              <a:buClr>
                <a:srgbClr val="000000"/>
              </a:buClr>
              <a:buSzPts val="1800"/>
              <a:buChar char="–"/>
              <a:defRPr sz="1800">
                <a:solidFill>
                  <a:srgbClr val="000000"/>
                </a:solidFill>
              </a:defRPr>
            </a:lvl4pPr>
            <a:lvl5pPr indent="-342900" lvl="4" marL="2286000" algn="l">
              <a:lnSpc>
                <a:spcPct val="100000"/>
              </a:lnSpc>
              <a:spcBef>
                <a:spcPts val="360"/>
              </a:spcBef>
              <a:spcAft>
                <a:spcPts val="0"/>
              </a:spcAft>
              <a:buClr>
                <a:srgbClr val="000000"/>
              </a:buClr>
              <a:buSzPts val="1800"/>
              <a:buChar char="»"/>
              <a:defRPr sz="1800">
                <a:solidFill>
                  <a:srgbClr val="000000"/>
                </a:solidFill>
              </a:defRPr>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9" name="Google Shape;29;p6"/>
          <p:cNvSpPr txBox="1"/>
          <p:nvPr>
            <p:ph idx="12" type="sldNum"/>
          </p:nvPr>
        </p:nvSpPr>
        <p:spPr>
          <a:xfrm>
            <a:off x="6835410" y="4817784"/>
            <a:ext cx="2133600" cy="27409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0" name="Shape 30"/>
        <p:cNvGrpSpPr/>
        <p:nvPr/>
      </p:nvGrpSpPr>
      <p:grpSpPr>
        <a:xfrm>
          <a:off x="0" y="0"/>
          <a:ext cx="0" cy="0"/>
          <a:chOff x="0" y="0"/>
          <a:chExt cx="0" cy="0"/>
        </a:xfrm>
      </p:grpSpPr>
      <p:sp>
        <p:nvSpPr>
          <p:cNvPr id="31" name="Google Shape;31;p7"/>
          <p:cNvSpPr txBox="1"/>
          <p:nvPr>
            <p:ph idx="1" type="body"/>
          </p:nvPr>
        </p:nvSpPr>
        <p:spPr>
          <a:xfrm>
            <a:off x="457200" y="1152401"/>
            <a:ext cx="4040188" cy="48026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2" name="Google Shape;32;p7"/>
          <p:cNvSpPr txBox="1"/>
          <p:nvPr>
            <p:ph idx="2" type="body"/>
          </p:nvPr>
        </p:nvSpPr>
        <p:spPr>
          <a:xfrm>
            <a:off x="457200" y="1632667"/>
            <a:ext cx="4040188" cy="296621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3" name="Google Shape;33;p7"/>
          <p:cNvSpPr txBox="1"/>
          <p:nvPr>
            <p:ph idx="3" type="body"/>
          </p:nvPr>
        </p:nvSpPr>
        <p:spPr>
          <a:xfrm>
            <a:off x="4645030" y="1152401"/>
            <a:ext cx="4041775" cy="48026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4" name="Google Shape;34;p7"/>
          <p:cNvSpPr txBox="1"/>
          <p:nvPr>
            <p:ph idx="4" type="body"/>
          </p:nvPr>
        </p:nvSpPr>
        <p:spPr>
          <a:xfrm>
            <a:off x="4645030" y="1632667"/>
            <a:ext cx="4041775" cy="296621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5" name="Google Shape;35;p7"/>
          <p:cNvSpPr txBox="1"/>
          <p:nvPr>
            <p:ph idx="12" type="sldNum"/>
          </p:nvPr>
        </p:nvSpPr>
        <p:spPr>
          <a:xfrm>
            <a:off x="6835410" y="4817784"/>
            <a:ext cx="2133600" cy="27409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7"/>
          <p:cNvSpPr txBox="1"/>
          <p:nvPr>
            <p:ph type="title"/>
          </p:nvPr>
        </p:nvSpPr>
        <p:spPr>
          <a:xfrm>
            <a:off x="174990" y="102682"/>
            <a:ext cx="8794020" cy="536781"/>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sp>
        <p:nvSpPr>
          <p:cNvPr id="38" name="Google Shape;38;p8"/>
          <p:cNvSpPr txBox="1"/>
          <p:nvPr>
            <p:ph type="title"/>
          </p:nvPr>
        </p:nvSpPr>
        <p:spPr>
          <a:xfrm>
            <a:off x="174990" y="102682"/>
            <a:ext cx="8794020" cy="536781"/>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
          <p:cNvSpPr txBox="1"/>
          <p:nvPr>
            <p:ph idx="12" type="sldNum"/>
          </p:nvPr>
        </p:nvSpPr>
        <p:spPr>
          <a:xfrm>
            <a:off x="6835410" y="4817784"/>
            <a:ext cx="2133600" cy="27409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0" name="Shape 40"/>
        <p:cNvGrpSpPr/>
        <p:nvPr/>
      </p:nvGrpSpPr>
      <p:grpSpPr>
        <a:xfrm>
          <a:off x="0" y="0"/>
          <a:ext cx="0" cy="0"/>
          <a:chOff x="0" y="0"/>
          <a:chExt cx="0" cy="0"/>
        </a:xfrm>
      </p:grpSpPr>
      <p:sp>
        <p:nvSpPr>
          <p:cNvPr id="41" name="Google Shape;41;p9"/>
          <p:cNvSpPr txBox="1"/>
          <p:nvPr>
            <p:ph type="title"/>
          </p:nvPr>
        </p:nvSpPr>
        <p:spPr>
          <a:xfrm>
            <a:off x="457205" y="976395"/>
            <a:ext cx="3008313" cy="872345"/>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000000"/>
              </a:buClr>
              <a:buSzPts val="2000"/>
              <a:buFont typeface="Libre Franklin Medium"/>
              <a:buNone/>
              <a:defRPr b="1" sz="20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9"/>
          <p:cNvSpPr txBox="1"/>
          <p:nvPr>
            <p:ph idx="1" type="body"/>
          </p:nvPr>
        </p:nvSpPr>
        <p:spPr>
          <a:xfrm>
            <a:off x="3575050" y="976393"/>
            <a:ext cx="5111750" cy="348277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43" name="Google Shape;43;p9"/>
          <p:cNvSpPr txBox="1"/>
          <p:nvPr>
            <p:ph idx="2" type="body"/>
          </p:nvPr>
        </p:nvSpPr>
        <p:spPr>
          <a:xfrm>
            <a:off x="457205" y="1848739"/>
            <a:ext cx="3008313" cy="261042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44" name="Google Shape;44;p9"/>
          <p:cNvSpPr txBox="1"/>
          <p:nvPr>
            <p:ph idx="12" type="sldNum"/>
          </p:nvPr>
        </p:nvSpPr>
        <p:spPr>
          <a:xfrm>
            <a:off x="6835410" y="4817784"/>
            <a:ext cx="2133600" cy="27409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45" name="Google Shape;45;p9"/>
          <p:cNvSpPr txBox="1"/>
          <p:nvPr/>
        </p:nvSpPr>
        <p:spPr>
          <a:xfrm>
            <a:off x="174990" y="102682"/>
            <a:ext cx="8794020" cy="5367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72E55"/>
              </a:buClr>
              <a:buSzPts val="3600"/>
              <a:buFont typeface="Avenir"/>
              <a:buNone/>
            </a:pPr>
            <a:r>
              <a:rPr b="0" i="0" lang="en-US" sz="3600" u="none" cap="none" strike="noStrike">
                <a:solidFill>
                  <a:srgbClr val="172E55"/>
                </a:solidFill>
                <a:latin typeface="Avenir"/>
                <a:ea typeface="Avenir"/>
                <a:cs typeface="Avenir"/>
                <a:sym typeface="Avenir"/>
              </a:rPr>
              <a:t>Click to edit Master title style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6" name="Shape 46"/>
        <p:cNvGrpSpPr/>
        <p:nvPr/>
      </p:nvGrpSpPr>
      <p:grpSpPr>
        <a:xfrm>
          <a:off x="0" y="0"/>
          <a:ext cx="0" cy="0"/>
          <a:chOff x="0" y="0"/>
          <a:chExt cx="0" cy="0"/>
        </a:xfrm>
      </p:grpSpPr>
      <p:sp>
        <p:nvSpPr>
          <p:cNvPr id="47" name="Google Shape;47;p10"/>
          <p:cNvSpPr txBox="1"/>
          <p:nvPr>
            <p:ph type="title"/>
          </p:nvPr>
        </p:nvSpPr>
        <p:spPr>
          <a:xfrm>
            <a:off x="1792288" y="3603784"/>
            <a:ext cx="5486400" cy="425447"/>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000000"/>
              </a:buClr>
              <a:buSzPts val="2000"/>
              <a:buFont typeface="Libre Franklin Medium"/>
              <a:buNone/>
              <a:defRPr b="1" sz="20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0"/>
          <p:cNvSpPr/>
          <p:nvPr>
            <p:ph idx="2" type="pic"/>
          </p:nvPr>
        </p:nvSpPr>
        <p:spPr>
          <a:xfrm>
            <a:off x="1792288" y="959568"/>
            <a:ext cx="5486400" cy="2589398"/>
          </a:xfrm>
          <a:prstGeom prst="rect">
            <a:avLst/>
          </a:prstGeom>
          <a:noFill/>
          <a:ln>
            <a:noFill/>
          </a:ln>
        </p:spPr>
      </p:sp>
      <p:sp>
        <p:nvSpPr>
          <p:cNvPr id="49" name="Google Shape;49;p10"/>
          <p:cNvSpPr txBox="1"/>
          <p:nvPr>
            <p:ph idx="1" type="body"/>
          </p:nvPr>
        </p:nvSpPr>
        <p:spPr>
          <a:xfrm>
            <a:off x="1792288" y="4029233"/>
            <a:ext cx="5486400" cy="60420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0" name="Google Shape;50;p10"/>
          <p:cNvSpPr txBox="1"/>
          <p:nvPr>
            <p:ph idx="12" type="sldNum"/>
          </p:nvPr>
        </p:nvSpPr>
        <p:spPr>
          <a:xfrm>
            <a:off x="6835410" y="4817784"/>
            <a:ext cx="2133600" cy="27409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51" name="Google Shape;51;p10"/>
          <p:cNvSpPr txBox="1"/>
          <p:nvPr/>
        </p:nvSpPr>
        <p:spPr>
          <a:xfrm>
            <a:off x="174990" y="102682"/>
            <a:ext cx="8794020" cy="53678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172E55"/>
              </a:buClr>
              <a:buSzPts val="3600"/>
              <a:buFont typeface="Avenir"/>
              <a:buNone/>
            </a:pPr>
            <a:r>
              <a:rPr b="0" i="0" lang="en-US" sz="3600" u="none" cap="none" strike="noStrike">
                <a:solidFill>
                  <a:srgbClr val="172E55"/>
                </a:solidFill>
                <a:latin typeface="Avenir"/>
                <a:ea typeface="Avenir"/>
                <a:cs typeface="Avenir"/>
                <a:sym typeface="Avenir"/>
              </a:rPr>
              <a:t>Click to edit Master title style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2" name="Shape 52"/>
        <p:cNvGrpSpPr/>
        <p:nvPr/>
      </p:nvGrpSpPr>
      <p:grpSpPr>
        <a:xfrm>
          <a:off x="0" y="0"/>
          <a:ext cx="0" cy="0"/>
          <a:chOff x="0" y="0"/>
          <a:chExt cx="0" cy="0"/>
        </a:xfrm>
      </p:grpSpPr>
      <p:sp>
        <p:nvSpPr>
          <p:cNvPr id="53" name="Google Shape;53;p11"/>
          <p:cNvSpPr txBox="1"/>
          <p:nvPr>
            <p:ph type="title"/>
          </p:nvPr>
        </p:nvSpPr>
        <p:spPr>
          <a:xfrm>
            <a:off x="174990" y="102682"/>
            <a:ext cx="8794020" cy="536781"/>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000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1"/>
          <p:cNvSpPr txBox="1"/>
          <p:nvPr>
            <p:ph idx="1" type="body"/>
          </p:nvPr>
        </p:nvSpPr>
        <p:spPr>
          <a:xfrm rot="5400000">
            <a:off x="2873192" y="-1412287"/>
            <a:ext cx="3397616"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5" name="Google Shape;55;p11"/>
          <p:cNvSpPr txBox="1"/>
          <p:nvPr>
            <p:ph idx="12" type="sldNum"/>
          </p:nvPr>
        </p:nvSpPr>
        <p:spPr>
          <a:xfrm>
            <a:off x="6835410" y="4817784"/>
            <a:ext cx="2133600" cy="27409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56" name="Shape 56"/>
        <p:cNvGrpSpPr/>
        <p:nvPr/>
      </p:nvGrpSpPr>
      <p:grpSpPr>
        <a:xfrm>
          <a:off x="0" y="0"/>
          <a:ext cx="0" cy="0"/>
          <a:chOff x="0" y="0"/>
          <a:chExt cx="0" cy="0"/>
        </a:xfrm>
      </p:grpSpPr>
      <p:sp>
        <p:nvSpPr>
          <p:cNvPr id="57" name="Google Shape;57;p12"/>
          <p:cNvSpPr txBox="1"/>
          <p:nvPr>
            <p:ph idx="12" type="sldNum"/>
          </p:nvPr>
        </p:nvSpPr>
        <p:spPr>
          <a:xfrm>
            <a:off x="6835410" y="4817784"/>
            <a:ext cx="2133600" cy="27409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0.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0.jpg"/><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2.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3"/>
          <p:cNvPicPr preferRelativeResize="0"/>
          <p:nvPr/>
        </p:nvPicPr>
        <p:blipFill rotWithShape="1">
          <a:blip r:embed="rId1">
            <a:alphaModFix/>
          </a:blip>
          <a:srcRect b="0" l="0" r="0" t="0"/>
          <a:stretch/>
        </p:blipFill>
        <p:spPr>
          <a:xfrm>
            <a:off x="5766" y="762"/>
            <a:ext cx="9132465" cy="5141975"/>
          </a:xfrm>
          <a:prstGeom prst="rect">
            <a:avLst/>
          </a:prstGeom>
          <a:noFill/>
          <a:ln>
            <a:noFill/>
          </a:ln>
        </p:spPr>
      </p:pic>
      <p:sp>
        <p:nvSpPr>
          <p:cNvPr id="11" name="Google Shape;11;p3"/>
          <p:cNvSpPr txBox="1"/>
          <p:nvPr>
            <p:ph type="title"/>
          </p:nvPr>
        </p:nvSpPr>
        <p:spPr>
          <a:xfrm>
            <a:off x="174990" y="102682"/>
            <a:ext cx="8794020" cy="536781"/>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rgbClr val="000000"/>
              </a:buClr>
              <a:buSzPts val="3600"/>
              <a:buFont typeface="Libre Franklin Medium"/>
              <a:buNone/>
              <a:defRPr b="0" i="0" sz="3600" u="none" cap="none" strike="noStrike">
                <a:solidFill>
                  <a:srgbClr val="000000"/>
                </a:solidFill>
                <a:latin typeface="Libre Franklin Medium"/>
                <a:ea typeface="Libre Franklin Medium"/>
                <a:cs typeface="Libre Franklin Medium"/>
                <a:sym typeface="Libre Franklin Medium"/>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3"/>
          <p:cNvSpPr txBox="1"/>
          <p:nvPr>
            <p:ph idx="1" type="body"/>
          </p:nvPr>
        </p:nvSpPr>
        <p:spPr>
          <a:xfrm>
            <a:off x="457200" y="1201262"/>
            <a:ext cx="8229600" cy="3397616"/>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Libre Franklin"/>
                <a:ea typeface="Libre Franklin"/>
                <a:cs typeface="Libre Franklin"/>
                <a:sym typeface="Libre Franklin"/>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9pPr>
          </a:lstStyle>
          <a:p/>
        </p:txBody>
      </p:sp>
      <p:sp>
        <p:nvSpPr>
          <p:cNvPr id="13" name="Google Shape;13;p3"/>
          <p:cNvSpPr txBox="1"/>
          <p:nvPr>
            <p:ph idx="12" type="sldNum"/>
          </p:nvPr>
        </p:nvSpPr>
        <p:spPr>
          <a:xfrm>
            <a:off x="6835410" y="4817784"/>
            <a:ext cx="2133600" cy="274097"/>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6" name="Shape 66"/>
        <p:cNvGrpSpPr/>
        <p:nvPr/>
      </p:nvGrpSpPr>
      <p:grpSpPr>
        <a:xfrm>
          <a:off x="0" y="0"/>
          <a:ext cx="0" cy="0"/>
          <a:chOff x="0" y="0"/>
          <a:chExt cx="0" cy="0"/>
        </a:xfrm>
      </p:grpSpPr>
      <p:pic>
        <p:nvPicPr>
          <p:cNvPr id="67" name="Google Shape;67;g354f5503dc6_0_763"/>
          <p:cNvPicPr preferRelativeResize="0"/>
          <p:nvPr/>
        </p:nvPicPr>
        <p:blipFill rotWithShape="1">
          <a:blip r:embed="rId1">
            <a:alphaModFix/>
          </a:blip>
          <a:srcRect b="0" l="0" r="0" t="0"/>
          <a:stretch/>
        </p:blipFill>
        <p:spPr>
          <a:xfrm>
            <a:off x="5766" y="762"/>
            <a:ext cx="9132466" cy="5141974"/>
          </a:xfrm>
          <a:prstGeom prst="rect">
            <a:avLst/>
          </a:prstGeom>
          <a:noFill/>
          <a:ln>
            <a:noFill/>
          </a:ln>
        </p:spPr>
      </p:pic>
      <p:sp>
        <p:nvSpPr>
          <p:cNvPr id="68" name="Google Shape;68;g354f5503dc6_0_763"/>
          <p:cNvSpPr txBox="1"/>
          <p:nvPr>
            <p:ph type="title"/>
          </p:nvPr>
        </p:nvSpPr>
        <p:spPr>
          <a:xfrm>
            <a:off x="174990" y="102682"/>
            <a:ext cx="8793900" cy="5367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rgbClr val="000000"/>
              </a:buClr>
              <a:buSzPts val="3600"/>
              <a:buFont typeface="Libre Franklin Medium"/>
              <a:buNone/>
              <a:defRPr b="0" i="0" sz="3600" u="none" cap="none" strike="noStrike">
                <a:solidFill>
                  <a:srgbClr val="000000"/>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9" name="Google Shape;69;g354f5503dc6_0_763"/>
          <p:cNvSpPr txBox="1"/>
          <p:nvPr>
            <p:ph idx="1" type="body"/>
          </p:nvPr>
        </p:nvSpPr>
        <p:spPr>
          <a:xfrm>
            <a:off x="457200" y="1201262"/>
            <a:ext cx="8229600" cy="3397500"/>
          </a:xfrm>
          <a:prstGeom prst="rect">
            <a:avLst/>
          </a:prstGeom>
          <a:noFill/>
          <a:ln>
            <a:noFill/>
          </a:ln>
        </p:spPr>
        <p:txBody>
          <a:bodyPr anchorCtr="0" anchor="t" bIns="45700" lIns="91425" spcFirstLastPara="1" rIns="91425" wrap="square" tIns="45700">
            <a:normAutofit/>
          </a:bodyPr>
          <a:lstStyle>
            <a:lvl1pPr indent="-406400" lvl="0" marL="457200" marR="0" algn="l">
              <a:spcBef>
                <a:spcPts val="560"/>
              </a:spcBef>
              <a:spcAft>
                <a:spcPts val="0"/>
              </a:spcAft>
              <a:buClr>
                <a:schemeClr val="dk1"/>
              </a:buClr>
              <a:buSzPts val="2800"/>
              <a:buFont typeface="Arial"/>
              <a:buChar char="•"/>
              <a:defRPr b="0" i="0" sz="2800" u="none" cap="none" strike="noStrike">
                <a:solidFill>
                  <a:schemeClr val="dk1"/>
                </a:solidFill>
                <a:latin typeface="Libre Franklin"/>
                <a:ea typeface="Libre Franklin"/>
                <a:cs typeface="Libre Franklin"/>
                <a:sym typeface="Libre Franklin"/>
              </a:defRPr>
            </a:lvl1pPr>
            <a:lvl2pPr indent="-381000" lvl="1" marL="914400" marR="0" algn="l">
              <a:spcBef>
                <a:spcPts val="48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algn="l">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algn="l">
              <a:spcBef>
                <a:spcPts val="36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algn="l">
              <a:spcBef>
                <a:spcPts val="36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9pPr>
          </a:lstStyle>
          <a:p/>
        </p:txBody>
      </p:sp>
      <p:sp>
        <p:nvSpPr>
          <p:cNvPr id="70" name="Google Shape;70;g354f5503dc6_0_763"/>
          <p:cNvSpPr txBox="1"/>
          <p:nvPr>
            <p:ph idx="12" type="sldNum"/>
          </p:nvPr>
        </p:nvSpPr>
        <p:spPr>
          <a:xfrm>
            <a:off x="6835410" y="4817784"/>
            <a:ext cx="2133600" cy="2742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chemeClr val="lt1"/>
                </a:solidFill>
                <a:latin typeface="Libre Franklin"/>
                <a:ea typeface="Libre Franklin"/>
                <a:cs typeface="Libre Franklin"/>
                <a:sym typeface="Libre Franklin"/>
              </a:defRPr>
            </a:lvl1pPr>
            <a:lvl2pPr indent="0" lvl="1" marL="0" marR="0" algn="r">
              <a:spcBef>
                <a:spcPts val="0"/>
              </a:spcBef>
              <a:buNone/>
              <a:defRPr b="0" i="0" sz="1200" u="none" cap="none" strike="noStrike">
                <a:solidFill>
                  <a:schemeClr val="lt1"/>
                </a:solidFill>
                <a:latin typeface="Libre Franklin"/>
                <a:ea typeface="Libre Franklin"/>
                <a:cs typeface="Libre Franklin"/>
                <a:sym typeface="Libre Franklin"/>
              </a:defRPr>
            </a:lvl2pPr>
            <a:lvl3pPr indent="0" lvl="2" marL="0" marR="0" algn="r">
              <a:spcBef>
                <a:spcPts val="0"/>
              </a:spcBef>
              <a:buNone/>
              <a:defRPr b="0" i="0" sz="1200" u="none" cap="none" strike="noStrike">
                <a:solidFill>
                  <a:schemeClr val="lt1"/>
                </a:solidFill>
                <a:latin typeface="Libre Franklin"/>
                <a:ea typeface="Libre Franklin"/>
                <a:cs typeface="Libre Franklin"/>
                <a:sym typeface="Libre Franklin"/>
              </a:defRPr>
            </a:lvl3pPr>
            <a:lvl4pPr indent="0" lvl="3" marL="0" marR="0" algn="r">
              <a:spcBef>
                <a:spcPts val="0"/>
              </a:spcBef>
              <a:buNone/>
              <a:defRPr b="0" i="0" sz="1200" u="none" cap="none" strike="noStrike">
                <a:solidFill>
                  <a:schemeClr val="lt1"/>
                </a:solidFill>
                <a:latin typeface="Libre Franklin"/>
                <a:ea typeface="Libre Franklin"/>
                <a:cs typeface="Libre Franklin"/>
                <a:sym typeface="Libre Franklin"/>
              </a:defRPr>
            </a:lvl4pPr>
            <a:lvl5pPr indent="0" lvl="4" marL="0" marR="0" algn="r">
              <a:spcBef>
                <a:spcPts val="0"/>
              </a:spcBef>
              <a:buNone/>
              <a:defRPr b="0" i="0" sz="1200" u="none" cap="none" strike="noStrike">
                <a:solidFill>
                  <a:schemeClr val="lt1"/>
                </a:solidFill>
                <a:latin typeface="Libre Franklin"/>
                <a:ea typeface="Libre Franklin"/>
                <a:cs typeface="Libre Franklin"/>
                <a:sym typeface="Libre Franklin"/>
              </a:defRPr>
            </a:lvl5pPr>
            <a:lvl6pPr indent="0" lvl="5" marL="0" marR="0" algn="r">
              <a:spcBef>
                <a:spcPts val="0"/>
              </a:spcBef>
              <a:buNone/>
              <a:defRPr b="0" i="0" sz="1200" u="none" cap="none" strike="noStrike">
                <a:solidFill>
                  <a:schemeClr val="lt1"/>
                </a:solidFill>
                <a:latin typeface="Libre Franklin"/>
                <a:ea typeface="Libre Franklin"/>
                <a:cs typeface="Libre Franklin"/>
                <a:sym typeface="Libre Franklin"/>
              </a:defRPr>
            </a:lvl6pPr>
            <a:lvl7pPr indent="0" lvl="6" marL="0" marR="0" algn="r">
              <a:spcBef>
                <a:spcPts val="0"/>
              </a:spcBef>
              <a:buNone/>
              <a:defRPr b="0" i="0" sz="1200" u="none" cap="none" strike="noStrike">
                <a:solidFill>
                  <a:schemeClr val="lt1"/>
                </a:solidFill>
                <a:latin typeface="Libre Franklin"/>
                <a:ea typeface="Libre Franklin"/>
                <a:cs typeface="Libre Franklin"/>
                <a:sym typeface="Libre Franklin"/>
              </a:defRPr>
            </a:lvl7pPr>
            <a:lvl8pPr indent="0" lvl="7" marL="0" marR="0" algn="r">
              <a:spcBef>
                <a:spcPts val="0"/>
              </a:spcBef>
              <a:buNone/>
              <a:defRPr b="0" i="0" sz="1200" u="none" cap="none" strike="noStrike">
                <a:solidFill>
                  <a:schemeClr val="lt1"/>
                </a:solidFill>
                <a:latin typeface="Libre Franklin"/>
                <a:ea typeface="Libre Franklin"/>
                <a:cs typeface="Libre Franklin"/>
                <a:sym typeface="Libre Franklin"/>
              </a:defRPr>
            </a:lvl8pPr>
            <a:lvl9pPr indent="0" lvl="8" marL="0" marR="0" algn="r">
              <a:spcBef>
                <a:spcPts val="0"/>
              </a:spcBef>
              <a:buNone/>
              <a:defRPr b="0" i="0" sz="1200" u="none" cap="none" strike="noStrike">
                <a:solidFill>
                  <a:schemeClr val="lt1"/>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8.png"/></Relationships>
</file>

<file path=ppt/slides/_rels/slide10.xml.rels><?xml version="1.0" encoding="UTF-8" standalone="yes"?><Relationships xmlns="http://schemas.openxmlformats.org/package/2006/relationships"><Relationship Id="rId11" Type="http://schemas.openxmlformats.org/officeDocument/2006/relationships/image" Target="../media/image38.png"/><Relationship Id="rId10" Type="http://schemas.openxmlformats.org/officeDocument/2006/relationships/image" Target="../media/image35.png"/><Relationship Id="rId13" Type="http://schemas.openxmlformats.org/officeDocument/2006/relationships/hyperlink" Target="mailto:JGranderson@lbl.gov" TargetMode="External"/><Relationship Id="rId12" Type="http://schemas.openxmlformats.org/officeDocument/2006/relationships/image" Target="../media/image52.png"/><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31.png"/><Relationship Id="rId9" Type="http://schemas.openxmlformats.org/officeDocument/2006/relationships/image" Target="../media/image33.png"/><Relationship Id="rId5" Type="http://schemas.openxmlformats.org/officeDocument/2006/relationships/image" Target="../media/image30.png"/><Relationship Id="rId6" Type="http://schemas.openxmlformats.org/officeDocument/2006/relationships/image" Target="../media/image23.png"/><Relationship Id="rId7" Type="http://schemas.openxmlformats.org/officeDocument/2006/relationships/image" Target="../media/image40.png"/><Relationship Id="rId8" Type="http://schemas.openxmlformats.org/officeDocument/2006/relationships/image" Target="../media/image29.png"/></Relationships>
</file>

<file path=ppt/slides/_rels/slide11.xml.rels><?xml version="1.0" encoding="UTF-8" standalone="yes"?><Relationships xmlns="http://schemas.openxmlformats.org/package/2006/relationships"><Relationship Id="rId10"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41.png"/><Relationship Id="rId9" Type="http://schemas.openxmlformats.org/officeDocument/2006/relationships/image" Target="../media/image43.png"/><Relationship Id="rId5" Type="http://schemas.openxmlformats.org/officeDocument/2006/relationships/image" Target="../media/image37.png"/><Relationship Id="rId6" Type="http://schemas.openxmlformats.org/officeDocument/2006/relationships/image" Target="../media/image42.png"/><Relationship Id="rId7" Type="http://schemas.openxmlformats.org/officeDocument/2006/relationships/image" Target="../media/image39.png"/><Relationship Id="rId8"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56.png"/><Relationship Id="rId13" Type="http://schemas.openxmlformats.org/officeDocument/2006/relationships/image" Target="../media/image68.png"/><Relationship Id="rId12" Type="http://schemas.openxmlformats.org/officeDocument/2006/relationships/image" Target="../media/image55.png"/><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65.png"/><Relationship Id="rId4" Type="http://schemas.openxmlformats.org/officeDocument/2006/relationships/image" Target="../media/image54.png"/><Relationship Id="rId9" Type="http://schemas.openxmlformats.org/officeDocument/2006/relationships/image" Target="../media/image45.png"/><Relationship Id="rId15" Type="http://schemas.openxmlformats.org/officeDocument/2006/relationships/image" Target="../media/image51.png"/><Relationship Id="rId14" Type="http://schemas.openxmlformats.org/officeDocument/2006/relationships/image" Target="../media/image53.png"/><Relationship Id="rId16" Type="http://schemas.openxmlformats.org/officeDocument/2006/relationships/image" Target="../media/image20.png"/><Relationship Id="rId5" Type="http://schemas.openxmlformats.org/officeDocument/2006/relationships/image" Target="../media/image50.png"/><Relationship Id="rId6" Type="http://schemas.openxmlformats.org/officeDocument/2006/relationships/image" Target="../media/image44.png"/><Relationship Id="rId7" Type="http://schemas.openxmlformats.org/officeDocument/2006/relationships/image" Target="../media/image47.png"/><Relationship Id="rId8"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74.png"/></Relationships>
</file>

<file path=ppt/slides/_rels/slide15.xml.rels><?xml version="1.0" encoding="UTF-8" standalone="yes"?><Relationships xmlns="http://schemas.openxmlformats.org/package/2006/relationships"><Relationship Id="rId11" Type="http://schemas.openxmlformats.org/officeDocument/2006/relationships/image" Target="../media/image69.png"/><Relationship Id="rId10" Type="http://schemas.openxmlformats.org/officeDocument/2006/relationships/image" Target="../media/image76.png"/><Relationship Id="rId13" Type="http://schemas.openxmlformats.org/officeDocument/2006/relationships/image" Target="../media/image8.png"/><Relationship Id="rId12"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60.png"/><Relationship Id="rId4" Type="http://schemas.openxmlformats.org/officeDocument/2006/relationships/image" Target="../media/image70.png"/><Relationship Id="rId9" Type="http://schemas.openxmlformats.org/officeDocument/2006/relationships/image" Target="../media/image73.png"/><Relationship Id="rId15" Type="http://schemas.openxmlformats.org/officeDocument/2006/relationships/image" Target="../media/image62.png"/><Relationship Id="rId14" Type="http://schemas.openxmlformats.org/officeDocument/2006/relationships/image" Target="../media/image3.png"/><Relationship Id="rId16" Type="http://schemas.openxmlformats.org/officeDocument/2006/relationships/image" Target="../media/image72.png"/><Relationship Id="rId5" Type="http://schemas.openxmlformats.org/officeDocument/2006/relationships/image" Target="../media/image57.png"/><Relationship Id="rId6" Type="http://schemas.openxmlformats.org/officeDocument/2006/relationships/image" Target="../media/image67.png"/><Relationship Id="rId7" Type="http://schemas.openxmlformats.org/officeDocument/2006/relationships/image" Target="../media/image63.png"/><Relationship Id="rId8" Type="http://schemas.openxmlformats.org/officeDocument/2006/relationships/image" Target="../media/image64.png"/></Relationships>
</file>

<file path=ppt/slides/_rels/slide16.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47.png"/><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82.png"/><Relationship Id="rId5" Type="http://schemas.openxmlformats.org/officeDocument/2006/relationships/image" Target="../media/image84.png"/><Relationship Id="rId6" Type="http://schemas.openxmlformats.org/officeDocument/2006/relationships/image" Target="../media/image79.png"/><Relationship Id="rId7" Type="http://schemas.openxmlformats.org/officeDocument/2006/relationships/image" Target="../media/image71.png"/><Relationship Id="rId8" Type="http://schemas.openxmlformats.org/officeDocument/2006/relationships/image" Target="../media/image8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7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83.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7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6.png"/><Relationship Id="rId7"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77.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2.png"/><Relationship Id="rId8" Type="http://schemas.openxmlformats.org/officeDocument/2006/relationships/image" Target="../media/image14.png"/></Relationships>
</file>

<file path=ppt/slides/_rels/slide7.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17.png"/><Relationship Id="rId13" Type="http://schemas.openxmlformats.org/officeDocument/2006/relationships/image" Target="../media/image21.png"/><Relationship Id="rId12"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26.png"/><Relationship Id="rId15" Type="http://schemas.openxmlformats.org/officeDocument/2006/relationships/image" Target="../media/image20.png"/><Relationship Id="rId14" Type="http://schemas.openxmlformats.org/officeDocument/2006/relationships/image" Target="../media/image25.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2.png"/><Relationship Id="rId8"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g354f5503dc6_0_410"/>
          <p:cNvSpPr txBox="1"/>
          <p:nvPr>
            <p:ph type="ctrTitle"/>
          </p:nvPr>
        </p:nvSpPr>
        <p:spPr>
          <a:xfrm>
            <a:off x="291189" y="1259384"/>
            <a:ext cx="6192900" cy="1103400"/>
          </a:xfrm>
          <a:prstGeom prst="rect">
            <a:avLst/>
          </a:prstGeom>
          <a:noFill/>
          <a:ln>
            <a:noFill/>
          </a:ln>
        </p:spPr>
        <p:txBody>
          <a:bodyPr anchorCtr="0" anchor="b" bIns="45700" lIns="91425" spcFirstLastPara="1" rIns="91425" wrap="square" tIns="45700">
            <a:normAutofit fontScale="90000"/>
          </a:bodyPr>
          <a:lstStyle/>
          <a:p>
            <a:pPr indent="0" lvl="0" marL="0" rtl="0" algn="l">
              <a:spcBef>
                <a:spcPts val="0"/>
              </a:spcBef>
              <a:spcAft>
                <a:spcPts val="0"/>
              </a:spcAft>
              <a:buClr>
                <a:schemeClr val="lt1"/>
              </a:buClr>
              <a:buSzPct val="100000"/>
              <a:buFont typeface="Libre Franklin Medium"/>
              <a:buNone/>
            </a:pPr>
            <a:r>
              <a:rPr lang="en-US"/>
              <a:t>A Scalable Approach for Enhancing Demand Flexibility with Open Building Controls</a:t>
            </a:r>
            <a:endParaRPr/>
          </a:p>
        </p:txBody>
      </p:sp>
      <p:sp>
        <p:nvSpPr>
          <p:cNvPr id="128" name="Google Shape;128;g354f5503dc6_0_410"/>
          <p:cNvSpPr txBox="1"/>
          <p:nvPr>
            <p:ph idx="1" type="subTitle"/>
          </p:nvPr>
        </p:nvSpPr>
        <p:spPr>
          <a:xfrm>
            <a:off x="278195" y="297997"/>
            <a:ext cx="8587500" cy="7665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lt1"/>
              </a:buClr>
              <a:buSzPts val="1800"/>
              <a:buNone/>
            </a:pPr>
            <a:r>
              <a:rPr lang="en-US"/>
              <a:t>Haystack in Practice</a:t>
            </a:r>
            <a:endParaRPr/>
          </a:p>
        </p:txBody>
      </p:sp>
      <p:sp>
        <p:nvSpPr>
          <p:cNvPr id="129" name="Google Shape;129;g354f5503dc6_0_410"/>
          <p:cNvSpPr txBox="1"/>
          <p:nvPr>
            <p:ph idx="3" type="body"/>
          </p:nvPr>
        </p:nvSpPr>
        <p:spPr>
          <a:xfrm>
            <a:off x="2423500" y="3592225"/>
            <a:ext cx="6305400" cy="846000"/>
          </a:xfrm>
          <a:prstGeom prst="rect">
            <a:avLst/>
          </a:prstGeom>
          <a:noFill/>
          <a:ln>
            <a:noFill/>
          </a:ln>
        </p:spPr>
        <p:txBody>
          <a:bodyPr anchorCtr="0" anchor="t" bIns="45700" lIns="91425" spcFirstLastPara="1" rIns="91425" wrap="square" tIns="45700">
            <a:noAutofit/>
          </a:bodyPr>
          <a:lstStyle/>
          <a:p>
            <a:pPr indent="0" lvl="0" marL="3175" rtl="0" algn="l">
              <a:spcBef>
                <a:spcPts val="0"/>
              </a:spcBef>
              <a:spcAft>
                <a:spcPts val="0"/>
              </a:spcAft>
              <a:buClr>
                <a:schemeClr val="lt1"/>
              </a:buClr>
              <a:buSzPts val="2400"/>
              <a:buNone/>
            </a:pPr>
            <a:r>
              <a:rPr lang="en-US"/>
              <a:t>Lazlo Paul</a:t>
            </a:r>
            <a:endParaRPr/>
          </a:p>
          <a:p>
            <a:pPr indent="0" lvl="0" marL="3175" rtl="0" algn="l">
              <a:spcBef>
                <a:spcPts val="0"/>
              </a:spcBef>
              <a:spcAft>
                <a:spcPts val="0"/>
              </a:spcAft>
              <a:buClr>
                <a:schemeClr val="lt1"/>
              </a:buClr>
              <a:buSzPts val="2400"/>
              <a:buNone/>
            </a:pPr>
            <a:r>
              <a:rPr lang="en-US"/>
              <a:t>Lawrence Berkeley National Laboratory</a:t>
            </a:r>
            <a:endParaRPr/>
          </a:p>
        </p:txBody>
      </p:sp>
      <p:pic>
        <p:nvPicPr>
          <p:cNvPr id="130" name="Google Shape;130;g354f5503dc6_0_410"/>
          <p:cNvPicPr preferRelativeResize="0"/>
          <p:nvPr/>
        </p:nvPicPr>
        <p:blipFill>
          <a:blip r:embed="rId3">
            <a:alphaModFix/>
          </a:blip>
          <a:stretch>
            <a:fillRect/>
          </a:stretch>
        </p:blipFill>
        <p:spPr>
          <a:xfrm>
            <a:off x="147351" y="2760004"/>
            <a:ext cx="2222998" cy="22229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354f5503dc6_0_517"/>
          <p:cNvSpPr txBox="1"/>
          <p:nvPr>
            <p:ph type="title"/>
          </p:nvPr>
        </p:nvSpPr>
        <p:spPr>
          <a:xfrm>
            <a:off x="174990" y="102682"/>
            <a:ext cx="87939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sz="2600"/>
              <a:t>Demonstrations so far, Resources for owners and providers</a:t>
            </a:r>
            <a:endParaRPr sz="2600"/>
          </a:p>
        </p:txBody>
      </p:sp>
      <p:sp>
        <p:nvSpPr>
          <p:cNvPr id="244" name="Google Shape;244;g354f5503dc6_0_517"/>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245" name="Google Shape;245;g354f5503dc6_0_517"/>
          <p:cNvSpPr txBox="1"/>
          <p:nvPr/>
        </p:nvSpPr>
        <p:spPr>
          <a:xfrm>
            <a:off x="-2" y="1217691"/>
            <a:ext cx="3406800" cy="323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Oxygen"/>
              <a:buNone/>
            </a:pPr>
            <a:r>
              <a:t/>
            </a:r>
            <a:endParaRPr b="0" i="0" sz="1500" u="none" cap="none" strike="noStrike">
              <a:solidFill>
                <a:srgbClr val="000000"/>
              </a:solidFill>
              <a:latin typeface="Oxygen"/>
              <a:ea typeface="Oxygen"/>
              <a:cs typeface="Oxygen"/>
              <a:sym typeface="Oxygen"/>
            </a:endParaRPr>
          </a:p>
        </p:txBody>
      </p:sp>
      <p:sp>
        <p:nvSpPr>
          <p:cNvPr id="246" name="Google Shape;246;g354f5503dc6_0_517"/>
          <p:cNvSpPr txBox="1"/>
          <p:nvPr/>
        </p:nvSpPr>
        <p:spPr>
          <a:xfrm>
            <a:off x="709138" y="2998578"/>
            <a:ext cx="2097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i="0" lang="en-US" sz="1000" u="none" cap="none" strike="noStrike">
                <a:solidFill>
                  <a:srgbClr val="000000"/>
                </a:solidFill>
                <a:latin typeface="Libre Franklin"/>
                <a:ea typeface="Libre Franklin"/>
                <a:cs typeface="Libre Franklin"/>
                <a:sym typeface="Libre Franklin"/>
              </a:rPr>
              <a:t>Diverse set of building automation systems</a:t>
            </a:r>
            <a:endParaRPr i="0" sz="1000" u="none" cap="none" strike="noStrike">
              <a:solidFill>
                <a:srgbClr val="000000"/>
              </a:solidFill>
              <a:latin typeface="Libre Franklin"/>
              <a:ea typeface="Libre Franklin"/>
              <a:cs typeface="Libre Franklin"/>
              <a:sym typeface="Libre Franklin"/>
            </a:endParaRPr>
          </a:p>
        </p:txBody>
      </p:sp>
      <p:pic>
        <p:nvPicPr>
          <p:cNvPr id="247" name="Google Shape;247;g354f5503dc6_0_517"/>
          <p:cNvPicPr preferRelativeResize="0"/>
          <p:nvPr/>
        </p:nvPicPr>
        <p:blipFill rotWithShape="1">
          <a:blip r:embed="rId3">
            <a:alphaModFix/>
          </a:blip>
          <a:srcRect b="0" l="0" r="0" t="0"/>
          <a:stretch/>
        </p:blipFill>
        <p:spPr>
          <a:xfrm>
            <a:off x="1631730" y="547175"/>
            <a:ext cx="1534790" cy="591771"/>
          </a:xfrm>
          <a:prstGeom prst="rect">
            <a:avLst/>
          </a:prstGeom>
          <a:noFill/>
          <a:ln>
            <a:noFill/>
          </a:ln>
        </p:spPr>
      </p:pic>
      <p:pic>
        <p:nvPicPr>
          <p:cNvPr id="248" name="Google Shape;248;g354f5503dc6_0_517"/>
          <p:cNvPicPr preferRelativeResize="0"/>
          <p:nvPr/>
        </p:nvPicPr>
        <p:blipFill rotWithShape="1">
          <a:blip r:embed="rId4">
            <a:alphaModFix/>
          </a:blip>
          <a:srcRect b="0" l="0" r="0" t="0"/>
          <a:stretch/>
        </p:blipFill>
        <p:spPr>
          <a:xfrm>
            <a:off x="116051" y="825584"/>
            <a:ext cx="1266099" cy="295512"/>
          </a:xfrm>
          <a:prstGeom prst="rect">
            <a:avLst/>
          </a:prstGeom>
          <a:noFill/>
          <a:ln>
            <a:noFill/>
          </a:ln>
        </p:spPr>
      </p:pic>
      <p:pic>
        <p:nvPicPr>
          <p:cNvPr id="249" name="Google Shape;249;g354f5503dc6_0_517"/>
          <p:cNvPicPr preferRelativeResize="0"/>
          <p:nvPr/>
        </p:nvPicPr>
        <p:blipFill rotWithShape="1">
          <a:blip r:embed="rId5">
            <a:alphaModFix/>
          </a:blip>
          <a:srcRect b="0" l="0" r="0" t="0"/>
          <a:stretch/>
        </p:blipFill>
        <p:spPr>
          <a:xfrm>
            <a:off x="286967" y="1423549"/>
            <a:ext cx="1481369" cy="385543"/>
          </a:xfrm>
          <a:prstGeom prst="rect">
            <a:avLst/>
          </a:prstGeom>
          <a:noFill/>
          <a:ln>
            <a:noFill/>
          </a:ln>
        </p:spPr>
      </p:pic>
      <p:pic>
        <p:nvPicPr>
          <p:cNvPr id="250" name="Google Shape;250;g354f5503dc6_0_517"/>
          <p:cNvPicPr preferRelativeResize="0"/>
          <p:nvPr/>
        </p:nvPicPr>
        <p:blipFill rotWithShape="1">
          <a:blip r:embed="rId6">
            <a:alphaModFix/>
          </a:blip>
          <a:srcRect b="0" l="0" r="0" t="0"/>
          <a:stretch/>
        </p:blipFill>
        <p:spPr>
          <a:xfrm>
            <a:off x="2036926" y="1348532"/>
            <a:ext cx="1194999" cy="518352"/>
          </a:xfrm>
          <a:prstGeom prst="rect">
            <a:avLst/>
          </a:prstGeom>
          <a:noFill/>
          <a:ln>
            <a:noFill/>
          </a:ln>
        </p:spPr>
      </p:pic>
      <p:pic>
        <p:nvPicPr>
          <p:cNvPr id="251" name="Google Shape;251;g354f5503dc6_0_517"/>
          <p:cNvPicPr preferRelativeResize="0"/>
          <p:nvPr/>
        </p:nvPicPr>
        <p:blipFill rotWithShape="1">
          <a:blip r:embed="rId7">
            <a:alphaModFix/>
          </a:blip>
          <a:srcRect b="0" l="0" r="0" t="0"/>
          <a:stretch/>
        </p:blipFill>
        <p:spPr>
          <a:xfrm>
            <a:off x="157574" y="1999560"/>
            <a:ext cx="1016805" cy="463115"/>
          </a:xfrm>
          <a:prstGeom prst="rect">
            <a:avLst/>
          </a:prstGeom>
          <a:noFill/>
          <a:ln>
            <a:noFill/>
          </a:ln>
        </p:spPr>
      </p:pic>
      <p:pic>
        <p:nvPicPr>
          <p:cNvPr id="252" name="Google Shape;252;g354f5503dc6_0_517"/>
          <p:cNvPicPr preferRelativeResize="0"/>
          <p:nvPr/>
        </p:nvPicPr>
        <p:blipFill rotWithShape="1">
          <a:blip r:embed="rId8">
            <a:alphaModFix/>
          </a:blip>
          <a:srcRect b="0" l="0" r="0" t="0"/>
          <a:stretch/>
        </p:blipFill>
        <p:spPr>
          <a:xfrm>
            <a:off x="2129651" y="1977175"/>
            <a:ext cx="1195001" cy="616195"/>
          </a:xfrm>
          <a:prstGeom prst="rect">
            <a:avLst/>
          </a:prstGeom>
          <a:noFill/>
          <a:ln>
            <a:noFill/>
          </a:ln>
        </p:spPr>
      </p:pic>
      <p:pic>
        <p:nvPicPr>
          <p:cNvPr id="253" name="Google Shape;253;g354f5503dc6_0_517"/>
          <p:cNvPicPr preferRelativeResize="0"/>
          <p:nvPr/>
        </p:nvPicPr>
        <p:blipFill rotWithShape="1">
          <a:blip r:embed="rId9">
            <a:alphaModFix/>
          </a:blip>
          <a:srcRect b="0" l="0" r="0" t="0"/>
          <a:stretch/>
        </p:blipFill>
        <p:spPr>
          <a:xfrm>
            <a:off x="147657" y="2413506"/>
            <a:ext cx="1202887" cy="262761"/>
          </a:xfrm>
          <a:prstGeom prst="rect">
            <a:avLst/>
          </a:prstGeom>
          <a:noFill/>
          <a:ln>
            <a:noFill/>
          </a:ln>
        </p:spPr>
      </p:pic>
      <p:pic>
        <p:nvPicPr>
          <p:cNvPr id="254" name="Google Shape;254;g354f5503dc6_0_517"/>
          <p:cNvPicPr preferRelativeResize="0"/>
          <p:nvPr/>
        </p:nvPicPr>
        <p:blipFill rotWithShape="1">
          <a:blip r:embed="rId10">
            <a:alphaModFix/>
          </a:blip>
          <a:srcRect b="0" l="0" r="0" t="0"/>
          <a:stretch/>
        </p:blipFill>
        <p:spPr>
          <a:xfrm>
            <a:off x="1224255" y="1835908"/>
            <a:ext cx="1067373" cy="550770"/>
          </a:xfrm>
          <a:prstGeom prst="rect">
            <a:avLst/>
          </a:prstGeom>
          <a:noFill/>
          <a:ln>
            <a:noFill/>
          </a:ln>
        </p:spPr>
      </p:pic>
      <p:pic>
        <p:nvPicPr>
          <p:cNvPr id="255" name="Google Shape;255;g354f5503dc6_0_517"/>
          <p:cNvPicPr preferRelativeResize="0"/>
          <p:nvPr/>
        </p:nvPicPr>
        <p:blipFill rotWithShape="1">
          <a:blip r:embed="rId11">
            <a:alphaModFix/>
          </a:blip>
          <a:srcRect b="0" l="0" r="0" t="0"/>
          <a:stretch/>
        </p:blipFill>
        <p:spPr>
          <a:xfrm>
            <a:off x="1525882" y="2677935"/>
            <a:ext cx="1440415" cy="177344"/>
          </a:xfrm>
          <a:prstGeom prst="rect">
            <a:avLst/>
          </a:prstGeom>
          <a:noFill/>
          <a:ln>
            <a:noFill/>
          </a:ln>
        </p:spPr>
      </p:pic>
      <p:sp>
        <p:nvSpPr>
          <p:cNvPr id="256" name="Google Shape;256;g354f5503dc6_0_517"/>
          <p:cNvSpPr txBox="1"/>
          <p:nvPr/>
        </p:nvSpPr>
        <p:spPr>
          <a:xfrm>
            <a:off x="878945" y="3542080"/>
            <a:ext cx="1250700" cy="969600"/>
          </a:xfrm>
          <a:prstGeom prst="rect">
            <a:avLst/>
          </a:prstGeom>
          <a:noFill/>
          <a:ln cap="flat" cmpd="sng" w="952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E87C22"/>
                </a:solidFill>
                <a:latin typeface="Oxygen"/>
                <a:ea typeface="Oxygen"/>
                <a:cs typeface="Oxygen"/>
                <a:sym typeface="Oxygen"/>
              </a:rPr>
              <a:t>4</a:t>
            </a:r>
            <a:r>
              <a:rPr b="1" lang="en-US" sz="3200">
                <a:solidFill>
                  <a:srgbClr val="E87C22"/>
                </a:solidFill>
                <a:latin typeface="Oxygen"/>
                <a:ea typeface="Oxygen"/>
                <a:cs typeface="Oxygen"/>
                <a:sym typeface="Oxygen"/>
              </a:rPr>
              <a:t>9</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2000"/>
              <a:buFont typeface="Arial"/>
              <a:buNone/>
            </a:pPr>
            <a:r>
              <a:rPr b="0" i="0" lang="en-US" sz="2000" u="none" cap="none" strike="noStrike">
                <a:solidFill>
                  <a:srgbClr val="000000"/>
                </a:solidFill>
                <a:latin typeface="Oxygen"/>
                <a:ea typeface="Oxygen"/>
                <a:cs typeface="Oxygen"/>
                <a:sym typeface="Oxygen"/>
              </a:rPr>
              <a:t>Buildings</a:t>
            </a:r>
            <a:endParaRPr b="0" i="0" sz="1400" u="none" cap="none" strike="noStrike">
              <a:solidFill>
                <a:srgbClr val="000000"/>
              </a:solidFill>
              <a:latin typeface="Arial"/>
              <a:ea typeface="Arial"/>
              <a:cs typeface="Arial"/>
              <a:sym typeface="Arial"/>
            </a:endParaRPr>
          </a:p>
        </p:txBody>
      </p:sp>
      <p:pic>
        <p:nvPicPr>
          <p:cNvPr id="257" name="Google Shape;257;g354f5503dc6_0_517"/>
          <p:cNvPicPr preferRelativeResize="0"/>
          <p:nvPr/>
        </p:nvPicPr>
        <p:blipFill rotWithShape="1">
          <a:blip r:embed="rId12">
            <a:alphaModFix/>
          </a:blip>
          <a:srcRect b="0" l="0" r="0" t="0"/>
          <a:stretch/>
        </p:blipFill>
        <p:spPr>
          <a:xfrm>
            <a:off x="4170425" y="584825"/>
            <a:ext cx="4218002" cy="2601477"/>
          </a:xfrm>
          <a:prstGeom prst="rect">
            <a:avLst/>
          </a:prstGeom>
          <a:noFill/>
          <a:ln>
            <a:noFill/>
          </a:ln>
        </p:spPr>
      </p:pic>
      <p:sp>
        <p:nvSpPr>
          <p:cNvPr id="258" name="Google Shape;258;g354f5503dc6_0_517"/>
          <p:cNvSpPr txBox="1"/>
          <p:nvPr/>
        </p:nvSpPr>
        <p:spPr>
          <a:xfrm>
            <a:off x="3072225" y="3132050"/>
            <a:ext cx="5748900" cy="1631700"/>
          </a:xfrm>
          <a:prstGeom prst="rect">
            <a:avLst/>
          </a:prstGeom>
          <a:noFill/>
          <a:ln>
            <a:noFill/>
          </a:ln>
        </p:spPr>
        <p:txBody>
          <a:bodyPr anchorCtr="0" anchor="t" bIns="91425" lIns="91425" spcFirstLastPara="1" rIns="91425" wrap="square" tIns="91425">
            <a:spAutoFit/>
          </a:bodyPr>
          <a:lstStyle/>
          <a:p>
            <a:pPr indent="0" lvl="0" marL="558800" rtl="0" algn="l">
              <a:spcBef>
                <a:spcPts val="0"/>
              </a:spcBef>
              <a:spcAft>
                <a:spcPts val="0"/>
              </a:spcAft>
              <a:buNone/>
            </a:pPr>
            <a:r>
              <a:rPr lang="en-US" sz="1200"/>
              <a:t>Success stories, field test publications, owner-facing implementation guide, open specifications, reference code is available</a:t>
            </a:r>
            <a:endParaRPr sz="1200"/>
          </a:p>
          <a:p>
            <a:pPr indent="0" lvl="0" marL="101600" rtl="0" algn="ctr">
              <a:spcBef>
                <a:spcPts val="0"/>
              </a:spcBef>
              <a:spcAft>
                <a:spcPts val="0"/>
              </a:spcAft>
              <a:buNone/>
            </a:pPr>
            <a:r>
              <a:t/>
            </a:r>
            <a:endParaRPr b="1"/>
          </a:p>
          <a:p>
            <a:pPr indent="0" lvl="0" marL="0" rtl="0" algn="l">
              <a:spcBef>
                <a:spcPts val="0"/>
              </a:spcBef>
              <a:spcAft>
                <a:spcPts val="0"/>
              </a:spcAft>
              <a:buNone/>
            </a:pPr>
            <a:r>
              <a:rPr b="1" lang="en-US"/>
              <a:t>If you are interested in learning more and exploring these enhanced capabilities, contact us: </a:t>
            </a:r>
            <a:r>
              <a:rPr b="1" lang="en-US" u="sng">
                <a:solidFill>
                  <a:schemeClr val="hlink"/>
                </a:solidFill>
                <a:hlinkClick r:id="rId13"/>
              </a:rPr>
              <a:t>JGranderson@lbl.gov</a:t>
            </a:r>
            <a:endParaRPr b="1" u="sng"/>
          </a:p>
          <a:p>
            <a:pPr indent="0" lvl="0" marL="0" rtl="0" algn="l">
              <a:spcBef>
                <a:spcPts val="0"/>
              </a:spcBef>
              <a:spcAft>
                <a:spcPts val="0"/>
              </a:spcAft>
              <a:buNone/>
            </a:pPr>
            <a:r>
              <a:t/>
            </a:r>
            <a:endParaRPr b="1" u="sng"/>
          </a:p>
          <a:p>
            <a:pPr indent="0" lvl="0" marL="0" rtl="0" algn="l">
              <a:spcBef>
                <a:spcPts val="0"/>
              </a:spcBef>
              <a:spcAft>
                <a:spcPts val="0"/>
              </a:spcAft>
              <a:buNone/>
            </a:pPr>
            <a:r>
              <a:rPr b="1" lang="en-US"/>
              <a:t>Website: </a:t>
            </a:r>
            <a:r>
              <a:rPr b="1" lang="en-US" u="sng"/>
              <a:t>https://transformingbuildingcontrols.lbl.gov</a:t>
            </a:r>
            <a:endParaRPr b="1" u="sng"/>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g354f5503dc6_0_537"/>
          <p:cNvPicPr preferRelativeResize="0"/>
          <p:nvPr/>
        </p:nvPicPr>
        <p:blipFill rotWithShape="1">
          <a:blip r:embed="rId3">
            <a:alphaModFix/>
          </a:blip>
          <a:srcRect b="0" l="0" r="56559" t="0"/>
          <a:stretch/>
        </p:blipFill>
        <p:spPr>
          <a:xfrm>
            <a:off x="4320425" y="1181312"/>
            <a:ext cx="2312549" cy="3450813"/>
          </a:xfrm>
          <a:prstGeom prst="rect">
            <a:avLst/>
          </a:prstGeom>
          <a:noFill/>
          <a:ln>
            <a:noFill/>
          </a:ln>
        </p:spPr>
      </p:pic>
      <p:sp>
        <p:nvSpPr>
          <p:cNvPr id="265" name="Google Shape;265;g354f5503dc6_0_537"/>
          <p:cNvSpPr txBox="1"/>
          <p:nvPr>
            <p:ph type="title"/>
          </p:nvPr>
        </p:nvSpPr>
        <p:spPr>
          <a:xfrm>
            <a:off x="174990" y="102682"/>
            <a:ext cx="87939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Opportunities Provided by Semantic Models</a:t>
            </a:r>
            <a:endParaRPr/>
          </a:p>
        </p:txBody>
      </p:sp>
      <p:sp>
        <p:nvSpPr>
          <p:cNvPr id="266" name="Google Shape;266;g354f5503dc6_0_537"/>
          <p:cNvSpPr txBox="1"/>
          <p:nvPr>
            <p:ph idx="1" type="body"/>
          </p:nvPr>
        </p:nvSpPr>
        <p:spPr>
          <a:xfrm>
            <a:off x="476375" y="688400"/>
            <a:ext cx="8492700" cy="7590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a:t>Major barrier for implementation - data access</a:t>
            </a:r>
            <a:endParaRPr/>
          </a:p>
        </p:txBody>
      </p:sp>
      <p:sp>
        <p:nvSpPr>
          <p:cNvPr id="267" name="Google Shape;267;g354f5503dc6_0_537"/>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68" name="Google Shape;268;g354f5503dc6_0_537"/>
          <p:cNvPicPr preferRelativeResize="0"/>
          <p:nvPr/>
        </p:nvPicPr>
        <p:blipFill rotWithShape="1">
          <a:blip r:embed="rId4">
            <a:alphaModFix/>
          </a:blip>
          <a:srcRect b="-10" l="1567" r="26510" t="10"/>
          <a:stretch/>
        </p:blipFill>
        <p:spPr>
          <a:xfrm>
            <a:off x="2921873" y="2619040"/>
            <a:ext cx="883025" cy="161225"/>
          </a:xfrm>
          <a:prstGeom prst="rect">
            <a:avLst/>
          </a:prstGeom>
          <a:noFill/>
          <a:ln>
            <a:noFill/>
          </a:ln>
        </p:spPr>
      </p:pic>
      <p:pic>
        <p:nvPicPr>
          <p:cNvPr id="269" name="Google Shape;269;g354f5503dc6_0_537"/>
          <p:cNvPicPr preferRelativeResize="0"/>
          <p:nvPr/>
        </p:nvPicPr>
        <p:blipFill rotWithShape="1">
          <a:blip r:embed="rId5">
            <a:alphaModFix/>
          </a:blip>
          <a:srcRect b="0" l="0" r="0" t="0"/>
          <a:stretch/>
        </p:blipFill>
        <p:spPr>
          <a:xfrm>
            <a:off x="2928650" y="2755115"/>
            <a:ext cx="883027" cy="994175"/>
          </a:xfrm>
          <a:prstGeom prst="rect">
            <a:avLst/>
          </a:prstGeom>
          <a:noFill/>
          <a:ln>
            <a:noFill/>
          </a:ln>
        </p:spPr>
      </p:pic>
      <p:sp>
        <p:nvSpPr>
          <p:cNvPr id="270" name="Google Shape;270;g354f5503dc6_0_537"/>
          <p:cNvSpPr/>
          <p:nvPr/>
        </p:nvSpPr>
        <p:spPr>
          <a:xfrm>
            <a:off x="2923430" y="2619042"/>
            <a:ext cx="882900" cy="1130400"/>
          </a:xfrm>
          <a:prstGeom prst="rect">
            <a:avLst/>
          </a:prstGeom>
          <a:noFill/>
          <a:ln cap="flat" cmpd="sng" w="9525">
            <a:solidFill>
              <a:srgbClr val="5E6A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1" name="Google Shape;271;g354f5503dc6_0_537"/>
          <p:cNvPicPr preferRelativeResize="0"/>
          <p:nvPr/>
        </p:nvPicPr>
        <p:blipFill rotWithShape="1">
          <a:blip r:embed="rId6">
            <a:alphaModFix/>
          </a:blip>
          <a:srcRect b="30698" l="13013" r="62962" t="40657"/>
          <a:stretch/>
        </p:blipFill>
        <p:spPr>
          <a:xfrm>
            <a:off x="975308" y="3186077"/>
            <a:ext cx="1344876" cy="973147"/>
          </a:xfrm>
          <a:prstGeom prst="rect">
            <a:avLst/>
          </a:prstGeom>
          <a:noFill/>
          <a:ln>
            <a:noFill/>
          </a:ln>
        </p:spPr>
      </p:pic>
      <p:sp>
        <p:nvSpPr>
          <p:cNvPr id="272" name="Google Shape;272;g354f5503dc6_0_537"/>
          <p:cNvSpPr/>
          <p:nvPr/>
        </p:nvSpPr>
        <p:spPr>
          <a:xfrm>
            <a:off x="2363571" y="3512915"/>
            <a:ext cx="521700" cy="35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0000"/>
                </a:solidFill>
                <a:latin typeface="Lexend ExtraBold"/>
                <a:ea typeface="Lexend ExtraBold"/>
                <a:cs typeface="Lexend ExtraBold"/>
                <a:sym typeface="Lexend ExtraBold"/>
              </a:rPr>
              <a:t>?</a:t>
            </a:r>
            <a:endParaRPr b="0" i="0" sz="1700" u="none" cap="none" strike="noStrike">
              <a:solidFill>
                <a:srgbClr val="FF0000"/>
              </a:solidFill>
              <a:latin typeface="Lexend ExtraBold"/>
              <a:ea typeface="Lexend ExtraBold"/>
              <a:cs typeface="Lexend ExtraBold"/>
              <a:sym typeface="Lexend ExtraBold"/>
            </a:endParaRPr>
          </a:p>
        </p:txBody>
      </p:sp>
      <p:sp>
        <p:nvSpPr>
          <p:cNvPr id="273" name="Google Shape;273;g354f5503dc6_0_537"/>
          <p:cNvSpPr/>
          <p:nvPr/>
        </p:nvSpPr>
        <p:spPr>
          <a:xfrm>
            <a:off x="2396421" y="2292902"/>
            <a:ext cx="521700" cy="35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0000"/>
                </a:solidFill>
                <a:latin typeface="Lexend ExtraBold"/>
                <a:ea typeface="Lexend ExtraBold"/>
                <a:cs typeface="Lexend ExtraBold"/>
                <a:sym typeface="Lexend ExtraBold"/>
              </a:rPr>
              <a:t>?</a:t>
            </a:r>
            <a:endParaRPr b="0" i="0" sz="1700" u="none" cap="none" strike="noStrike">
              <a:solidFill>
                <a:srgbClr val="FF0000"/>
              </a:solidFill>
              <a:latin typeface="Lexend ExtraBold"/>
              <a:ea typeface="Lexend ExtraBold"/>
              <a:cs typeface="Lexend ExtraBold"/>
              <a:sym typeface="Lexend ExtraBold"/>
            </a:endParaRPr>
          </a:p>
        </p:txBody>
      </p:sp>
      <p:sp>
        <p:nvSpPr>
          <p:cNvPr id="274" name="Google Shape;274;g354f5503dc6_0_537"/>
          <p:cNvSpPr/>
          <p:nvPr/>
        </p:nvSpPr>
        <p:spPr>
          <a:xfrm>
            <a:off x="2722370" y="1620074"/>
            <a:ext cx="937800" cy="894000"/>
          </a:xfrm>
          <a:prstGeom prst="noSmoking">
            <a:avLst>
              <a:gd fmla="val 13240" name="adj"/>
            </a:avLst>
          </a:prstGeom>
          <a:solidFill>
            <a:srgbClr val="FF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g354f5503dc6_0_537"/>
          <p:cNvSpPr/>
          <p:nvPr/>
        </p:nvSpPr>
        <p:spPr>
          <a:xfrm>
            <a:off x="415001" y="2886406"/>
            <a:ext cx="521700" cy="35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0000"/>
                </a:solidFill>
                <a:latin typeface="Lexend ExtraBold"/>
                <a:ea typeface="Lexend ExtraBold"/>
                <a:cs typeface="Lexend ExtraBold"/>
                <a:sym typeface="Lexend ExtraBold"/>
              </a:rPr>
              <a:t>?</a:t>
            </a:r>
            <a:endParaRPr b="0" i="0" sz="1700" u="none" cap="none" strike="noStrike">
              <a:solidFill>
                <a:srgbClr val="FF0000"/>
              </a:solidFill>
              <a:latin typeface="Lexend ExtraBold"/>
              <a:ea typeface="Lexend ExtraBold"/>
              <a:cs typeface="Lexend ExtraBold"/>
              <a:sym typeface="Lexend ExtraBold"/>
            </a:endParaRPr>
          </a:p>
        </p:txBody>
      </p:sp>
      <p:cxnSp>
        <p:nvCxnSpPr>
          <p:cNvPr id="276" name="Google Shape;276;g354f5503dc6_0_537"/>
          <p:cNvCxnSpPr/>
          <p:nvPr/>
        </p:nvCxnSpPr>
        <p:spPr>
          <a:xfrm rot="10800000">
            <a:off x="2080534" y="2135527"/>
            <a:ext cx="837600" cy="750900"/>
          </a:xfrm>
          <a:prstGeom prst="straightConnector1">
            <a:avLst/>
          </a:prstGeom>
          <a:noFill/>
          <a:ln cap="flat" cmpd="sng" w="9525">
            <a:solidFill>
              <a:srgbClr val="FF0000"/>
            </a:solidFill>
            <a:prstDash val="solid"/>
            <a:round/>
            <a:headEnd len="med" w="med" type="triangle"/>
            <a:tailEnd len="med" w="med" type="triangle"/>
          </a:ln>
        </p:spPr>
      </p:cxnSp>
      <p:cxnSp>
        <p:nvCxnSpPr>
          <p:cNvPr id="277" name="Google Shape;277;g354f5503dc6_0_537"/>
          <p:cNvCxnSpPr/>
          <p:nvPr/>
        </p:nvCxnSpPr>
        <p:spPr>
          <a:xfrm flipH="1" rot="10800000">
            <a:off x="2318300" y="3475540"/>
            <a:ext cx="648300" cy="226800"/>
          </a:xfrm>
          <a:prstGeom prst="straightConnector1">
            <a:avLst/>
          </a:prstGeom>
          <a:noFill/>
          <a:ln cap="flat" cmpd="sng" w="9525">
            <a:solidFill>
              <a:srgbClr val="FF0000"/>
            </a:solidFill>
            <a:prstDash val="solid"/>
            <a:round/>
            <a:headEnd len="med" w="med" type="triangle"/>
            <a:tailEnd len="med" w="med" type="triangle"/>
          </a:ln>
        </p:spPr>
      </p:cxnSp>
      <p:cxnSp>
        <p:nvCxnSpPr>
          <p:cNvPr id="278" name="Google Shape;278;g354f5503dc6_0_537"/>
          <p:cNvCxnSpPr/>
          <p:nvPr/>
        </p:nvCxnSpPr>
        <p:spPr>
          <a:xfrm>
            <a:off x="589400" y="2735240"/>
            <a:ext cx="385800" cy="597000"/>
          </a:xfrm>
          <a:prstGeom prst="straightConnector1">
            <a:avLst/>
          </a:prstGeom>
          <a:noFill/>
          <a:ln cap="flat" cmpd="sng" w="9525">
            <a:solidFill>
              <a:srgbClr val="FF0000"/>
            </a:solidFill>
            <a:prstDash val="solid"/>
            <a:round/>
            <a:headEnd len="med" w="med" type="triangle"/>
            <a:tailEnd len="med" w="med" type="triangle"/>
          </a:ln>
        </p:spPr>
      </p:cxnSp>
      <p:grpSp>
        <p:nvGrpSpPr>
          <p:cNvPr id="279" name="Google Shape;279;g354f5503dc6_0_537"/>
          <p:cNvGrpSpPr/>
          <p:nvPr/>
        </p:nvGrpSpPr>
        <p:grpSpPr>
          <a:xfrm>
            <a:off x="216600" y="1469887"/>
            <a:ext cx="2146976" cy="1257603"/>
            <a:chOff x="216600" y="1080597"/>
            <a:chExt cx="2146976" cy="1257603"/>
          </a:xfrm>
        </p:grpSpPr>
        <p:pic>
          <p:nvPicPr>
            <p:cNvPr id="280" name="Google Shape;280;g354f5503dc6_0_537"/>
            <p:cNvPicPr preferRelativeResize="0"/>
            <p:nvPr/>
          </p:nvPicPr>
          <p:blipFill rotWithShape="1">
            <a:blip r:embed="rId7">
              <a:alphaModFix/>
            </a:blip>
            <a:srcRect b="0" l="3697" r="0" t="0"/>
            <a:stretch/>
          </p:blipFill>
          <p:spPr>
            <a:xfrm>
              <a:off x="222000" y="1255025"/>
              <a:ext cx="2141576" cy="1061016"/>
            </a:xfrm>
            <a:prstGeom prst="rect">
              <a:avLst/>
            </a:prstGeom>
            <a:noFill/>
            <a:ln>
              <a:noFill/>
            </a:ln>
          </p:spPr>
        </p:pic>
        <p:pic>
          <p:nvPicPr>
            <p:cNvPr id="281" name="Google Shape;281;g354f5503dc6_0_537"/>
            <p:cNvPicPr preferRelativeResize="0"/>
            <p:nvPr/>
          </p:nvPicPr>
          <p:blipFill rotWithShape="1">
            <a:blip r:embed="rId4">
              <a:alphaModFix/>
            </a:blip>
            <a:srcRect b="0" l="1565" r="0" t="0"/>
            <a:stretch/>
          </p:blipFill>
          <p:spPr>
            <a:xfrm>
              <a:off x="222000" y="1086000"/>
              <a:ext cx="1700175" cy="226800"/>
            </a:xfrm>
            <a:prstGeom prst="rect">
              <a:avLst/>
            </a:prstGeom>
            <a:noFill/>
            <a:ln>
              <a:noFill/>
            </a:ln>
          </p:spPr>
        </p:pic>
        <p:pic>
          <p:nvPicPr>
            <p:cNvPr id="282" name="Google Shape;282;g354f5503dc6_0_537"/>
            <p:cNvPicPr preferRelativeResize="0"/>
            <p:nvPr/>
          </p:nvPicPr>
          <p:blipFill rotWithShape="1">
            <a:blip r:embed="rId8">
              <a:alphaModFix/>
            </a:blip>
            <a:srcRect b="0" l="0" r="0" t="0"/>
            <a:stretch/>
          </p:blipFill>
          <p:spPr>
            <a:xfrm>
              <a:off x="1198350" y="1080597"/>
              <a:ext cx="1093235" cy="226800"/>
            </a:xfrm>
            <a:prstGeom prst="rect">
              <a:avLst/>
            </a:prstGeom>
            <a:noFill/>
            <a:ln>
              <a:noFill/>
            </a:ln>
          </p:spPr>
        </p:pic>
        <p:sp>
          <p:nvSpPr>
            <p:cNvPr id="283" name="Google Shape;283;g354f5503dc6_0_537"/>
            <p:cNvSpPr/>
            <p:nvPr/>
          </p:nvSpPr>
          <p:spPr>
            <a:xfrm>
              <a:off x="216600" y="1086000"/>
              <a:ext cx="2074800" cy="1252200"/>
            </a:xfrm>
            <a:prstGeom prst="rect">
              <a:avLst/>
            </a:prstGeom>
            <a:noFill/>
            <a:ln cap="flat" cmpd="sng" w="9525">
              <a:solidFill>
                <a:srgbClr val="5E6A7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4" name="Google Shape;284;g354f5503dc6_0_537"/>
          <p:cNvSpPr txBox="1"/>
          <p:nvPr/>
        </p:nvSpPr>
        <p:spPr>
          <a:xfrm>
            <a:off x="727686" y="2615816"/>
            <a:ext cx="16476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1300" u="none" cap="none" strike="noStrike">
                <a:solidFill>
                  <a:srgbClr val="000000"/>
                </a:solidFill>
                <a:latin typeface="Arial"/>
                <a:ea typeface="Arial"/>
                <a:cs typeface="Arial"/>
                <a:sym typeface="Arial"/>
              </a:rPr>
              <a:t>As-Built/Mechanical Diagrams</a:t>
            </a:r>
            <a:endParaRPr b="0" i="0" sz="1300" u="none" cap="none" strike="noStrike">
              <a:solidFill>
                <a:srgbClr val="000000"/>
              </a:solidFill>
              <a:latin typeface="Arial"/>
              <a:ea typeface="Arial"/>
              <a:cs typeface="Arial"/>
              <a:sym typeface="Arial"/>
            </a:endParaRPr>
          </a:p>
        </p:txBody>
      </p:sp>
      <p:sp>
        <p:nvSpPr>
          <p:cNvPr id="285" name="Google Shape;285;g354f5503dc6_0_537"/>
          <p:cNvSpPr txBox="1"/>
          <p:nvPr/>
        </p:nvSpPr>
        <p:spPr>
          <a:xfrm>
            <a:off x="2991535" y="3686875"/>
            <a:ext cx="8829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1300" u="none" cap="none" strike="noStrike">
                <a:solidFill>
                  <a:srgbClr val="000000"/>
                </a:solidFill>
                <a:latin typeface="Arial"/>
                <a:ea typeface="Arial"/>
                <a:cs typeface="Arial"/>
                <a:sym typeface="Arial"/>
              </a:rPr>
              <a:t>Floor Plans</a:t>
            </a:r>
            <a:endParaRPr b="0" i="0" sz="1300" u="none" cap="none" strike="noStrike">
              <a:solidFill>
                <a:srgbClr val="000000"/>
              </a:solidFill>
              <a:latin typeface="Arial"/>
              <a:ea typeface="Arial"/>
              <a:cs typeface="Arial"/>
              <a:sym typeface="Arial"/>
            </a:endParaRPr>
          </a:p>
        </p:txBody>
      </p:sp>
      <p:sp>
        <p:nvSpPr>
          <p:cNvPr id="286" name="Google Shape;286;g354f5503dc6_0_537"/>
          <p:cNvSpPr txBox="1"/>
          <p:nvPr/>
        </p:nvSpPr>
        <p:spPr>
          <a:xfrm>
            <a:off x="861877" y="4063375"/>
            <a:ext cx="14583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1300" u="none" cap="none" strike="noStrike">
                <a:solidFill>
                  <a:srgbClr val="000000"/>
                </a:solidFill>
                <a:latin typeface="Arial"/>
                <a:ea typeface="Arial"/>
                <a:cs typeface="Arial"/>
                <a:sym typeface="Arial"/>
              </a:rPr>
              <a:t>BAS Graphics Point Names</a:t>
            </a:r>
            <a:endParaRPr b="0" i="0" sz="1300" u="none" cap="none" strike="noStrike">
              <a:solidFill>
                <a:srgbClr val="000000"/>
              </a:solidFill>
              <a:latin typeface="Arial"/>
              <a:ea typeface="Arial"/>
              <a:cs typeface="Arial"/>
              <a:sym typeface="Arial"/>
            </a:endParaRPr>
          </a:p>
        </p:txBody>
      </p:sp>
      <p:cxnSp>
        <p:nvCxnSpPr>
          <p:cNvPr id="287" name="Google Shape;287;g354f5503dc6_0_537"/>
          <p:cNvCxnSpPr/>
          <p:nvPr/>
        </p:nvCxnSpPr>
        <p:spPr>
          <a:xfrm>
            <a:off x="4133475" y="1859050"/>
            <a:ext cx="0" cy="2051100"/>
          </a:xfrm>
          <a:prstGeom prst="straightConnector1">
            <a:avLst/>
          </a:prstGeom>
          <a:noFill/>
          <a:ln cap="flat" cmpd="sng" w="19050">
            <a:solidFill>
              <a:srgbClr val="5E6A71"/>
            </a:solidFill>
            <a:prstDash val="solid"/>
            <a:round/>
            <a:headEnd len="sm" w="sm" type="none"/>
            <a:tailEnd len="sm" w="sm" type="none"/>
          </a:ln>
        </p:spPr>
      </p:cxnSp>
      <p:pic>
        <p:nvPicPr>
          <p:cNvPr id="288" name="Google Shape;288;g354f5503dc6_0_537"/>
          <p:cNvPicPr preferRelativeResize="0"/>
          <p:nvPr/>
        </p:nvPicPr>
        <p:blipFill rotWithShape="1">
          <a:blip r:embed="rId3">
            <a:alphaModFix/>
          </a:blip>
          <a:srcRect b="0" l="44821" r="35424" t="0"/>
          <a:stretch/>
        </p:blipFill>
        <p:spPr>
          <a:xfrm>
            <a:off x="7747170" y="1127450"/>
            <a:ext cx="1074073" cy="3524349"/>
          </a:xfrm>
          <a:prstGeom prst="rect">
            <a:avLst/>
          </a:prstGeom>
          <a:noFill/>
          <a:ln>
            <a:noFill/>
          </a:ln>
        </p:spPr>
      </p:pic>
      <p:pic>
        <p:nvPicPr>
          <p:cNvPr id="289" name="Google Shape;289;g354f5503dc6_0_537"/>
          <p:cNvPicPr preferRelativeResize="0"/>
          <p:nvPr/>
        </p:nvPicPr>
        <p:blipFill rotWithShape="1">
          <a:blip r:embed="rId9">
            <a:alphaModFix/>
          </a:blip>
          <a:srcRect b="0" l="0" r="83922" t="0"/>
          <a:stretch/>
        </p:blipFill>
        <p:spPr>
          <a:xfrm>
            <a:off x="6861587" y="2517200"/>
            <a:ext cx="423777" cy="411837"/>
          </a:xfrm>
          <a:prstGeom prst="rect">
            <a:avLst/>
          </a:prstGeom>
          <a:noFill/>
          <a:ln>
            <a:noFill/>
          </a:ln>
        </p:spPr>
      </p:pic>
      <p:pic>
        <p:nvPicPr>
          <p:cNvPr id="290" name="Google Shape;290;g354f5503dc6_0_537"/>
          <p:cNvPicPr preferRelativeResize="0"/>
          <p:nvPr/>
        </p:nvPicPr>
        <p:blipFill rotWithShape="1">
          <a:blip r:embed="rId9">
            <a:alphaModFix/>
          </a:blip>
          <a:srcRect b="0" l="52337" r="0" t="0"/>
          <a:stretch/>
        </p:blipFill>
        <p:spPr>
          <a:xfrm>
            <a:off x="6541591" y="2884050"/>
            <a:ext cx="1186499" cy="388968"/>
          </a:xfrm>
          <a:prstGeom prst="rect">
            <a:avLst/>
          </a:prstGeom>
          <a:noFill/>
          <a:ln>
            <a:noFill/>
          </a:ln>
        </p:spPr>
      </p:pic>
      <p:pic>
        <p:nvPicPr>
          <p:cNvPr id="291" name="Google Shape;291;g354f5503dc6_0_537" title="File:Green-check-mark.png - Wikimedia Commons"/>
          <p:cNvPicPr preferRelativeResize="0"/>
          <p:nvPr/>
        </p:nvPicPr>
        <p:blipFill rotWithShape="1">
          <a:blip r:embed="rId10">
            <a:alphaModFix/>
          </a:blip>
          <a:srcRect b="0" l="0" r="0" t="0"/>
          <a:stretch/>
        </p:blipFill>
        <p:spPr>
          <a:xfrm>
            <a:off x="6667530" y="1654911"/>
            <a:ext cx="1018410" cy="824325"/>
          </a:xfrm>
          <a:prstGeom prst="rect">
            <a:avLst/>
          </a:prstGeom>
          <a:noFill/>
          <a:ln>
            <a:noFill/>
          </a:ln>
        </p:spPr>
      </p:pic>
      <p:sp>
        <p:nvSpPr>
          <p:cNvPr id="292" name="Google Shape;292;g354f5503dc6_0_537"/>
          <p:cNvSpPr txBox="1"/>
          <p:nvPr/>
        </p:nvSpPr>
        <p:spPr>
          <a:xfrm>
            <a:off x="6538447" y="3196875"/>
            <a:ext cx="11865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lang="en-US" sz="1500"/>
              <a:t>Semantic Models</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354f5503dc6_0_570"/>
          <p:cNvSpPr txBox="1"/>
          <p:nvPr>
            <p:ph type="title"/>
          </p:nvPr>
        </p:nvSpPr>
        <p:spPr>
          <a:xfrm>
            <a:off x="174990" y="102682"/>
            <a:ext cx="87939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Improving Controls Deployment</a:t>
            </a:r>
            <a:endParaRPr/>
          </a:p>
        </p:txBody>
      </p:sp>
      <p:sp>
        <p:nvSpPr>
          <p:cNvPr id="299" name="Google Shape;299;g354f5503dc6_0_570"/>
          <p:cNvSpPr txBox="1"/>
          <p:nvPr>
            <p:ph idx="1" type="body"/>
          </p:nvPr>
        </p:nvSpPr>
        <p:spPr>
          <a:xfrm>
            <a:off x="67100" y="851600"/>
            <a:ext cx="8845800" cy="3979200"/>
          </a:xfrm>
          <a:prstGeom prst="rect">
            <a:avLst/>
          </a:prstGeom>
        </p:spPr>
        <p:txBody>
          <a:bodyPr anchorCtr="0" anchor="t" bIns="45700" lIns="91425" spcFirstLastPara="1" rIns="91425" wrap="square" tIns="45700">
            <a:normAutofit fontScale="85000" lnSpcReduction="10000"/>
          </a:bodyPr>
          <a:lstStyle/>
          <a:p>
            <a:pPr indent="-325755" lvl="0" marL="457200" rtl="0" algn="l">
              <a:spcBef>
                <a:spcPts val="360"/>
              </a:spcBef>
              <a:spcAft>
                <a:spcPts val="0"/>
              </a:spcAft>
              <a:buSzPct val="64285"/>
              <a:buChar char="•"/>
            </a:pPr>
            <a:r>
              <a:rPr lang="en-US"/>
              <a:t>We have demonstrated deployment using open specifications</a:t>
            </a:r>
            <a:endParaRPr/>
          </a:p>
          <a:p>
            <a:pPr indent="0" lvl="0" marL="0" rtl="0" algn="l">
              <a:spcBef>
                <a:spcPts val="360"/>
              </a:spcBef>
              <a:spcAft>
                <a:spcPts val="0"/>
              </a:spcAft>
              <a:buNone/>
            </a:pPr>
            <a:r>
              <a:rPr lang="en-US" sz="2400"/>
              <a:t>	-&gt; Can we skip manual steps in coding and implementation?</a:t>
            </a:r>
            <a:endParaRPr sz="2400"/>
          </a:p>
          <a:p>
            <a:pPr indent="0" lvl="0" marL="0" rtl="0" algn="l">
              <a:spcBef>
                <a:spcPts val="360"/>
              </a:spcBef>
              <a:spcAft>
                <a:spcPts val="0"/>
              </a:spcAft>
              <a:buNone/>
            </a:pPr>
            <a:r>
              <a:t/>
            </a:r>
            <a:endParaRPr sz="2400"/>
          </a:p>
          <a:p>
            <a:pPr indent="-358140" lvl="0" marL="457200" rtl="0" algn="l">
              <a:spcBef>
                <a:spcPts val="360"/>
              </a:spcBef>
              <a:spcAft>
                <a:spcPts val="0"/>
              </a:spcAft>
              <a:buSzPct val="100000"/>
              <a:buChar char="•"/>
            </a:pPr>
            <a:r>
              <a:rPr lang="en-US" sz="2400"/>
              <a:t>We have implemented FDD, ACx, trim and respond, then validated in the field</a:t>
            </a:r>
            <a:endParaRPr sz="2400"/>
          </a:p>
          <a:p>
            <a:pPr indent="0" lvl="0" marL="0" rtl="0" algn="l">
              <a:spcBef>
                <a:spcPts val="360"/>
              </a:spcBef>
              <a:spcAft>
                <a:spcPts val="0"/>
              </a:spcAft>
              <a:buNone/>
            </a:pPr>
            <a:r>
              <a:rPr lang="en-US" sz="2400"/>
              <a:t>	-&gt; Can we provide more and validate in simulation pre-deployment? </a:t>
            </a:r>
            <a:endParaRPr sz="2400"/>
          </a:p>
          <a:p>
            <a:pPr indent="0" lvl="0" marL="0" rtl="0" algn="l">
              <a:spcBef>
                <a:spcPts val="360"/>
              </a:spcBef>
              <a:spcAft>
                <a:spcPts val="0"/>
              </a:spcAft>
              <a:buNone/>
            </a:pPr>
            <a:r>
              <a:t/>
            </a:r>
            <a:endParaRPr sz="2400"/>
          </a:p>
          <a:p>
            <a:pPr indent="-358140" lvl="0" marL="457200" rtl="0" algn="l">
              <a:spcBef>
                <a:spcPts val="360"/>
              </a:spcBef>
              <a:spcAft>
                <a:spcPts val="0"/>
              </a:spcAft>
              <a:buSzPct val="100000"/>
              <a:buChar char="•"/>
            </a:pPr>
            <a:r>
              <a:rPr lang="en-US" sz="2400"/>
              <a:t>We have deployed through multiple different EMIS platforms using specifications</a:t>
            </a:r>
            <a:endParaRPr sz="2400"/>
          </a:p>
          <a:p>
            <a:pPr indent="0" lvl="0" marL="0" rtl="0" algn="l">
              <a:spcBef>
                <a:spcPts val="360"/>
              </a:spcBef>
              <a:spcAft>
                <a:spcPts val="0"/>
              </a:spcAft>
              <a:buNone/>
            </a:pPr>
            <a:r>
              <a:rPr lang="en-US" sz="2400"/>
              <a:t>	-&gt; Can we deploy BAS and EMIS using same approach? </a:t>
            </a:r>
            <a:endParaRPr sz="2400"/>
          </a:p>
          <a:p>
            <a:pPr indent="0" lvl="0" marL="0" rtl="0" algn="l">
              <a:spcBef>
                <a:spcPts val="360"/>
              </a:spcBef>
              <a:spcAft>
                <a:spcPts val="0"/>
              </a:spcAft>
              <a:buNone/>
            </a:pPr>
            <a:r>
              <a:t/>
            </a:r>
            <a:endParaRPr/>
          </a:p>
        </p:txBody>
      </p:sp>
      <p:sp>
        <p:nvSpPr>
          <p:cNvPr id="300" name="Google Shape;300;g354f5503dc6_0_570"/>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354f5503dc6_0_577"/>
          <p:cNvSpPr txBox="1"/>
          <p:nvPr>
            <p:ph type="title"/>
          </p:nvPr>
        </p:nvSpPr>
        <p:spPr>
          <a:xfrm>
            <a:off x="174990" y="102682"/>
            <a:ext cx="87939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Our Approach in OBC-Flex</a:t>
            </a:r>
            <a:endParaRPr/>
          </a:p>
        </p:txBody>
      </p:sp>
      <p:sp>
        <p:nvSpPr>
          <p:cNvPr id="307" name="Google Shape;307;g354f5503dc6_0_577"/>
          <p:cNvSpPr txBox="1"/>
          <p:nvPr>
            <p:ph idx="12" type="sldNum"/>
          </p:nvPr>
        </p:nvSpPr>
        <p:spPr>
          <a:xfrm>
            <a:off x="6759210" y="43285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08" name="Google Shape;308;g354f5503dc6_0_577"/>
          <p:cNvPicPr preferRelativeResize="0"/>
          <p:nvPr/>
        </p:nvPicPr>
        <p:blipFill rotWithShape="1">
          <a:blip r:embed="rId3">
            <a:alphaModFix/>
          </a:blip>
          <a:srcRect b="0" l="0" r="0" t="0"/>
          <a:stretch/>
        </p:blipFill>
        <p:spPr>
          <a:xfrm>
            <a:off x="1185662" y="3649305"/>
            <a:ext cx="1275602" cy="850395"/>
          </a:xfrm>
          <a:prstGeom prst="rect">
            <a:avLst/>
          </a:prstGeom>
          <a:noFill/>
          <a:ln>
            <a:noFill/>
          </a:ln>
        </p:spPr>
      </p:pic>
      <p:sp>
        <p:nvSpPr>
          <p:cNvPr id="309" name="Google Shape;309;g354f5503dc6_0_577"/>
          <p:cNvSpPr/>
          <p:nvPr/>
        </p:nvSpPr>
        <p:spPr>
          <a:xfrm>
            <a:off x="36100" y="1004447"/>
            <a:ext cx="1795200" cy="1144800"/>
          </a:xfrm>
          <a:prstGeom prst="roundRect">
            <a:avLst>
              <a:gd fmla="val 16667" name="adj"/>
            </a:avLst>
          </a:prstGeom>
          <a:solidFill>
            <a:srgbClr val="CFE2F3">
              <a:alpha val="49410"/>
            </a:srgbClr>
          </a:solidFill>
          <a:ln cap="flat" cmpd="sng" w="12700">
            <a:solidFill>
              <a:srgbClr val="AEABAB">
                <a:alpha val="40000"/>
              </a:srgbClr>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067"/>
              <a:buFont typeface="Arial"/>
              <a:buNone/>
            </a:pPr>
            <a:r>
              <a:rPr b="0" i="1" lang="en-US" sz="1067" u="none" cap="none" strike="noStrike">
                <a:solidFill>
                  <a:srgbClr val="000000"/>
                </a:solidFill>
                <a:latin typeface="Quattrocento Sans"/>
                <a:ea typeface="Quattrocento Sans"/>
                <a:cs typeface="Quattrocento Sans"/>
                <a:sym typeface="Quattrocento Sans"/>
              </a:rPr>
              <a:t>Best-in-class </a:t>
            </a:r>
            <a:r>
              <a:rPr b="0" i="0" lang="en-US" sz="1067" u="none" cap="none" strike="noStrike">
                <a:solidFill>
                  <a:srgbClr val="000000"/>
                </a:solidFill>
                <a:latin typeface="Quattrocento Sans"/>
                <a:ea typeface="Quattrocento Sans"/>
                <a:cs typeface="Quattrocento Sans"/>
                <a:sym typeface="Quattrocento Sans"/>
              </a:rPr>
              <a:t>DF Specifications and Library using 223P and </a:t>
            </a:r>
            <a:r>
              <a:rPr lang="en-US" sz="1067">
                <a:latin typeface="Quattrocento Sans"/>
                <a:ea typeface="Quattrocento Sans"/>
                <a:cs typeface="Quattrocento Sans"/>
                <a:sym typeface="Quattrocento Sans"/>
              </a:rPr>
              <a:t>231P</a:t>
            </a:r>
            <a:endParaRPr b="0" i="0" sz="1067" u="none" cap="none" strike="noStrike">
              <a:solidFill>
                <a:srgbClr val="000000"/>
              </a:solidFill>
              <a:latin typeface="Quattrocento Sans"/>
              <a:ea typeface="Quattrocento Sans"/>
              <a:cs typeface="Quattrocento Sans"/>
              <a:sym typeface="Quattrocento Sans"/>
            </a:endParaRPr>
          </a:p>
        </p:txBody>
      </p:sp>
      <p:sp>
        <p:nvSpPr>
          <p:cNvPr id="310" name="Google Shape;310;g354f5503dc6_0_577"/>
          <p:cNvSpPr/>
          <p:nvPr/>
        </p:nvSpPr>
        <p:spPr>
          <a:xfrm>
            <a:off x="6942025" y="718650"/>
            <a:ext cx="1891800" cy="432000"/>
          </a:xfrm>
          <a:prstGeom prst="roundRect">
            <a:avLst>
              <a:gd fmla="val 16667" name="adj"/>
            </a:avLst>
          </a:prstGeom>
          <a:noFill/>
          <a:ln cap="flat" cmpd="sng" w="12700">
            <a:solidFill>
              <a:srgbClr val="AEABAB">
                <a:alpha val="40000"/>
              </a:srgbClr>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Quattrocento Sans"/>
                <a:ea typeface="Quattrocento Sans"/>
                <a:cs typeface="Quattrocento Sans"/>
                <a:sym typeface="Quattrocento Sans"/>
              </a:rPr>
              <a:t>Collaboration with ASHRAE for inclusion in guideline 36</a:t>
            </a:r>
            <a:endParaRPr b="0" i="0" sz="1067" u="none" cap="none" strike="noStrike">
              <a:solidFill>
                <a:srgbClr val="000000"/>
              </a:solidFill>
              <a:latin typeface="Quattrocento Sans"/>
              <a:ea typeface="Quattrocento Sans"/>
              <a:cs typeface="Quattrocento Sans"/>
              <a:sym typeface="Quattrocento Sans"/>
            </a:endParaRPr>
          </a:p>
        </p:txBody>
      </p:sp>
      <p:sp>
        <p:nvSpPr>
          <p:cNvPr id="311" name="Google Shape;311;g354f5503dc6_0_577"/>
          <p:cNvSpPr/>
          <p:nvPr/>
        </p:nvSpPr>
        <p:spPr>
          <a:xfrm>
            <a:off x="3887500" y="1244903"/>
            <a:ext cx="1311900" cy="668400"/>
          </a:xfrm>
          <a:prstGeom prst="roundRect">
            <a:avLst>
              <a:gd fmla="val 16667" name="adj"/>
            </a:avLst>
          </a:prstGeom>
          <a:solidFill>
            <a:srgbClr val="FFF2CC"/>
          </a:solidFill>
          <a:ln cap="flat" cmpd="sng" w="12700">
            <a:solidFill>
              <a:srgbClr val="AEABAB">
                <a:alpha val="40000"/>
              </a:srgbClr>
            </a:solidFill>
            <a:prstDash val="solid"/>
            <a:miter lim="800000"/>
            <a:headEnd len="sm" w="sm" type="none"/>
            <a:tailEnd len="sm" w="sm" type="none"/>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Quattrocento Sans"/>
                <a:ea typeface="Quattrocento Sans"/>
                <a:cs typeface="Quattrocento Sans"/>
                <a:sym typeface="Quattrocento Sans"/>
              </a:rPr>
              <a:t>Field Deployment and Testing </a:t>
            </a:r>
            <a:endParaRPr b="0" i="0" sz="1067" u="none" cap="none" strike="noStrike">
              <a:solidFill>
                <a:srgbClr val="00000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067"/>
              <a:buFont typeface="Arial"/>
              <a:buNone/>
            </a:pPr>
            <a:r>
              <a:rPr b="0" i="1" lang="en-US" sz="1067" u="none" cap="none" strike="noStrike">
                <a:solidFill>
                  <a:srgbClr val="000000"/>
                </a:solidFill>
                <a:latin typeface="Quattrocento Sans"/>
                <a:ea typeface="Quattrocento Sans"/>
                <a:cs typeface="Quattrocento Sans"/>
                <a:sym typeface="Quattrocento Sans"/>
              </a:rPr>
              <a:t>in </a:t>
            </a:r>
            <a:r>
              <a:rPr b="1" i="1" lang="en-US" sz="1067" u="none" cap="none" strike="noStrike">
                <a:solidFill>
                  <a:srgbClr val="595959"/>
                </a:solidFill>
                <a:latin typeface="Quattrocento Sans"/>
                <a:ea typeface="Quattrocento Sans"/>
                <a:cs typeface="Quattrocento Sans"/>
                <a:sym typeface="Quattrocento Sans"/>
              </a:rPr>
              <a:t>4-9</a:t>
            </a:r>
            <a:r>
              <a:rPr b="0" i="1" lang="en-US" sz="1067" u="none" cap="none" strike="noStrike">
                <a:solidFill>
                  <a:srgbClr val="FF0000"/>
                </a:solidFill>
                <a:latin typeface="Quattrocento Sans"/>
                <a:ea typeface="Quattrocento Sans"/>
                <a:cs typeface="Quattrocento Sans"/>
                <a:sym typeface="Quattrocento Sans"/>
              </a:rPr>
              <a:t> </a:t>
            </a:r>
            <a:r>
              <a:rPr b="0" i="1" lang="en-US" sz="1067" u="none" cap="none" strike="noStrike">
                <a:solidFill>
                  <a:srgbClr val="000000"/>
                </a:solidFill>
                <a:latin typeface="Quattrocento Sans"/>
                <a:ea typeface="Quattrocento Sans"/>
                <a:cs typeface="Quattrocento Sans"/>
                <a:sym typeface="Quattrocento Sans"/>
              </a:rPr>
              <a:t>Real Buildings</a:t>
            </a:r>
            <a:endParaRPr b="0" i="0" sz="1067" u="none" cap="none" strike="noStrike">
              <a:solidFill>
                <a:srgbClr val="000000"/>
              </a:solidFill>
              <a:latin typeface="Quattrocento Sans"/>
              <a:ea typeface="Quattrocento Sans"/>
              <a:cs typeface="Quattrocento Sans"/>
              <a:sym typeface="Quattrocento Sans"/>
            </a:endParaRPr>
          </a:p>
        </p:txBody>
      </p:sp>
      <p:cxnSp>
        <p:nvCxnSpPr>
          <p:cNvPr id="312" name="Google Shape;312;g354f5503dc6_0_577"/>
          <p:cNvCxnSpPr>
            <a:stCxn id="313" idx="1"/>
            <a:endCxn id="309" idx="3"/>
          </p:cNvCxnSpPr>
          <p:nvPr/>
        </p:nvCxnSpPr>
        <p:spPr>
          <a:xfrm rot="10800000">
            <a:off x="1831250" y="1576739"/>
            <a:ext cx="325200" cy="3600"/>
          </a:xfrm>
          <a:prstGeom prst="straightConnector1">
            <a:avLst/>
          </a:prstGeom>
          <a:noFill/>
          <a:ln cap="flat" cmpd="sng" w="9525">
            <a:solidFill>
              <a:srgbClr val="595959"/>
            </a:solidFill>
            <a:prstDash val="solid"/>
            <a:miter lim="800000"/>
            <a:headEnd len="med" w="med" type="triangle"/>
            <a:tailEnd len="sm" w="sm" type="none"/>
          </a:ln>
        </p:spPr>
      </p:cxnSp>
      <p:sp>
        <p:nvSpPr>
          <p:cNvPr id="314" name="Google Shape;314;g354f5503dc6_0_577"/>
          <p:cNvSpPr/>
          <p:nvPr/>
        </p:nvSpPr>
        <p:spPr>
          <a:xfrm>
            <a:off x="7143825" y="1494100"/>
            <a:ext cx="1643700" cy="583800"/>
          </a:xfrm>
          <a:prstGeom prst="roundRect">
            <a:avLst>
              <a:gd fmla="val 16667" name="adj"/>
            </a:avLst>
          </a:prstGeom>
          <a:solidFill>
            <a:srgbClr val="D9F2D0">
              <a:alpha val="49020"/>
            </a:srgbClr>
          </a:solidFill>
          <a:ln cap="flat" cmpd="sng" w="12700">
            <a:solidFill>
              <a:srgbClr val="AEABAB">
                <a:alpha val="40000"/>
              </a:srgbClr>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Quattrocento Sans"/>
                <a:ea typeface="Quattrocento Sans"/>
                <a:cs typeface="Quattrocento Sans"/>
                <a:sym typeface="Quattrocento Sans"/>
              </a:rPr>
              <a:t>Technology/Knowledge Transfer Activities </a:t>
            </a:r>
            <a:endParaRPr b="0" i="0" sz="1067" u="none" cap="none" strike="noStrike">
              <a:solidFill>
                <a:srgbClr val="000000"/>
              </a:solidFill>
              <a:latin typeface="Quattrocento Sans"/>
              <a:ea typeface="Quattrocento Sans"/>
              <a:cs typeface="Quattrocento Sans"/>
              <a:sym typeface="Quattrocento Sans"/>
            </a:endParaRPr>
          </a:p>
        </p:txBody>
      </p:sp>
      <p:cxnSp>
        <p:nvCxnSpPr>
          <p:cNvPr id="315" name="Google Shape;315;g354f5503dc6_0_577"/>
          <p:cNvCxnSpPr>
            <a:stCxn id="316" idx="1"/>
            <a:endCxn id="311" idx="3"/>
          </p:cNvCxnSpPr>
          <p:nvPr/>
        </p:nvCxnSpPr>
        <p:spPr>
          <a:xfrm rot="10800000">
            <a:off x="5199450" y="1579027"/>
            <a:ext cx="531300" cy="50100"/>
          </a:xfrm>
          <a:prstGeom prst="bentConnector3">
            <a:avLst>
              <a:gd fmla="val 50005" name="adj1"/>
            </a:avLst>
          </a:prstGeom>
          <a:noFill/>
          <a:ln cap="flat" cmpd="sng" w="9525">
            <a:solidFill>
              <a:srgbClr val="595959"/>
            </a:solidFill>
            <a:prstDash val="solid"/>
            <a:miter lim="800000"/>
            <a:headEnd len="med" w="med" type="triangle"/>
            <a:tailEnd len="sm" w="sm" type="none"/>
          </a:ln>
        </p:spPr>
      </p:cxnSp>
      <p:cxnSp>
        <p:nvCxnSpPr>
          <p:cNvPr id="317" name="Google Shape;317;g354f5503dc6_0_577"/>
          <p:cNvCxnSpPr>
            <a:stCxn id="310" idx="2"/>
            <a:endCxn id="314" idx="0"/>
          </p:cNvCxnSpPr>
          <p:nvPr/>
        </p:nvCxnSpPr>
        <p:spPr>
          <a:xfrm flipH="1" rot="-5400000">
            <a:off x="7755025" y="1283550"/>
            <a:ext cx="343500" cy="77700"/>
          </a:xfrm>
          <a:prstGeom prst="bentConnector3">
            <a:avLst>
              <a:gd fmla="val 49993" name="adj1"/>
            </a:avLst>
          </a:prstGeom>
          <a:noFill/>
          <a:ln cap="flat" cmpd="sng" w="9525">
            <a:solidFill>
              <a:srgbClr val="595959"/>
            </a:solidFill>
            <a:prstDash val="solid"/>
            <a:miter lim="800000"/>
            <a:headEnd len="med" w="med" type="triangle"/>
            <a:tailEnd len="sm" w="sm" type="none"/>
          </a:ln>
        </p:spPr>
      </p:cxnSp>
      <p:cxnSp>
        <p:nvCxnSpPr>
          <p:cNvPr id="318" name="Google Shape;318;g354f5503dc6_0_577"/>
          <p:cNvCxnSpPr>
            <a:stCxn id="310" idx="1"/>
            <a:endCxn id="309" idx="0"/>
          </p:cNvCxnSpPr>
          <p:nvPr/>
        </p:nvCxnSpPr>
        <p:spPr>
          <a:xfrm flipH="1">
            <a:off x="933625" y="934650"/>
            <a:ext cx="6008400" cy="69900"/>
          </a:xfrm>
          <a:prstGeom prst="bentConnector2">
            <a:avLst/>
          </a:prstGeom>
          <a:noFill/>
          <a:ln cap="flat" cmpd="sng" w="9525">
            <a:solidFill>
              <a:srgbClr val="595959"/>
            </a:solidFill>
            <a:prstDash val="solid"/>
            <a:miter lim="800000"/>
            <a:headEnd len="med" w="med" type="triangle"/>
            <a:tailEnd len="sm" w="sm" type="none"/>
          </a:ln>
        </p:spPr>
      </p:cxnSp>
      <p:sp>
        <p:nvSpPr>
          <p:cNvPr id="319" name="Google Shape;319;g354f5503dc6_0_577"/>
          <p:cNvSpPr/>
          <p:nvPr/>
        </p:nvSpPr>
        <p:spPr>
          <a:xfrm>
            <a:off x="842450" y="2822150"/>
            <a:ext cx="1311900" cy="583800"/>
          </a:xfrm>
          <a:prstGeom prst="rect">
            <a:avLst/>
          </a:prstGeom>
          <a:solidFill>
            <a:srgbClr val="E6B8AF">
              <a:alpha val="49410"/>
            </a:srgbClr>
          </a:solidFill>
          <a:ln cap="flat" cmpd="sng" w="12700">
            <a:solidFill>
              <a:srgbClr val="AEABAB"/>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67"/>
              <a:buFont typeface="Arial"/>
              <a:buNone/>
            </a:pPr>
            <a:r>
              <a:rPr b="1" i="0" lang="en-US" sz="1067" u="none" cap="none" strike="noStrike">
                <a:solidFill>
                  <a:srgbClr val="000000"/>
                </a:solidFill>
                <a:latin typeface="Quattrocento Sans"/>
                <a:ea typeface="Quattrocento Sans"/>
                <a:cs typeface="Quattrocento Sans"/>
                <a:sym typeface="Quattrocento Sans"/>
              </a:rPr>
              <a:t>Carrier/ALC/Taylor</a:t>
            </a:r>
            <a:endParaRPr b="1" i="0" sz="1067" u="none" cap="none" strike="noStrike">
              <a:solidFill>
                <a:srgbClr val="00000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950"/>
              <a:buFont typeface="Arial"/>
              <a:buNone/>
            </a:pPr>
            <a:r>
              <a:t/>
            </a:r>
            <a:endParaRPr b="0" i="0" sz="950" u="none" cap="none" strike="noStrike">
              <a:solidFill>
                <a:srgbClr val="00000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950"/>
              <a:buFont typeface="Arial"/>
              <a:buNone/>
            </a:pPr>
            <a:r>
              <a:t/>
            </a:r>
            <a:endParaRPr b="0" i="0" sz="950" u="none" cap="none" strike="noStrike">
              <a:solidFill>
                <a:srgbClr val="000000"/>
              </a:solidFill>
              <a:latin typeface="Quattrocento Sans"/>
              <a:ea typeface="Quattrocento Sans"/>
              <a:cs typeface="Quattrocento Sans"/>
              <a:sym typeface="Quattrocento Sans"/>
            </a:endParaRPr>
          </a:p>
        </p:txBody>
      </p:sp>
      <p:sp>
        <p:nvSpPr>
          <p:cNvPr id="320" name="Google Shape;320;g354f5503dc6_0_577"/>
          <p:cNvSpPr/>
          <p:nvPr/>
        </p:nvSpPr>
        <p:spPr>
          <a:xfrm>
            <a:off x="5966025" y="2823375"/>
            <a:ext cx="1275600" cy="583800"/>
          </a:xfrm>
          <a:prstGeom prst="rect">
            <a:avLst/>
          </a:prstGeom>
          <a:solidFill>
            <a:srgbClr val="E6B8AF">
              <a:alpha val="49410"/>
            </a:srgbClr>
          </a:solidFill>
          <a:ln cap="flat" cmpd="sng" w="12700">
            <a:solidFill>
              <a:srgbClr val="AEABAB"/>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67"/>
              <a:buFont typeface="Arial"/>
              <a:buNone/>
            </a:pPr>
            <a:r>
              <a:rPr b="1" i="0" lang="en-US" sz="1067" u="none" cap="none" strike="noStrike">
                <a:solidFill>
                  <a:srgbClr val="000000"/>
                </a:solidFill>
                <a:latin typeface="Quattrocento Sans"/>
                <a:ea typeface="Quattrocento Sans"/>
                <a:cs typeface="Quattrocento Sans"/>
                <a:sym typeface="Quattrocento Sans"/>
              </a:rPr>
              <a:t>Facil.ai</a:t>
            </a:r>
            <a:endParaRPr b="1" i="0" sz="1067" u="none" cap="none" strike="noStrike">
              <a:solidFill>
                <a:srgbClr val="00000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067"/>
              <a:buFont typeface="Arial"/>
              <a:buNone/>
            </a:pPr>
            <a:r>
              <a:t/>
            </a:r>
            <a:endParaRPr b="1" i="0" sz="1067" u="none" cap="none" strike="noStrike">
              <a:solidFill>
                <a:srgbClr val="000000"/>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067"/>
              <a:buFont typeface="Arial"/>
              <a:buNone/>
            </a:pPr>
            <a:r>
              <a:t/>
            </a:r>
            <a:endParaRPr b="1" i="0" sz="1067" u="none" cap="none" strike="noStrike">
              <a:solidFill>
                <a:srgbClr val="000000"/>
              </a:solidFill>
              <a:latin typeface="Quattrocento Sans"/>
              <a:ea typeface="Quattrocento Sans"/>
              <a:cs typeface="Quattrocento Sans"/>
              <a:sym typeface="Quattrocento Sans"/>
            </a:endParaRPr>
          </a:p>
        </p:txBody>
      </p:sp>
      <p:sp>
        <p:nvSpPr>
          <p:cNvPr id="321" name="Google Shape;321;g354f5503dc6_0_577"/>
          <p:cNvSpPr/>
          <p:nvPr/>
        </p:nvSpPr>
        <p:spPr>
          <a:xfrm>
            <a:off x="135650" y="3668000"/>
            <a:ext cx="1071000" cy="583800"/>
          </a:xfrm>
          <a:prstGeom prst="rect">
            <a:avLst/>
          </a:prstGeom>
          <a:solidFill>
            <a:srgbClr val="FFF2CC"/>
          </a:solidFill>
          <a:ln cap="flat" cmpd="sng" w="9525">
            <a:solidFill>
              <a:srgbClr val="AEABA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Quattrocento Sans"/>
                <a:ea typeface="Quattrocento Sans"/>
                <a:cs typeface="Quattrocento Sans"/>
                <a:sym typeface="Quattrocento Sans"/>
              </a:rPr>
              <a:t>Contra Costa Community College District</a:t>
            </a:r>
            <a:endParaRPr b="0" i="0" sz="1000" u="none" cap="none" strike="noStrike">
              <a:solidFill>
                <a:srgbClr val="000000"/>
              </a:solidFill>
              <a:latin typeface="Quattrocento Sans"/>
              <a:ea typeface="Quattrocento Sans"/>
              <a:cs typeface="Quattrocento Sans"/>
              <a:sym typeface="Quattrocento Sans"/>
            </a:endParaRPr>
          </a:p>
        </p:txBody>
      </p:sp>
      <p:sp>
        <p:nvSpPr>
          <p:cNvPr id="322" name="Google Shape;322;g354f5503dc6_0_577"/>
          <p:cNvSpPr/>
          <p:nvPr/>
        </p:nvSpPr>
        <p:spPr>
          <a:xfrm>
            <a:off x="5255600" y="3686350"/>
            <a:ext cx="827100" cy="738600"/>
          </a:xfrm>
          <a:prstGeom prst="rect">
            <a:avLst/>
          </a:prstGeom>
          <a:solidFill>
            <a:srgbClr val="FFF2CC"/>
          </a:solidFill>
          <a:ln cap="flat" cmpd="sng" w="9525">
            <a:solidFill>
              <a:srgbClr val="AEABAB"/>
            </a:solidFill>
            <a:prstDash val="solid"/>
            <a:round/>
            <a:headEnd len="sm" w="sm" type="none"/>
            <a:tailEnd len="sm" w="sm" type="none"/>
          </a:ln>
        </p:spPr>
        <p:txBody>
          <a:bodyPr anchorCtr="0" anchor="ctr" bIns="91425" lIns="82275" spcFirstLastPara="1" rIns="8227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Quattrocento Sans"/>
                <a:ea typeface="Quattrocento Sans"/>
                <a:cs typeface="Quattrocento Sans"/>
                <a:sym typeface="Quattrocento Sans"/>
              </a:rPr>
              <a:t>California State University, Dominguez Hill</a:t>
            </a:r>
            <a:endParaRPr b="0" i="0" sz="1000" u="none" cap="none" strike="noStrike">
              <a:solidFill>
                <a:srgbClr val="000000"/>
              </a:solidFill>
              <a:latin typeface="Quattrocento Sans"/>
              <a:ea typeface="Quattrocento Sans"/>
              <a:cs typeface="Quattrocento Sans"/>
              <a:sym typeface="Quattrocento Sans"/>
            </a:endParaRPr>
          </a:p>
        </p:txBody>
      </p:sp>
      <p:sp>
        <p:nvSpPr>
          <p:cNvPr id="323" name="Google Shape;323;g354f5503dc6_0_577"/>
          <p:cNvSpPr/>
          <p:nvPr/>
        </p:nvSpPr>
        <p:spPr>
          <a:xfrm>
            <a:off x="7478401" y="2831503"/>
            <a:ext cx="1347300" cy="583800"/>
          </a:xfrm>
          <a:prstGeom prst="rect">
            <a:avLst/>
          </a:prstGeom>
          <a:solidFill>
            <a:srgbClr val="E6B8AF">
              <a:alpha val="49410"/>
            </a:srgbClr>
          </a:solidFill>
          <a:ln cap="flat" cmpd="sng" w="12700">
            <a:solidFill>
              <a:srgbClr val="AEABAB"/>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67"/>
              <a:buFont typeface="Arial"/>
              <a:buNone/>
            </a:pPr>
            <a:r>
              <a:rPr b="1" lang="en-US" sz="1067">
                <a:latin typeface="Quattrocento Sans"/>
                <a:ea typeface="Quattrocento Sans"/>
                <a:cs typeface="Quattrocento Sans"/>
                <a:sym typeface="Quattrocento Sans"/>
              </a:rPr>
              <a:t>Noda</a:t>
            </a:r>
            <a:endParaRPr b="1" i="0" sz="1067" u="none" cap="none" strike="noStrike">
              <a:solidFill>
                <a:srgbClr val="00000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067"/>
              <a:buFont typeface="Arial"/>
              <a:buNone/>
            </a:pPr>
            <a:r>
              <a:t/>
            </a:r>
            <a:endParaRPr b="1" i="0" sz="1067" u="none" cap="none" strike="noStrike">
              <a:solidFill>
                <a:srgbClr val="00000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067"/>
              <a:buFont typeface="Arial"/>
              <a:buNone/>
            </a:pPr>
            <a:r>
              <a:t/>
            </a:r>
            <a:endParaRPr b="1" i="0" sz="1067" u="none" cap="none" strike="noStrike">
              <a:solidFill>
                <a:srgbClr val="000000"/>
              </a:solidFill>
              <a:latin typeface="Quattrocento Sans"/>
              <a:ea typeface="Quattrocento Sans"/>
              <a:cs typeface="Quattrocento Sans"/>
              <a:sym typeface="Quattrocento Sans"/>
            </a:endParaRPr>
          </a:p>
        </p:txBody>
      </p:sp>
      <p:sp>
        <p:nvSpPr>
          <p:cNvPr id="324" name="Google Shape;324;g354f5503dc6_0_577"/>
          <p:cNvSpPr/>
          <p:nvPr/>
        </p:nvSpPr>
        <p:spPr>
          <a:xfrm>
            <a:off x="4135325" y="2825092"/>
            <a:ext cx="1392000" cy="583800"/>
          </a:xfrm>
          <a:prstGeom prst="rect">
            <a:avLst/>
          </a:prstGeom>
          <a:solidFill>
            <a:srgbClr val="E6B8AF">
              <a:alpha val="49410"/>
            </a:srgbClr>
          </a:solidFill>
          <a:ln cap="flat" cmpd="sng" w="12700">
            <a:solidFill>
              <a:srgbClr val="AEABAB"/>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rgbClr val="000000"/>
                </a:solidFill>
                <a:latin typeface="Quattrocento Sans"/>
                <a:ea typeface="Quattrocento Sans"/>
                <a:cs typeface="Quattrocento Sans"/>
                <a:sym typeface="Quattrocento Sans"/>
              </a:rPr>
              <a:t>Skyfoundry/Altura</a:t>
            </a:r>
            <a:endParaRPr b="0" i="0" sz="1050" u="none" cap="none" strike="noStrike">
              <a:solidFill>
                <a:srgbClr val="00000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Quattrocento Sans"/>
              <a:ea typeface="Quattrocento Sans"/>
              <a:cs typeface="Quattrocento Sans"/>
              <a:sym typeface="Quattrocento Sans"/>
            </a:endParaRPr>
          </a:p>
        </p:txBody>
      </p:sp>
      <p:sp>
        <p:nvSpPr>
          <p:cNvPr id="325" name="Google Shape;325;g354f5503dc6_0_577"/>
          <p:cNvSpPr txBox="1"/>
          <p:nvPr/>
        </p:nvSpPr>
        <p:spPr>
          <a:xfrm>
            <a:off x="6040725" y="2383000"/>
            <a:ext cx="1275600" cy="23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EMIS Pathway</a:t>
            </a:r>
            <a:endParaRPr b="0" i="0" sz="1200" u="none" cap="none" strike="noStrike">
              <a:solidFill>
                <a:srgbClr val="000000"/>
              </a:solidFill>
              <a:latin typeface="Arial"/>
              <a:ea typeface="Arial"/>
              <a:cs typeface="Arial"/>
              <a:sym typeface="Arial"/>
            </a:endParaRPr>
          </a:p>
        </p:txBody>
      </p:sp>
      <p:sp>
        <p:nvSpPr>
          <p:cNvPr id="326" name="Google Shape;326;g354f5503dc6_0_577"/>
          <p:cNvSpPr txBox="1"/>
          <p:nvPr/>
        </p:nvSpPr>
        <p:spPr>
          <a:xfrm>
            <a:off x="1477005" y="2427875"/>
            <a:ext cx="1275600" cy="20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BAS Pathway</a:t>
            </a:r>
            <a:endParaRPr b="0" i="0" sz="1200" u="none" cap="none" strike="noStrike">
              <a:solidFill>
                <a:srgbClr val="000000"/>
              </a:solidFill>
              <a:latin typeface="Arial"/>
              <a:ea typeface="Arial"/>
              <a:cs typeface="Arial"/>
              <a:sym typeface="Arial"/>
            </a:endParaRPr>
          </a:p>
        </p:txBody>
      </p:sp>
      <p:sp>
        <p:nvSpPr>
          <p:cNvPr id="327" name="Google Shape;327;g354f5503dc6_0_577"/>
          <p:cNvSpPr/>
          <p:nvPr/>
        </p:nvSpPr>
        <p:spPr>
          <a:xfrm>
            <a:off x="2403881" y="2823383"/>
            <a:ext cx="1392000" cy="583800"/>
          </a:xfrm>
          <a:prstGeom prst="rect">
            <a:avLst/>
          </a:prstGeom>
          <a:solidFill>
            <a:srgbClr val="E6B8AF">
              <a:alpha val="49410"/>
            </a:srgbClr>
          </a:solidFill>
          <a:ln cap="flat" cmpd="sng" w="12700">
            <a:solidFill>
              <a:srgbClr val="AEABAB"/>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67"/>
              <a:buFont typeface="Arial"/>
              <a:buNone/>
            </a:pPr>
            <a:r>
              <a:rPr b="1" i="0" lang="en-US" sz="1067" u="none" cap="none" strike="noStrike">
                <a:solidFill>
                  <a:srgbClr val="000000"/>
                </a:solidFill>
                <a:latin typeface="Quattrocento Sans"/>
                <a:ea typeface="Quattrocento Sans"/>
                <a:cs typeface="Quattrocento Sans"/>
                <a:sym typeface="Quattrocento Sans"/>
              </a:rPr>
              <a:t>Tridium/Altura</a:t>
            </a:r>
            <a:endParaRPr b="1" i="0" sz="1067" u="none" cap="none" strike="noStrike">
              <a:solidFill>
                <a:srgbClr val="00000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967"/>
              <a:buFont typeface="Arial"/>
              <a:buNone/>
            </a:pPr>
            <a:r>
              <a:t/>
            </a:r>
            <a:endParaRPr b="0" i="0" sz="967" u="none" cap="none" strike="noStrike">
              <a:solidFill>
                <a:srgbClr val="00000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967"/>
              <a:buFont typeface="Arial"/>
              <a:buNone/>
            </a:pPr>
            <a:r>
              <a:t/>
            </a:r>
            <a:endParaRPr b="0" i="0" sz="967" u="none" cap="none" strike="noStrike">
              <a:solidFill>
                <a:srgbClr val="00000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967"/>
              <a:buFont typeface="Arial"/>
              <a:buNone/>
            </a:pPr>
            <a:r>
              <a:t/>
            </a:r>
            <a:endParaRPr b="0" i="0" sz="967" u="none" cap="none" strike="noStrike">
              <a:solidFill>
                <a:srgbClr val="000000"/>
              </a:solidFill>
              <a:latin typeface="Quattrocento Sans"/>
              <a:ea typeface="Quattrocento Sans"/>
              <a:cs typeface="Quattrocento Sans"/>
              <a:sym typeface="Quattrocento Sans"/>
            </a:endParaRPr>
          </a:p>
        </p:txBody>
      </p:sp>
      <p:cxnSp>
        <p:nvCxnSpPr>
          <p:cNvPr id="328" name="Google Shape;328;g354f5503dc6_0_577"/>
          <p:cNvCxnSpPr>
            <a:stCxn id="327" idx="2"/>
            <a:endCxn id="329" idx="0"/>
          </p:cNvCxnSpPr>
          <p:nvPr/>
        </p:nvCxnSpPr>
        <p:spPr>
          <a:xfrm>
            <a:off x="3099881" y="3407183"/>
            <a:ext cx="126300" cy="263100"/>
          </a:xfrm>
          <a:prstGeom prst="straightConnector1">
            <a:avLst/>
          </a:prstGeom>
          <a:noFill/>
          <a:ln cap="flat" cmpd="sng" w="9525">
            <a:solidFill>
              <a:srgbClr val="595959"/>
            </a:solidFill>
            <a:prstDash val="solid"/>
            <a:round/>
            <a:headEnd len="sm" w="sm" type="none"/>
            <a:tailEnd len="med" w="med" type="triangle"/>
          </a:ln>
        </p:spPr>
      </p:cxnSp>
      <p:sp>
        <p:nvSpPr>
          <p:cNvPr id="330" name="Google Shape;330;g354f5503dc6_0_577"/>
          <p:cNvSpPr/>
          <p:nvPr/>
        </p:nvSpPr>
        <p:spPr>
          <a:xfrm>
            <a:off x="7220025" y="3744200"/>
            <a:ext cx="748500" cy="583800"/>
          </a:xfrm>
          <a:prstGeom prst="rect">
            <a:avLst/>
          </a:prstGeom>
          <a:solidFill>
            <a:srgbClr val="FFF2CC"/>
          </a:solidFill>
          <a:ln cap="flat" cmpd="sng" w="9525">
            <a:solidFill>
              <a:srgbClr val="AEABA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Quattrocento Sans"/>
                <a:ea typeface="Quattrocento Sans"/>
                <a:cs typeface="Quattrocento Sans"/>
                <a:sym typeface="Quattrocento Sans"/>
              </a:rPr>
              <a:t>San Diego State University</a:t>
            </a:r>
            <a:endParaRPr b="0" i="0" sz="1000" u="none" cap="none" strike="noStrike">
              <a:solidFill>
                <a:srgbClr val="000000"/>
              </a:solidFill>
              <a:latin typeface="Quattrocento Sans"/>
              <a:ea typeface="Quattrocento Sans"/>
              <a:cs typeface="Quattrocento Sans"/>
              <a:sym typeface="Quattrocento Sans"/>
            </a:endParaRPr>
          </a:p>
        </p:txBody>
      </p:sp>
      <p:cxnSp>
        <p:nvCxnSpPr>
          <p:cNvPr id="331" name="Google Shape;331;g354f5503dc6_0_577"/>
          <p:cNvCxnSpPr>
            <a:stCxn id="320" idx="2"/>
            <a:endCxn id="322" idx="0"/>
          </p:cNvCxnSpPr>
          <p:nvPr/>
        </p:nvCxnSpPr>
        <p:spPr>
          <a:xfrm flipH="1">
            <a:off x="5669025" y="3407175"/>
            <a:ext cx="934800" cy="279300"/>
          </a:xfrm>
          <a:prstGeom prst="straightConnector1">
            <a:avLst/>
          </a:prstGeom>
          <a:noFill/>
          <a:ln cap="flat" cmpd="sng" w="9525">
            <a:solidFill>
              <a:srgbClr val="595959"/>
            </a:solidFill>
            <a:prstDash val="solid"/>
            <a:round/>
            <a:headEnd len="sm" w="sm" type="none"/>
            <a:tailEnd len="med" w="med" type="triangle"/>
          </a:ln>
        </p:spPr>
      </p:cxnSp>
      <p:cxnSp>
        <p:nvCxnSpPr>
          <p:cNvPr id="332" name="Google Shape;332;g354f5503dc6_0_577"/>
          <p:cNvCxnSpPr>
            <a:stCxn id="323" idx="2"/>
            <a:endCxn id="330" idx="0"/>
          </p:cNvCxnSpPr>
          <p:nvPr/>
        </p:nvCxnSpPr>
        <p:spPr>
          <a:xfrm flipH="1">
            <a:off x="7594351" y="3415303"/>
            <a:ext cx="557700" cy="328800"/>
          </a:xfrm>
          <a:prstGeom prst="straightConnector1">
            <a:avLst/>
          </a:prstGeom>
          <a:noFill/>
          <a:ln cap="flat" cmpd="sng" w="9525">
            <a:solidFill>
              <a:srgbClr val="595959"/>
            </a:solidFill>
            <a:prstDash val="solid"/>
            <a:round/>
            <a:headEnd len="sm" w="sm" type="none"/>
            <a:tailEnd len="med" w="med" type="triangle"/>
          </a:ln>
        </p:spPr>
      </p:cxnSp>
      <p:sp>
        <p:nvSpPr>
          <p:cNvPr id="329" name="Google Shape;329;g354f5503dc6_0_577"/>
          <p:cNvSpPr/>
          <p:nvPr/>
        </p:nvSpPr>
        <p:spPr>
          <a:xfrm>
            <a:off x="2767050" y="3670200"/>
            <a:ext cx="918300" cy="668400"/>
          </a:xfrm>
          <a:prstGeom prst="rect">
            <a:avLst/>
          </a:prstGeom>
          <a:solidFill>
            <a:srgbClr val="FFF2CC"/>
          </a:solidFill>
          <a:ln cap="flat" cmpd="sng" w="9525">
            <a:solidFill>
              <a:srgbClr val="AEABA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Quattrocento Sans"/>
                <a:ea typeface="Quattrocento Sans"/>
                <a:cs typeface="Quattrocento Sans"/>
                <a:sym typeface="Quattrocento Sans"/>
              </a:rPr>
              <a:t>California State University, </a:t>
            </a:r>
            <a:endParaRPr b="0" i="0" sz="1000" u="none" cap="none" strike="noStrike">
              <a:solidFill>
                <a:srgbClr val="000000"/>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Quattrocento Sans"/>
                <a:ea typeface="Quattrocento Sans"/>
                <a:cs typeface="Quattrocento Sans"/>
                <a:sym typeface="Quattrocento Sans"/>
              </a:rPr>
              <a:t>San Marcos</a:t>
            </a:r>
            <a:endParaRPr b="0" i="0" sz="1000" u="none" cap="none" strike="noStrike">
              <a:solidFill>
                <a:srgbClr val="000000"/>
              </a:solidFill>
              <a:latin typeface="Quattrocento Sans"/>
              <a:ea typeface="Quattrocento Sans"/>
              <a:cs typeface="Quattrocento Sans"/>
              <a:sym typeface="Quattrocento Sans"/>
            </a:endParaRPr>
          </a:p>
        </p:txBody>
      </p:sp>
      <p:cxnSp>
        <p:nvCxnSpPr>
          <p:cNvPr id="333" name="Google Shape;333;g354f5503dc6_0_577"/>
          <p:cNvCxnSpPr>
            <a:stCxn id="319" idx="2"/>
            <a:endCxn id="321" idx="0"/>
          </p:cNvCxnSpPr>
          <p:nvPr/>
        </p:nvCxnSpPr>
        <p:spPr>
          <a:xfrm flipH="1">
            <a:off x="671300" y="3405950"/>
            <a:ext cx="827100" cy="262200"/>
          </a:xfrm>
          <a:prstGeom prst="straightConnector1">
            <a:avLst/>
          </a:prstGeom>
          <a:noFill/>
          <a:ln cap="flat" cmpd="sng" w="9525">
            <a:solidFill>
              <a:srgbClr val="595959"/>
            </a:solidFill>
            <a:prstDash val="solid"/>
            <a:round/>
            <a:headEnd len="sm" w="sm" type="none"/>
            <a:tailEnd len="med" w="med" type="triangle"/>
          </a:ln>
        </p:spPr>
      </p:cxnSp>
      <p:cxnSp>
        <p:nvCxnSpPr>
          <p:cNvPr id="334" name="Google Shape;334;g354f5503dc6_0_577"/>
          <p:cNvCxnSpPr>
            <a:stCxn id="311" idx="2"/>
            <a:endCxn id="326" idx="0"/>
          </p:cNvCxnSpPr>
          <p:nvPr/>
        </p:nvCxnSpPr>
        <p:spPr>
          <a:xfrm rot="5400000">
            <a:off x="3071950" y="956303"/>
            <a:ext cx="514500" cy="2428500"/>
          </a:xfrm>
          <a:prstGeom prst="curvedConnector3">
            <a:avLst>
              <a:gd fmla="val 50007" name="adj1"/>
            </a:avLst>
          </a:prstGeom>
          <a:noFill/>
          <a:ln cap="flat" cmpd="sng" w="19050">
            <a:solidFill>
              <a:srgbClr val="595959"/>
            </a:solidFill>
            <a:prstDash val="solid"/>
            <a:round/>
            <a:headEnd len="sm" w="sm" type="none"/>
            <a:tailEnd len="med" w="med" type="triangle"/>
          </a:ln>
        </p:spPr>
      </p:cxnSp>
      <p:cxnSp>
        <p:nvCxnSpPr>
          <p:cNvPr id="335" name="Google Shape;335;g354f5503dc6_0_577"/>
          <p:cNvCxnSpPr>
            <a:stCxn id="311" idx="2"/>
            <a:endCxn id="325" idx="0"/>
          </p:cNvCxnSpPr>
          <p:nvPr/>
        </p:nvCxnSpPr>
        <p:spPr>
          <a:xfrm flipH="1" rot="-5400000">
            <a:off x="5376100" y="1080653"/>
            <a:ext cx="469800" cy="2135100"/>
          </a:xfrm>
          <a:prstGeom prst="curvedConnector3">
            <a:avLst>
              <a:gd fmla="val 49989" name="adj1"/>
            </a:avLst>
          </a:prstGeom>
          <a:noFill/>
          <a:ln cap="flat" cmpd="sng" w="19050">
            <a:solidFill>
              <a:srgbClr val="595959"/>
            </a:solidFill>
            <a:prstDash val="solid"/>
            <a:round/>
            <a:headEnd len="sm" w="sm" type="none"/>
            <a:tailEnd len="med" w="med" type="triangle"/>
          </a:ln>
        </p:spPr>
      </p:cxnSp>
      <p:sp>
        <p:nvSpPr>
          <p:cNvPr id="316" name="Google Shape;316;g354f5503dc6_0_577"/>
          <p:cNvSpPr/>
          <p:nvPr/>
        </p:nvSpPr>
        <p:spPr>
          <a:xfrm>
            <a:off x="5730750" y="1356727"/>
            <a:ext cx="1104300" cy="544800"/>
          </a:xfrm>
          <a:prstGeom prst="roundRect">
            <a:avLst>
              <a:gd fmla="val 16667" name="adj"/>
            </a:avLst>
          </a:prstGeom>
          <a:solidFill>
            <a:srgbClr val="FCE5CD">
              <a:alpha val="49410"/>
            </a:srgbClr>
          </a:solidFill>
          <a:ln cap="flat" cmpd="sng" w="12700">
            <a:solidFill>
              <a:srgbClr val="AEABAB">
                <a:alpha val="40000"/>
              </a:srgbClr>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Quattrocento Sans"/>
                <a:ea typeface="Quattrocento Sans"/>
                <a:cs typeface="Quattrocento Sans"/>
                <a:sym typeface="Quattrocento Sans"/>
              </a:rPr>
              <a:t>Community Engagement</a:t>
            </a:r>
            <a:endParaRPr b="0" i="0" sz="1067" u="none" cap="none" strike="noStrike">
              <a:solidFill>
                <a:srgbClr val="000000"/>
              </a:solidFill>
              <a:latin typeface="Quattrocento Sans"/>
              <a:ea typeface="Quattrocento Sans"/>
              <a:cs typeface="Quattrocento Sans"/>
              <a:sym typeface="Quattrocento Sans"/>
            </a:endParaRPr>
          </a:p>
        </p:txBody>
      </p:sp>
      <p:cxnSp>
        <p:nvCxnSpPr>
          <p:cNvPr id="336" name="Google Shape;336;g354f5503dc6_0_577"/>
          <p:cNvCxnSpPr>
            <a:stCxn id="324" idx="2"/>
            <a:endCxn id="329" idx="0"/>
          </p:cNvCxnSpPr>
          <p:nvPr/>
        </p:nvCxnSpPr>
        <p:spPr>
          <a:xfrm flipH="1">
            <a:off x="3226325" y="3408892"/>
            <a:ext cx="1605000" cy="261300"/>
          </a:xfrm>
          <a:prstGeom prst="straightConnector1">
            <a:avLst/>
          </a:prstGeom>
          <a:noFill/>
          <a:ln cap="flat" cmpd="sng" w="9525">
            <a:solidFill>
              <a:srgbClr val="595959"/>
            </a:solidFill>
            <a:prstDash val="solid"/>
            <a:round/>
            <a:headEnd len="sm" w="sm" type="none"/>
            <a:tailEnd len="med" w="med" type="triangle"/>
          </a:ln>
        </p:spPr>
      </p:cxnSp>
      <p:sp>
        <p:nvSpPr>
          <p:cNvPr id="337" name="Google Shape;337;g354f5503dc6_0_577"/>
          <p:cNvSpPr/>
          <p:nvPr/>
        </p:nvSpPr>
        <p:spPr>
          <a:xfrm rot="-5400000">
            <a:off x="6464476" y="1473850"/>
            <a:ext cx="120600" cy="2547900"/>
          </a:xfrm>
          <a:prstGeom prst="rightBrace">
            <a:avLst>
              <a:gd fmla="val 50000" name="adj1"/>
              <a:gd fmla="val 50000" name="adj2"/>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38" name="Google Shape;338;g354f5503dc6_0_577"/>
          <p:cNvCxnSpPr>
            <a:stCxn id="314" idx="1"/>
            <a:endCxn id="316" idx="3"/>
          </p:cNvCxnSpPr>
          <p:nvPr/>
        </p:nvCxnSpPr>
        <p:spPr>
          <a:xfrm rot="10800000">
            <a:off x="6835125" y="1629100"/>
            <a:ext cx="308700" cy="156900"/>
          </a:xfrm>
          <a:prstGeom prst="bentConnector3">
            <a:avLst>
              <a:gd fmla="val 50012" name="adj1"/>
            </a:avLst>
          </a:prstGeom>
          <a:noFill/>
          <a:ln cap="flat" cmpd="sng" w="9525">
            <a:solidFill>
              <a:srgbClr val="595959"/>
            </a:solidFill>
            <a:prstDash val="solid"/>
            <a:miter lim="800000"/>
            <a:headEnd len="med" w="med" type="triangle"/>
            <a:tailEnd len="sm" w="sm" type="none"/>
          </a:ln>
        </p:spPr>
      </p:cxnSp>
      <p:sp>
        <p:nvSpPr>
          <p:cNvPr id="339" name="Google Shape;339;g354f5503dc6_0_577"/>
          <p:cNvSpPr txBox="1"/>
          <p:nvPr/>
        </p:nvSpPr>
        <p:spPr>
          <a:xfrm>
            <a:off x="141676" y="4223675"/>
            <a:ext cx="967800" cy="34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Quattrocento Sans"/>
                <a:ea typeface="Quattrocento Sans"/>
                <a:cs typeface="Quattrocento Sans"/>
                <a:sym typeface="Quattrocento Sans"/>
              </a:rPr>
              <a:t>1-3 buildings</a:t>
            </a:r>
            <a:endParaRPr b="0" i="0" sz="1400" u="none" cap="none" strike="noStrike">
              <a:solidFill>
                <a:srgbClr val="000000"/>
              </a:solidFill>
              <a:latin typeface="Arial"/>
              <a:ea typeface="Arial"/>
              <a:cs typeface="Arial"/>
              <a:sym typeface="Arial"/>
            </a:endParaRPr>
          </a:p>
        </p:txBody>
      </p:sp>
      <p:sp>
        <p:nvSpPr>
          <p:cNvPr id="340" name="Google Shape;340;g354f5503dc6_0_577"/>
          <p:cNvSpPr txBox="1"/>
          <p:nvPr/>
        </p:nvSpPr>
        <p:spPr>
          <a:xfrm>
            <a:off x="2518018" y="4328000"/>
            <a:ext cx="1419000" cy="34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Quattrocento Sans"/>
                <a:ea typeface="Quattrocento Sans"/>
                <a:cs typeface="Quattrocento Sans"/>
                <a:sym typeface="Quattrocento Sans"/>
              </a:rPr>
              <a:t>1-3 buildings</a:t>
            </a:r>
            <a:endParaRPr b="0" i="0" sz="1400" u="none" cap="none" strike="noStrike">
              <a:solidFill>
                <a:srgbClr val="000000"/>
              </a:solidFill>
              <a:latin typeface="Arial"/>
              <a:ea typeface="Arial"/>
              <a:cs typeface="Arial"/>
              <a:sym typeface="Arial"/>
            </a:endParaRPr>
          </a:p>
        </p:txBody>
      </p:sp>
      <p:sp>
        <p:nvSpPr>
          <p:cNvPr id="341" name="Google Shape;341;g354f5503dc6_0_577"/>
          <p:cNvSpPr txBox="1"/>
          <p:nvPr/>
        </p:nvSpPr>
        <p:spPr>
          <a:xfrm>
            <a:off x="5199400" y="4459700"/>
            <a:ext cx="1643700" cy="34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Quattrocento Sans"/>
                <a:ea typeface="Quattrocento Sans"/>
                <a:cs typeface="Quattrocento Sans"/>
                <a:sym typeface="Quattrocento Sans"/>
              </a:rPr>
              <a:t>1 building 1 central plant</a:t>
            </a:r>
            <a:endParaRPr b="0" i="0" sz="1067" u="none" cap="none" strike="noStrike">
              <a:solidFill>
                <a:srgbClr val="000000"/>
              </a:solidFill>
              <a:latin typeface="Quattrocento Sans"/>
              <a:ea typeface="Quattrocento Sans"/>
              <a:cs typeface="Quattrocento Sans"/>
              <a:sym typeface="Quattrocento Sans"/>
            </a:endParaRPr>
          </a:p>
        </p:txBody>
      </p:sp>
      <p:sp>
        <p:nvSpPr>
          <p:cNvPr id="342" name="Google Shape;342;g354f5503dc6_0_577"/>
          <p:cNvSpPr txBox="1"/>
          <p:nvPr/>
        </p:nvSpPr>
        <p:spPr>
          <a:xfrm>
            <a:off x="7210871" y="4376080"/>
            <a:ext cx="766800" cy="34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Quattrocento Sans"/>
                <a:ea typeface="Quattrocento Sans"/>
                <a:cs typeface="Quattrocento Sans"/>
                <a:sym typeface="Quattrocento Sans"/>
              </a:rPr>
              <a:t>1 building</a:t>
            </a:r>
            <a:endParaRPr b="0" i="0" sz="1400" u="none" cap="none" strike="noStrike">
              <a:solidFill>
                <a:srgbClr val="000000"/>
              </a:solidFill>
              <a:latin typeface="Arial"/>
              <a:ea typeface="Arial"/>
              <a:cs typeface="Arial"/>
              <a:sym typeface="Arial"/>
            </a:endParaRPr>
          </a:p>
        </p:txBody>
      </p:sp>
      <p:sp>
        <p:nvSpPr>
          <p:cNvPr id="343" name="Google Shape;343;g354f5503dc6_0_577"/>
          <p:cNvSpPr/>
          <p:nvPr/>
        </p:nvSpPr>
        <p:spPr>
          <a:xfrm rot="-5400000">
            <a:off x="1965095" y="2038275"/>
            <a:ext cx="120600" cy="1419000"/>
          </a:xfrm>
          <a:prstGeom prst="rightBrace">
            <a:avLst>
              <a:gd fmla="val 50000" name="adj1"/>
              <a:gd fmla="val 50000" name="adj2"/>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4" name="Google Shape;344;g354f5503dc6_0_577"/>
          <p:cNvPicPr preferRelativeResize="0"/>
          <p:nvPr/>
        </p:nvPicPr>
        <p:blipFill rotWithShape="1">
          <a:blip r:embed="rId4">
            <a:alphaModFix/>
          </a:blip>
          <a:srcRect b="0" l="0" r="0" t="0"/>
          <a:stretch/>
        </p:blipFill>
        <p:spPr>
          <a:xfrm>
            <a:off x="342673" y="1633857"/>
            <a:ext cx="399900" cy="399900"/>
          </a:xfrm>
          <a:prstGeom prst="rect">
            <a:avLst/>
          </a:prstGeom>
          <a:noFill/>
          <a:ln>
            <a:noFill/>
          </a:ln>
        </p:spPr>
      </p:pic>
      <p:pic>
        <p:nvPicPr>
          <p:cNvPr id="345" name="Google Shape;345;g354f5503dc6_0_577"/>
          <p:cNvPicPr preferRelativeResize="0"/>
          <p:nvPr/>
        </p:nvPicPr>
        <p:blipFill rotWithShape="1">
          <a:blip r:embed="rId5">
            <a:alphaModFix/>
          </a:blip>
          <a:srcRect b="0" l="0" r="0" t="0"/>
          <a:stretch/>
        </p:blipFill>
        <p:spPr>
          <a:xfrm>
            <a:off x="933625" y="1633406"/>
            <a:ext cx="580076" cy="400799"/>
          </a:xfrm>
          <a:prstGeom prst="rect">
            <a:avLst/>
          </a:prstGeom>
          <a:noFill/>
          <a:ln>
            <a:noFill/>
          </a:ln>
        </p:spPr>
      </p:pic>
      <p:pic>
        <p:nvPicPr>
          <p:cNvPr id="346" name="Google Shape;346;g354f5503dc6_0_577"/>
          <p:cNvPicPr preferRelativeResize="0"/>
          <p:nvPr/>
        </p:nvPicPr>
        <p:blipFill rotWithShape="1">
          <a:blip r:embed="rId6">
            <a:alphaModFix/>
          </a:blip>
          <a:srcRect b="0" l="0" r="0" t="0"/>
          <a:stretch/>
        </p:blipFill>
        <p:spPr>
          <a:xfrm>
            <a:off x="1754825" y="3049125"/>
            <a:ext cx="305550" cy="305550"/>
          </a:xfrm>
          <a:prstGeom prst="rect">
            <a:avLst/>
          </a:prstGeom>
          <a:noFill/>
          <a:ln>
            <a:noFill/>
          </a:ln>
        </p:spPr>
      </p:pic>
      <p:pic>
        <p:nvPicPr>
          <p:cNvPr id="347" name="Google Shape;347;g354f5503dc6_0_577"/>
          <p:cNvPicPr preferRelativeResize="0"/>
          <p:nvPr/>
        </p:nvPicPr>
        <p:blipFill rotWithShape="1">
          <a:blip r:embed="rId7">
            <a:alphaModFix/>
          </a:blip>
          <a:srcRect b="0" l="0" r="0" t="0"/>
          <a:stretch/>
        </p:blipFill>
        <p:spPr>
          <a:xfrm>
            <a:off x="842450" y="3071000"/>
            <a:ext cx="872700" cy="261810"/>
          </a:xfrm>
          <a:prstGeom prst="rect">
            <a:avLst/>
          </a:prstGeom>
          <a:noFill/>
          <a:ln>
            <a:noFill/>
          </a:ln>
        </p:spPr>
      </p:pic>
      <p:pic>
        <p:nvPicPr>
          <p:cNvPr id="348" name="Google Shape;348;g354f5503dc6_0_577"/>
          <p:cNvPicPr preferRelativeResize="0"/>
          <p:nvPr/>
        </p:nvPicPr>
        <p:blipFill rotWithShape="1">
          <a:blip r:embed="rId8">
            <a:alphaModFix/>
          </a:blip>
          <a:srcRect b="24936" l="0" r="0" t="0"/>
          <a:stretch/>
        </p:blipFill>
        <p:spPr>
          <a:xfrm>
            <a:off x="3343925" y="3184490"/>
            <a:ext cx="305550" cy="220194"/>
          </a:xfrm>
          <a:prstGeom prst="rect">
            <a:avLst/>
          </a:prstGeom>
          <a:noFill/>
          <a:ln>
            <a:noFill/>
          </a:ln>
        </p:spPr>
      </p:pic>
      <p:pic>
        <p:nvPicPr>
          <p:cNvPr id="349" name="Google Shape;349;g354f5503dc6_0_577"/>
          <p:cNvPicPr preferRelativeResize="0"/>
          <p:nvPr/>
        </p:nvPicPr>
        <p:blipFill rotWithShape="1">
          <a:blip r:embed="rId9">
            <a:alphaModFix/>
          </a:blip>
          <a:srcRect b="26222" l="5196" r="5977" t="25795"/>
          <a:stretch/>
        </p:blipFill>
        <p:spPr>
          <a:xfrm>
            <a:off x="2562995" y="3150281"/>
            <a:ext cx="748500" cy="242584"/>
          </a:xfrm>
          <a:prstGeom prst="rect">
            <a:avLst/>
          </a:prstGeom>
          <a:noFill/>
          <a:ln>
            <a:noFill/>
          </a:ln>
        </p:spPr>
      </p:pic>
      <p:pic>
        <p:nvPicPr>
          <p:cNvPr id="350" name="Google Shape;350;g354f5503dc6_0_577"/>
          <p:cNvPicPr preferRelativeResize="0"/>
          <p:nvPr/>
        </p:nvPicPr>
        <p:blipFill rotWithShape="1">
          <a:blip r:embed="rId10">
            <a:alphaModFix/>
          </a:blip>
          <a:srcRect b="32080" l="0" r="0" t="32934"/>
          <a:stretch/>
        </p:blipFill>
        <p:spPr>
          <a:xfrm>
            <a:off x="2555275" y="2974433"/>
            <a:ext cx="967799" cy="188100"/>
          </a:xfrm>
          <a:prstGeom prst="rect">
            <a:avLst/>
          </a:prstGeom>
          <a:noFill/>
          <a:ln>
            <a:noFill/>
          </a:ln>
        </p:spPr>
      </p:pic>
      <p:sp>
        <p:nvSpPr>
          <p:cNvPr id="313" name="Google Shape;313;g354f5503dc6_0_577"/>
          <p:cNvSpPr/>
          <p:nvPr/>
        </p:nvSpPr>
        <p:spPr>
          <a:xfrm>
            <a:off x="2156450" y="1251389"/>
            <a:ext cx="1147800" cy="657900"/>
          </a:xfrm>
          <a:prstGeom prst="roundRect">
            <a:avLst>
              <a:gd fmla="val 16667" name="adj"/>
            </a:avLst>
          </a:prstGeom>
          <a:solidFill>
            <a:srgbClr val="E6B8AF">
              <a:alpha val="49410"/>
            </a:srgbClr>
          </a:solidFill>
          <a:ln cap="flat" cmpd="sng" w="12700">
            <a:solidFill>
              <a:srgbClr val="AEABAB">
                <a:alpha val="40000"/>
              </a:srgbClr>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067"/>
              <a:buFont typeface="Arial"/>
              <a:buNone/>
            </a:pPr>
            <a:r>
              <a:rPr b="0" i="0" lang="en-US" sz="1067" u="none" cap="none" strike="noStrike">
                <a:solidFill>
                  <a:srgbClr val="000000"/>
                </a:solidFill>
                <a:latin typeface="Quattrocento Sans"/>
                <a:ea typeface="Quattrocento Sans"/>
                <a:cs typeface="Quattrocento Sans"/>
                <a:sym typeface="Quattrocento Sans"/>
              </a:rPr>
              <a:t>Integration with Vendors’ Platforms</a:t>
            </a:r>
            <a:endParaRPr b="0" i="0" sz="1067" u="none" cap="none" strike="noStrike">
              <a:solidFill>
                <a:srgbClr val="000000"/>
              </a:solidFill>
              <a:latin typeface="Quattrocento Sans"/>
              <a:ea typeface="Quattrocento Sans"/>
              <a:cs typeface="Quattrocento Sans"/>
              <a:sym typeface="Quattrocento Sans"/>
            </a:endParaRPr>
          </a:p>
        </p:txBody>
      </p:sp>
      <p:cxnSp>
        <p:nvCxnSpPr>
          <p:cNvPr id="351" name="Google Shape;351;g354f5503dc6_0_577"/>
          <p:cNvCxnSpPr>
            <a:stCxn id="313" idx="3"/>
            <a:endCxn id="311" idx="1"/>
          </p:cNvCxnSpPr>
          <p:nvPr/>
        </p:nvCxnSpPr>
        <p:spPr>
          <a:xfrm flipH="1" rot="10800000">
            <a:off x="3304250" y="1579139"/>
            <a:ext cx="583200" cy="1200"/>
          </a:xfrm>
          <a:prstGeom prst="straightConnector1">
            <a:avLst/>
          </a:prstGeom>
          <a:noFill/>
          <a:ln cap="flat" cmpd="sng" w="9525">
            <a:solidFill>
              <a:srgbClr val="5E6A71"/>
            </a:solidFill>
            <a:prstDash val="solid"/>
            <a:round/>
            <a:headEnd len="sm" w="sm" type="none"/>
            <a:tailEnd len="med" w="med" type="triangle"/>
          </a:ln>
        </p:spPr>
      </p:cxnSp>
      <p:pic>
        <p:nvPicPr>
          <p:cNvPr id="352" name="Google Shape;352;g354f5503dc6_0_577"/>
          <p:cNvPicPr preferRelativeResize="0"/>
          <p:nvPr/>
        </p:nvPicPr>
        <p:blipFill rotWithShape="1">
          <a:blip r:embed="rId11">
            <a:alphaModFix/>
          </a:blip>
          <a:srcRect b="0" l="0" r="0" t="0"/>
          <a:stretch/>
        </p:blipFill>
        <p:spPr>
          <a:xfrm>
            <a:off x="4213375" y="3092401"/>
            <a:ext cx="872699" cy="249274"/>
          </a:xfrm>
          <a:prstGeom prst="rect">
            <a:avLst/>
          </a:prstGeom>
          <a:noFill/>
          <a:ln>
            <a:noFill/>
          </a:ln>
        </p:spPr>
      </p:pic>
      <p:pic>
        <p:nvPicPr>
          <p:cNvPr id="353" name="Google Shape;353;g354f5503dc6_0_577"/>
          <p:cNvPicPr preferRelativeResize="0"/>
          <p:nvPr/>
        </p:nvPicPr>
        <p:blipFill rotWithShape="1">
          <a:blip r:embed="rId8">
            <a:alphaModFix/>
          </a:blip>
          <a:srcRect b="24936" l="0" r="0" t="0"/>
          <a:stretch/>
        </p:blipFill>
        <p:spPr>
          <a:xfrm>
            <a:off x="5043750" y="3057800"/>
            <a:ext cx="399900" cy="288195"/>
          </a:xfrm>
          <a:prstGeom prst="rect">
            <a:avLst/>
          </a:prstGeom>
          <a:noFill/>
          <a:ln>
            <a:noFill/>
          </a:ln>
        </p:spPr>
      </p:pic>
      <p:pic>
        <p:nvPicPr>
          <p:cNvPr id="354" name="Google Shape;354;g354f5503dc6_0_577"/>
          <p:cNvPicPr preferRelativeResize="0"/>
          <p:nvPr/>
        </p:nvPicPr>
        <p:blipFill rotWithShape="1">
          <a:blip r:embed="rId12">
            <a:alphaModFix/>
          </a:blip>
          <a:srcRect b="13259" l="13855" r="13978" t="14123"/>
          <a:stretch/>
        </p:blipFill>
        <p:spPr>
          <a:xfrm>
            <a:off x="6285836" y="3027450"/>
            <a:ext cx="693460" cy="348900"/>
          </a:xfrm>
          <a:prstGeom prst="rect">
            <a:avLst/>
          </a:prstGeom>
          <a:noFill/>
          <a:ln>
            <a:noFill/>
          </a:ln>
        </p:spPr>
      </p:pic>
      <p:pic>
        <p:nvPicPr>
          <p:cNvPr id="355" name="Google Shape;355;g354f5503dc6_0_577"/>
          <p:cNvPicPr preferRelativeResize="0"/>
          <p:nvPr/>
        </p:nvPicPr>
        <p:blipFill rotWithShape="1">
          <a:blip r:embed="rId13">
            <a:alphaModFix/>
          </a:blip>
          <a:srcRect b="0" l="3381" r="9" t="4561"/>
          <a:stretch/>
        </p:blipFill>
        <p:spPr>
          <a:xfrm>
            <a:off x="3686584" y="3669624"/>
            <a:ext cx="1147802" cy="850399"/>
          </a:xfrm>
          <a:prstGeom prst="rect">
            <a:avLst/>
          </a:prstGeom>
          <a:noFill/>
          <a:ln>
            <a:noFill/>
          </a:ln>
        </p:spPr>
      </p:pic>
      <p:pic>
        <p:nvPicPr>
          <p:cNvPr id="356" name="Google Shape;356;g354f5503dc6_0_577"/>
          <p:cNvPicPr preferRelativeResize="0"/>
          <p:nvPr/>
        </p:nvPicPr>
        <p:blipFill rotWithShape="1">
          <a:blip r:embed="rId14">
            <a:alphaModFix/>
          </a:blip>
          <a:srcRect b="0" l="9681" r="37528" t="0"/>
          <a:stretch/>
        </p:blipFill>
        <p:spPr>
          <a:xfrm>
            <a:off x="6022875" y="3666175"/>
            <a:ext cx="766800" cy="816649"/>
          </a:xfrm>
          <a:prstGeom prst="rect">
            <a:avLst/>
          </a:prstGeom>
          <a:noFill/>
          <a:ln>
            <a:noFill/>
          </a:ln>
        </p:spPr>
      </p:pic>
      <p:pic>
        <p:nvPicPr>
          <p:cNvPr id="357" name="Google Shape;357;g354f5503dc6_0_577"/>
          <p:cNvPicPr preferRelativeResize="0"/>
          <p:nvPr/>
        </p:nvPicPr>
        <p:blipFill rotWithShape="1">
          <a:blip r:embed="rId15">
            <a:alphaModFix/>
          </a:blip>
          <a:srcRect b="0" l="0" r="0" t="0"/>
          <a:stretch/>
        </p:blipFill>
        <p:spPr>
          <a:xfrm>
            <a:off x="7939250" y="3686475"/>
            <a:ext cx="872700" cy="872700"/>
          </a:xfrm>
          <a:prstGeom prst="rect">
            <a:avLst/>
          </a:prstGeom>
          <a:noFill/>
          <a:ln>
            <a:noFill/>
          </a:ln>
        </p:spPr>
      </p:pic>
      <p:pic>
        <p:nvPicPr>
          <p:cNvPr id="358" name="Google Shape;358;g354f5503dc6_0_577" title="Screenshot 2025-04-24 at 3.21.51 PM.png"/>
          <p:cNvPicPr preferRelativeResize="0"/>
          <p:nvPr/>
        </p:nvPicPr>
        <p:blipFill>
          <a:blip r:embed="rId16">
            <a:alphaModFix/>
          </a:blip>
          <a:stretch>
            <a:fillRect/>
          </a:stretch>
        </p:blipFill>
        <p:spPr>
          <a:xfrm>
            <a:off x="7737800" y="3053461"/>
            <a:ext cx="967800" cy="2995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354f5503dc6_0_634"/>
          <p:cNvSpPr txBox="1"/>
          <p:nvPr>
            <p:ph type="title"/>
          </p:nvPr>
        </p:nvSpPr>
        <p:spPr>
          <a:xfrm>
            <a:off x="174990" y="102682"/>
            <a:ext cx="8793900" cy="5367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000000"/>
              </a:buClr>
              <a:buSzPct val="100000"/>
              <a:buFont typeface="Libre Franklin Medium"/>
              <a:buNone/>
            </a:pPr>
            <a:r>
              <a:rPr lang="en-US"/>
              <a:t>Preliminary Demand Flexibility Sequences</a:t>
            </a:r>
            <a:endParaRPr/>
          </a:p>
        </p:txBody>
      </p:sp>
      <p:sp>
        <p:nvSpPr>
          <p:cNvPr id="364" name="Google Shape;364;g354f5503dc6_0_634"/>
          <p:cNvSpPr txBox="1"/>
          <p:nvPr>
            <p:ph idx="12" type="sldNum"/>
          </p:nvPr>
        </p:nvSpPr>
        <p:spPr>
          <a:xfrm>
            <a:off x="6835410" y="4633368"/>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65" name="Google Shape;365;g354f5503dc6_0_634"/>
          <p:cNvPicPr preferRelativeResize="0"/>
          <p:nvPr/>
        </p:nvPicPr>
        <p:blipFill>
          <a:blip r:embed="rId3">
            <a:alphaModFix/>
          </a:blip>
          <a:stretch>
            <a:fillRect/>
          </a:stretch>
        </p:blipFill>
        <p:spPr>
          <a:xfrm>
            <a:off x="47925" y="1325215"/>
            <a:ext cx="9144002" cy="3142921"/>
          </a:xfrm>
          <a:prstGeom prst="rect">
            <a:avLst/>
          </a:prstGeom>
          <a:noFill/>
          <a:ln>
            <a:noFill/>
          </a:ln>
        </p:spPr>
      </p:pic>
      <p:sp>
        <p:nvSpPr>
          <p:cNvPr id="366" name="Google Shape;366;g354f5503dc6_0_634"/>
          <p:cNvSpPr txBox="1"/>
          <p:nvPr/>
        </p:nvSpPr>
        <p:spPr>
          <a:xfrm>
            <a:off x="436125" y="728400"/>
            <a:ext cx="8367600" cy="50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300"/>
              </a:spcBef>
              <a:spcAft>
                <a:spcPts val="0"/>
              </a:spcAft>
              <a:buNone/>
            </a:pPr>
            <a:r>
              <a:rPr lang="en-US" sz="2100">
                <a:solidFill>
                  <a:srgbClr val="2F5597"/>
                </a:solidFill>
                <a:latin typeface="Calibri"/>
                <a:ea typeface="Calibri"/>
                <a:cs typeface="Calibri"/>
                <a:sym typeface="Calibri"/>
              </a:rPr>
              <a:t>Using semantic models to scale across systems, equipt configurations, etc.  </a:t>
            </a:r>
            <a:endParaRPr sz="2100">
              <a:solidFill>
                <a:srgbClr val="2F5597"/>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g354f5503dc6_0_641"/>
          <p:cNvSpPr txBox="1"/>
          <p:nvPr>
            <p:ph type="title"/>
          </p:nvPr>
        </p:nvSpPr>
        <p:spPr>
          <a:xfrm>
            <a:off x="175040" y="7"/>
            <a:ext cx="87939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OBC - Simulation to Implementation</a:t>
            </a:r>
            <a:endParaRPr/>
          </a:p>
        </p:txBody>
      </p:sp>
      <p:sp>
        <p:nvSpPr>
          <p:cNvPr id="373" name="Google Shape;373;g354f5503dc6_0_641"/>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74" name="Google Shape;374;g354f5503dc6_0_641"/>
          <p:cNvSpPr txBox="1"/>
          <p:nvPr/>
        </p:nvSpPr>
        <p:spPr>
          <a:xfrm>
            <a:off x="2958625" y="630975"/>
            <a:ext cx="223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dk1"/>
                </a:solidFill>
                <a:latin typeface="Libre Franklin"/>
                <a:ea typeface="Libre Franklin"/>
                <a:cs typeface="Libre Franklin"/>
                <a:sym typeface="Libre Franklin"/>
              </a:rPr>
              <a:t>Best in Class Sequences</a:t>
            </a:r>
            <a:endParaRPr>
              <a:solidFill>
                <a:schemeClr val="dk1"/>
              </a:solidFill>
              <a:latin typeface="Libre Franklin"/>
              <a:ea typeface="Libre Franklin"/>
              <a:cs typeface="Libre Franklin"/>
              <a:sym typeface="Libre Franklin"/>
            </a:endParaRPr>
          </a:p>
        </p:txBody>
      </p:sp>
      <p:pic>
        <p:nvPicPr>
          <p:cNvPr id="375" name="Google Shape;375;g354f5503dc6_0_641"/>
          <p:cNvPicPr preferRelativeResize="0"/>
          <p:nvPr/>
        </p:nvPicPr>
        <p:blipFill rotWithShape="1">
          <a:blip r:embed="rId3">
            <a:alphaModFix/>
          </a:blip>
          <a:srcRect b="0" l="0" r="0" t="0"/>
          <a:stretch/>
        </p:blipFill>
        <p:spPr>
          <a:xfrm>
            <a:off x="4210688" y="1304400"/>
            <a:ext cx="1399187" cy="2973297"/>
          </a:xfrm>
          <a:prstGeom prst="rect">
            <a:avLst/>
          </a:prstGeom>
          <a:noFill/>
          <a:ln>
            <a:noFill/>
          </a:ln>
          <a:effectLst>
            <a:outerShdw blurRad="57150" rotWithShape="0" algn="bl" dir="5400000" dist="19050">
              <a:srgbClr val="000000">
                <a:alpha val="49800"/>
              </a:srgbClr>
            </a:outerShdw>
          </a:effectLst>
        </p:spPr>
      </p:pic>
      <p:pic>
        <p:nvPicPr>
          <p:cNvPr id="376" name="Google Shape;376;g354f5503dc6_0_641"/>
          <p:cNvPicPr preferRelativeResize="0"/>
          <p:nvPr/>
        </p:nvPicPr>
        <p:blipFill rotWithShape="1">
          <a:blip r:embed="rId4">
            <a:alphaModFix/>
          </a:blip>
          <a:srcRect b="0" l="0" r="0" t="0"/>
          <a:stretch/>
        </p:blipFill>
        <p:spPr>
          <a:xfrm>
            <a:off x="290047" y="2848640"/>
            <a:ext cx="1218875" cy="1581132"/>
          </a:xfrm>
          <a:prstGeom prst="rect">
            <a:avLst/>
          </a:prstGeom>
          <a:noFill/>
          <a:ln>
            <a:noFill/>
          </a:ln>
          <a:effectLst>
            <a:outerShdw blurRad="57150" rotWithShape="0" algn="bl" dir="5400000" dist="19050">
              <a:srgbClr val="000000">
                <a:alpha val="49800"/>
              </a:srgbClr>
            </a:outerShdw>
          </a:effectLst>
        </p:spPr>
      </p:pic>
      <p:pic>
        <p:nvPicPr>
          <p:cNvPr id="377" name="Google Shape;377;g354f5503dc6_0_641"/>
          <p:cNvPicPr preferRelativeResize="0"/>
          <p:nvPr/>
        </p:nvPicPr>
        <p:blipFill rotWithShape="1">
          <a:blip r:embed="rId5">
            <a:alphaModFix/>
          </a:blip>
          <a:srcRect b="0" l="0" r="0" t="0"/>
          <a:stretch/>
        </p:blipFill>
        <p:spPr>
          <a:xfrm>
            <a:off x="94068" y="1134872"/>
            <a:ext cx="2099816" cy="1574046"/>
          </a:xfrm>
          <a:prstGeom prst="rect">
            <a:avLst/>
          </a:prstGeom>
          <a:noFill/>
          <a:ln>
            <a:noFill/>
          </a:ln>
          <a:effectLst>
            <a:outerShdw blurRad="57150" rotWithShape="0" algn="bl" dir="5400000" dist="19050">
              <a:srgbClr val="000000">
                <a:alpha val="49800"/>
              </a:srgbClr>
            </a:outerShdw>
          </a:effectLst>
        </p:spPr>
      </p:pic>
      <p:pic>
        <p:nvPicPr>
          <p:cNvPr descr="image6.png" id="378" name="Google Shape;378;g354f5503dc6_0_641"/>
          <p:cNvPicPr preferRelativeResize="0"/>
          <p:nvPr/>
        </p:nvPicPr>
        <p:blipFill rotWithShape="1">
          <a:blip r:embed="rId6">
            <a:alphaModFix/>
          </a:blip>
          <a:srcRect b="0" l="0" r="0" t="0"/>
          <a:stretch/>
        </p:blipFill>
        <p:spPr>
          <a:xfrm>
            <a:off x="2622100" y="1302048"/>
            <a:ext cx="1124700" cy="990399"/>
          </a:xfrm>
          <a:prstGeom prst="rect">
            <a:avLst/>
          </a:prstGeom>
          <a:noFill/>
          <a:ln>
            <a:noFill/>
          </a:ln>
          <a:effectLst>
            <a:outerShdw blurRad="57150" rotWithShape="0" algn="bl" dir="5400000" dist="19050">
              <a:srgbClr val="000000">
                <a:alpha val="49800"/>
              </a:srgbClr>
            </a:outerShdw>
          </a:effectLst>
        </p:spPr>
      </p:pic>
      <p:pic>
        <p:nvPicPr>
          <p:cNvPr id="379" name="Google Shape;379;g354f5503dc6_0_641"/>
          <p:cNvPicPr preferRelativeResize="0"/>
          <p:nvPr/>
        </p:nvPicPr>
        <p:blipFill rotWithShape="1">
          <a:blip r:embed="rId7">
            <a:alphaModFix/>
          </a:blip>
          <a:srcRect b="0" l="0" r="57155" t="0"/>
          <a:stretch/>
        </p:blipFill>
        <p:spPr>
          <a:xfrm>
            <a:off x="6343175" y="2221700"/>
            <a:ext cx="746373" cy="601799"/>
          </a:xfrm>
          <a:prstGeom prst="rect">
            <a:avLst/>
          </a:prstGeom>
          <a:noFill/>
          <a:ln>
            <a:noFill/>
          </a:ln>
        </p:spPr>
      </p:pic>
      <p:pic>
        <p:nvPicPr>
          <p:cNvPr id="380" name="Google Shape;380;g354f5503dc6_0_641"/>
          <p:cNvPicPr preferRelativeResize="0"/>
          <p:nvPr/>
        </p:nvPicPr>
        <p:blipFill rotWithShape="1">
          <a:blip r:embed="rId8">
            <a:alphaModFix/>
          </a:blip>
          <a:srcRect b="12383" l="100" r="-99" t="-1154"/>
          <a:stretch/>
        </p:blipFill>
        <p:spPr>
          <a:xfrm>
            <a:off x="6167011" y="992472"/>
            <a:ext cx="2710700" cy="1123655"/>
          </a:xfrm>
          <a:prstGeom prst="rect">
            <a:avLst/>
          </a:prstGeom>
          <a:noFill/>
          <a:ln>
            <a:noFill/>
          </a:ln>
        </p:spPr>
      </p:pic>
      <p:pic>
        <p:nvPicPr>
          <p:cNvPr id="381" name="Google Shape;381;g354f5503dc6_0_641"/>
          <p:cNvPicPr preferRelativeResize="0"/>
          <p:nvPr/>
        </p:nvPicPr>
        <p:blipFill rotWithShape="1">
          <a:blip r:embed="rId9">
            <a:alphaModFix/>
          </a:blip>
          <a:srcRect b="0" l="0" r="0" t="0"/>
          <a:stretch/>
        </p:blipFill>
        <p:spPr>
          <a:xfrm>
            <a:off x="6243114" y="2913761"/>
            <a:ext cx="1228725" cy="762000"/>
          </a:xfrm>
          <a:prstGeom prst="rect">
            <a:avLst/>
          </a:prstGeom>
          <a:noFill/>
          <a:ln>
            <a:noFill/>
          </a:ln>
        </p:spPr>
      </p:pic>
      <p:pic>
        <p:nvPicPr>
          <p:cNvPr descr="Picture 19" id="382" name="Google Shape;382;g354f5503dc6_0_641"/>
          <p:cNvPicPr preferRelativeResize="0"/>
          <p:nvPr/>
        </p:nvPicPr>
        <p:blipFill rotWithShape="1">
          <a:blip r:embed="rId10">
            <a:alphaModFix/>
          </a:blip>
          <a:srcRect b="0" l="0" r="0" t="0"/>
          <a:stretch/>
        </p:blipFill>
        <p:spPr>
          <a:xfrm>
            <a:off x="7774853" y="3505796"/>
            <a:ext cx="1263089" cy="798107"/>
          </a:xfrm>
          <a:prstGeom prst="rect">
            <a:avLst/>
          </a:prstGeom>
          <a:noFill/>
          <a:ln>
            <a:noFill/>
          </a:ln>
        </p:spPr>
      </p:pic>
      <p:sp>
        <p:nvSpPr>
          <p:cNvPr id="383" name="Google Shape;383;g354f5503dc6_0_641"/>
          <p:cNvSpPr txBox="1"/>
          <p:nvPr/>
        </p:nvSpPr>
        <p:spPr>
          <a:xfrm>
            <a:off x="6873513" y="3749368"/>
            <a:ext cx="498000" cy="346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a:t>
            </a:r>
            <a:endParaRPr sz="1100"/>
          </a:p>
        </p:txBody>
      </p:sp>
      <p:pic>
        <p:nvPicPr>
          <p:cNvPr id="384" name="Google Shape;384;g354f5503dc6_0_641"/>
          <p:cNvPicPr preferRelativeResize="0"/>
          <p:nvPr/>
        </p:nvPicPr>
        <p:blipFill rotWithShape="1">
          <a:blip r:embed="rId11">
            <a:alphaModFix/>
          </a:blip>
          <a:srcRect b="0" l="0" r="0" t="0"/>
          <a:stretch/>
        </p:blipFill>
        <p:spPr>
          <a:xfrm>
            <a:off x="5938704" y="1831549"/>
            <a:ext cx="923146" cy="268211"/>
          </a:xfrm>
          <a:prstGeom prst="rect">
            <a:avLst/>
          </a:prstGeom>
          <a:noFill/>
          <a:ln>
            <a:noFill/>
          </a:ln>
        </p:spPr>
      </p:pic>
      <p:pic>
        <p:nvPicPr>
          <p:cNvPr descr="Programmer" id="385" name="Google Shape;385;g354f5503dc6_0_641"/>
          <p:cNvPicPr preferRelativeResize="0"/>
          <p:nvPr/>
        </p:nvPicPr>
        <p:blipFill rotWithShape="1">
          <a:blip r:embed="rId12">
            <a:alphaModFix/>
          </a:blip>
          <a:srcRect b="0" l="0" r="0" t="0"/>
          <a:stretch/>
        </p:blipFill>
        <p:spPr>
          <a:xfrm>
            <a:off x="5688502" y="860131"/>
            <a:ext cx="433799" cy="433799"/>
          </a:xfrm>
          <a:prstGeom prst="rect">
            <a:avLst/>
          </a:prstGeom>
          <a:noFill/>
          <a:ln>
            <a:noFill/>
          </a:ln>
        </p:spPr>
      </p:pic>
      <p:pic>
        <p:nvPicPr>
          <p:cNvPr id="386" name="Google Shape;386;g354f5503dc6_0_641"/>
          <p:cNvPicPr preferRelativeResize="0"/>
          <p:nvPr/>
        </p:nvPicPr>
        <p:blipFill rotWithShape="1">
          <a:blip r:embed="rId13">
            <a:alphaModFix/>
          </a:blip>
          <a:srcRect b="0" l="0" r="0" t="0"/>
          <a:stretch/>
        </p:blipFill>
        <p:spPr>
          <a:xfrm>
            <a:off x="5722315" y="2921644"/>
            <a:ext cx="386965" cy="386965"/>
          </a:xfrm>
          <a:prstGeom prst="rect">
            <a:avLst/>
          </a:prstGeom>
          <a:noFill/>
          <a:ln>
            <a:noFill/>
          </a:ln>
        </p:spPr>
      </p:pic>
      <p:pic>
        <p:nvPicPr>
          <p:cNvPr id="387" name="Google Shape;387;g354f5503dc6_0_641"/>
          <p:cNvPicPr preferRelativeResize="0"/>
          <p:nvPr/>
        </p:nvPicPr>
        <p:blipFill rotWithShape="1">
          <a:blip r:embed="rId14">
            <a:alphaModFix/>
          </a:blip>
          <a:srcRect b="0" l="0" r="0" t="0"/>
          <a:stretch/>
        </p:blipFill>
        <p:spPr>
          <a:xfrm>
            <a:off x="5736203" y="3733424"/>
            <a:ext cx="318979" cy="318979"/>
          </a:xfrm>
          <a:prstGeom prst="rect">
            <a:avLst/>
          </a:prstGeom>
          <a:noFill/>
          <a:ln>
            <a:noFill/>
          </a:ln>
        </p:spPr>
      </p:pic>
      <p:sp>
        <p:nvSpPr>
          <p:cNvPr id="388" name="Google Shape;388;g354f5503dc6_0_641"/>
          <p:cNvSpPr txBox="1"/>
          <p:nvPr/>
        </p:nvSpPr>
        <p:spPr>
          <a:xfrm>
            <a:off x="30249" y="645450"/>
            <a:ext cx="22386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i="0" lang="en-US" u="none" cap="none" strike="noStrike">
                <a:solidFill>
                  <a:srgbClr val="000000"/>
                </a:solidFill>
                <a:latin typeface="Helvetica Neue"/>
                <a:ea typeface="Helvetica Neue"/>
                <a:cs typeface="Helvetica Neue"/>
                <a:sym typeface="Helvetica Neue"/>
              </a:rPr>
              <a:t>Standard digital control logic representation </a:t>
            </a:r>
            <a:endParaRPr/>
          </a:p>
        </p:txBody>
      </p:sp>
      <p:sp>
        <p:nvSpPr>
          <p:cNvPr id="389" name="Google Shape;389;g354f5503dc6_0_641"/>
          <p:cNvSpPr txBox="1"/>
          <p:nvPr/>
        </p:nvSpPr>
        <p:spPr>
          <a:xfrm>
            <a:off x="1870564" y="3650259"/>
            <a:ext cx="16998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i="0" lang="en-US" u="none" cap="none" strike="noStrike">
                <a:solidFill>
                  <a:srgbClr val="000000"/>
                </a:solidFill>
                <a:latin typeface="Helvetica Neue"/>
                <a:ea typeface="Helvetica Neue"/>
                <a:cs typeface="Helvetica Neue"/>
                <a:sym typeface="Helvetica Neue"/>
              </a:rPr>
              <a:t>Sequence specs and descriptions</a:t>
            </a:r>
            <a:endParaRPr/>
          </a:p>
        </p:txBody>
      </p:sp>
      <p:sp>
        <p:nvSpPr>
          <p:cNvPr id="390" name="Google Shape;390;g354f5503dc6_0_641"/>
          <p:cNvSpPr txBox="1"/>
          <p:nvPr/>
        </p:nvSpPr>
        <p:spPr>
          <a:xfrm>
            <a:off x="2407290" y="1028321"/>
            <a:ext cx="34011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i="0" lang="en-US" u="none" cap="none" strike="noStrike">
                <a:solidFill>
                  <a:srgbClr val="000000"/>
                </a:solidFill>
                <a:latin typeface="Helvetica Neue"/>
                <a:ea typeface="Helvetica Neue"/>
                <a:cs typeface="Helvetica Neue"/>
                <a:sym typeface="Helvetica Neue"/>
              </a:rPr>
              <a:t>CDL implementations of sequences</a:t>
            </a:r>
            <a:endParaRPr/>
          </a:p>
        </p:txBody>
      </p:sp>
      <p:sp>
        <p:nvSpPr>
          <p:cNvPr id="391" name="Google Shape;391;g354f5503dc6_0_641"/>
          <p:cNvSpPr txBox="1"/>
          <p:nvPr/>
        </p:nvSpPr>
        <p:spPr>
          <a:xfrm>
            <a:off x="7083575" y="2256700"/>
            <a:ext cx="2007300" cy="5001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n-US">
                <a:latin typeface="Helvetica Neue"/>
                <a:ea typeface="Helvetica Neue"/>
                <a:cs typeface="Helvetica Neue"/>
                <a:sym typeface="Helvetica Neue"/>
              </a:rPr>
              <a:t>Performance evaluation</a:t>
            </a:r>
            <a:endParaRPr/>
          </a:p>
        </p:txBody>
      </p:sp>
      <p:sp>
        <p:nvSpPr>
          <p:cNvPr id="392" name="Google Shape;392;g354f5503dc6_0_641"/>
          <p:cNvSpPr txBox="1"/>
          <p:nvPr/>
        </p:nvSpPr>
        <p:spPr>
          <a:xfrm>
            <a:off x="7484926" y="3054700"/>
            <a:ext cx="14769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i="0" lang="en-US" u="none" cap="none" strike="noStrike">
                <a:solidFill>
                  <a:srgbClr val="000000"/>
                </a:solidFill>
                <a:latin typeface="Helvetica Neue"/>
                <a:ea typeface="Helvetica Neue"/>
                <a:cs typeface="Helvetica Neue"/>
                <a:sym typeface="Helvetica Neue"/>
              </a:rPr>
              <a:t>Implementation</a:t>
            </a:r>
            <a:endParaRPr/>
          </a:p>
        </p:txBody>
      </p:sp>
      <p:sp>
        <p:nvSpPr>
          <p:cNvPr id="393" name="Google Shape;393;g354f5503dc6_0_641"/>
          <p:cNvSpPr txBox="1"/>
          <p:nvPr/>
        </p:nvSpPr>
        <p:spPr>
          <a:xfrm>
            <a:off x="7637350" y="4250175"/>
            <a:ext cx="14769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i="0" lang="en-US" u="none" cap="none" strike="noStrike">
                <a:solidFill>
                  <a:srgbClr val="000000"/>
                </a:solidFill>
                <a:latin typeface="Helvetica Neue"/>
                <a:ea typeface="Helvetica Neue"/>
                <a:cs typeface="Helvetica Neue"/>
                <a:sym typeface="Helvetica Neue"/>
              </a:rPr>
              <a:t>Commissioning</a:t>
            </a:r>
            <a:endParaRPr/>
          </a:p>
        </p:txBody>
      </p:sp>
      <p:sp>
        <p:nvSpPr>
          <p:cNvPr id="394" name="Google Shape;394;g354f5503dc6_0_641"/>
          <p:cNvSpPr txBox="1"/>
          <p:nvPr/>
        </p:nvSpPr>
        <p:spPr>
          <a:xfrm>
            <a:off x="5957575" y="709300"/>
            <a:ext cx="2904600" cy="2847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None/>
            </a:pPr>
            <a:r>
              <a:rPr b="1" i="0" lang="en-US" u="none" cap="none" strike="noStrike">
                <a:solidFill>
                  <a:srgbClr val="000000"/>
                </a:solidFill>
                <a:latin typeface="Helvetica Neue"/>
                <a:ea typeface="Helvetica Neue"/>
                <a:cs typeface="Helvetica Neue"/>
                <a:sym typeface="Helvetica Neue"/>
              </a:rPr>
              <a:t>Sequence selection and editing</a:t>
            </a:r>
            <a:endParaRPr/>
          </a:p>
        </p:txBody>
      </p:sp>
      <p:sp>
        <p:nvSpPr>
          <p:cNvPr id="395" name="Google Shape;395;g354f5503dc6_0_641"/>
          <p:cNvSpPr/>
          <p:nvPr/>
        </p:nvSpPr>
        <p:spPr>
          <a:xfrm>
            <a:off x="1474045" y="3523346"/>
            <a:ext cx="2654400" cy="246600"/>
          </a:xfrm>
          <a:prstGeom prst="rightArrow">
            <a:avLst>
              <a:gd fmla="val 50000" name="adj1"/>
              <a:gd fmla="val 50000" name="adj2"/>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396" name="Google Shape;396;g354f5503dc6_0_641"/>
          <p:cNvSpPr/>
          <p:nvPr/>
        </p:nvSpPr>
        <p:spPr>
          <a:xfrm>
            <a:off x="5617504" y="3289042"/>
            <a:ext cx="647400" cy="246600"/>
          </a:xfrm>
          <a:prstGeom prst="rightArrow">
            <a:avLst>
              <a:gd fmla="val 50000" name="adj1"/>
              <a:gd fmla="val 50000" name="adj2"/>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397" name="Google Shape;397;g354f5503dc6_0_641"/>
          <p:cNvSpPr/>
          <p:nvPr/>
        </p:nvSpPr>
        <p:spPr>
          <a:xfrm>
            <a:off x="5642594" y="4003649"/>
            <a:ext cx="1124700" cy="246600"/>
          </a:xfrm>
          <a:prstGeom prst="rightArrow">
            <a:avLst>
              <a:gd fmla="val 50000" name="adj1"/>
              <a:gd fmla="val 50000" name="adj2"/>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398" name="Google Shape;398;g354f5503dc6_0_641"/>
          <p:cNvSpPr/>
          <p:nvPr/>
        </p:nvSpPr>
        <p:spPr>
          <a:xfrm>
            <a:off x="6784777" y="4000712"/>
            <a:ext cx="967200" cy="246600"/>
          </a:xfrm>
          <a:prstGeom prst="rightArrow">
            <a:avLst>
              <a:gd fmla="val 50000" name="adj1"/>
              <a:gd fmla="val 50000" name="adj2"/>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399" name="Google Shape;399;g354f5503dc6_0_641"/>
          <p:cNvSpPr/>
          <p:nvPr/>
        </p:nvSpPr>
        <p:spPr>
          <a:xfrm>
            <a:off x="5631969" y="2386025"/>
            <a:ext cx="647400" cy="246600"/>
          </a:xfrm>
          <a:prstGeom prst="rightArrow">
            <a:avLst>
              <a:gd fmla="val 50000" name="adj1"/>
              <a:gd fmla="val 50000" name="adj2"/>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400" name="Google Shape;400;g354f5503dc6_0_641"/>
          <p:cNvSpPr/>
          <p:nvPr/>
        </p:nvSpPr>
        <p:spPr>
          <a:xfrm>
            <a:off x="2198888" y="1541501"/>
            <a:ext cx="435600" cy="246600"/>
          </a:xfrm>
          <a:prstGeom prst="rightArrow">
            <a:avLst>
              <a:gd fmla="val 50000" name="adj1"/>
              <a:gd fmla="val 50000" name="adj2"/>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401" name="Google Shape;401;g354f5503dc6_0_641"/>
          <p:cNvSpPr/>
          <p:nvPr/>
        </p:nvSpPr>
        <p:spPr>
          <a:xfrm>
            <a:off x="5631963" y="1286185"/>
            <a:ext cx="557100" cy="248100"/>
          </a:xfrm>
          <a:prstGeom prst="leftRightArrow">
            <a:avLst>
              <a:gd fmla="val 50000" name="adj1"/>
              <a:gd fmla="val 50000" name="adj2"/>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402" name="Google Shape;402;g354f5503dc6_0_641"/>
          <p:cNvSpPr/>
          <p:nvPr/>
        </p:nvSpPr>
        <p:spPr>
          <a:xfrm rot="5400000">
            <a:off x="6541298" y="3747042"/>
            <a:ext cx="442200" cy="246600"/>
          </a:xfrm>
          <a:prstGeom prst="rightArrow">
            <a:avLst>
              <a:gd fmla="val 50000" name="adj1"/>
              <a:gd fmla="val 50000" name="adj2"/>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sp>
        <p:nvSpPr>
          <p:cNvPr id="403" name="Google Shape;403;g354f5503dc6_0_641"/>
          <p:cNvSpPr/>
          <p:nvPr/>
        </p:nvSpPr>
        <p:spPr>
          <a:xfrm>
            <a:off x="3760938" y="1541501"/>
            <a:ext cx="435600" cy="246600"/>
          </a:xfrm>
          <a:prstGeom prst="rightArrow">
            <a:avLst>
              <a:gd fmla="val 50000" name="adj1"/>
              <a:gd fmla="val 50000" name="adj2"/>
            </a:avLst>
          </a:prstGeom>
          <a:solidFill>
            <a:srgbClr val="0070C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rgbClr val="FFFFFF"/>
              </a:solidFill>
              <a:latin typeface="Arial"/>
              <a:ea typeface="Arial"/>
              <a:cs typeface="Arial"/>
              <a:sym typeface="Arial"/>
            </a:endParaRPr>
          </a:p>
        </p:txBody>
      </p:sp>
      <p:pic>
        <p:nvPicPr>
          <p:cNvPr id="404" name="Google Shape;404;g354f5503dc6_0_641"/>
          <p:cNvPicPr preferRelativeResize="0"/>
          <p:nvPr/>
        </p:nvPicPr>
        <p:blipFill>
          <a:blip r:embed="rId15">
            <a:alphaModFix/>
          </a:blip>
          <a:stretch>
            <a:fillRect/>
          </a:stretch>
        </p:blipFill>
        <p:spPr>
          <a:xfrm>
            <a:off x="2462100" y="2412193"/>
            <a:ext cx="1636150" cy="609699"/>
          </a:xfrm>
          <a:prstGeom prst="rect">
            <a:avLst/>
          </a:prstGeom>
          <a:noFill/>
          <a:ln>
            <a:noFill/>
          </a:ln>
        </p:spPr>
      </p:pic>
      <p:sp>
        <p:nvSpPr>
          <p:cNvPr id="405" name="Google Shape;405;g354f5503dc6_0_641"/>
          <p:cNvSpPr/>
          <p:nvPr/>
        </p:nvSpPr>
        <p:spPr>
          <a:xfrm>
            <a:off x="2534575" y="953325"/>
            <a:ext cx="3139800" cy="318900"/>
          </a:xfrm>
          <a:prstGeom prst="roundRect">
            <a:avLst>
              <a:gd fmla="val 16667" name="adj"/>
            </a:avLst>
          </a:prstGeom>
          <a:noFill/>
          <a:ln cap="flat" cmpd="sng" w="28575">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ibre Franklin"/>
              <a:ea typeface="Libre Franklin"/>
              <a:cs typeface="Libre Franklin"/>
              <a:sym typeface="Libre Franklin"/>
            </a:endParaRPr>
          </a:p>
        </p:txBody>
      </p:sp>
      <p:sp>
        <p:nvSpPr>
          <p:cNvPr id="406" name="Google Shape;406;g354f5503dc6_0_641"/>
          <p:cNvSpPr/>
          <p:nvPr/>
        </p:nvSpPr>
        <p:spPr>
          <a:xfrm>
            <a:off x="4421246" y="4466584"/>
            <a:ext cx="2504700" cy="246600"/>
          </a:xfrm>
          <a:prstGeom prst="rightArrow">
            <a:avLst>
              <a:gd fmla="val 50000" name="adj1"/>
              <a:gd fmla="val 50000" name="adj2"/>
            </a:avLst>
          </a:prstGeom>
          <a:solidFill>
            <a:srgbClr val="B45F0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07" name="Google Shape;407;g354f5503dc6_0_641"/>
          <p:cNvSpPr/>
          <p:nvPr/>
        </p:nvSpPr>
        <p:spPr>
          <a:xfrm>
            <a:off x="4422990" y="4298066"/>
            <a:ext cx="129600" cy="284700"/>
          </a:xfrm>
          <a:prstGeom prst="rect">
            <a:avLst/>
          </a:prstGeom>
          <a:solidFill>
            <a:srgbClr val="B45F0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08" name="Google Shape;408;g354f5503dc6_0_641"/>
          <p:cNvSpPr txBox="1"/>
          <p:nvPr/>
        </p:nvSpPr>
        <p:spPr>
          <a:xfrm>
            <a:off x="4703325" y="4332388"/>
            <a:ext cx="25047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lang="en-US" sz="1000">
                <a:solidFill>
                  <a:srgbClr val="01313E"/>
                </a:solidFill>
                <a:latin typeface="Helvetica Neue"/>
                <a:ea typeface="Helvetica Neue"/>
                <a:cs typeface="Helvetica Neue"/>
                <a:sym typeface="Helvetica Neue"/>
              </a:rPr>
              <a:t>Code Generation</a:t>
            </a:r>
            <a:endParaRPr b="1" i="0" sz="1000" u="none" cap="none" strike="noStrike">
              <a:solidFill>
                <a:srgbClr val="01313E"/>
              </a:solidFill>
              <a:latin typeface="Helvetica Neue"/>
              <a:ea typeface="Helvetica Neue"/>
              <a:cs typeface="Helvetica Neue"/>
              <a:sym typeface="Helvetica Neue"/>
            </a:endParaRPr>
          </a:p>
        </p:txBody>
      </p:sp>
      <p:pic>
        <p:nvPicPr>
          <p:cNvPr id="409" name="Google Shape;409;g354f5503dc6_0_641"/>
          <p:cNvPicPr preferRelativeResize="0"/>
          <p:nvPr/>
        </p:nvPicPr>
        <p:blipFill rotWithShape="1">
          <a:blip r:embed="rId16">
            <a:alphaModFix/>
          </a:blip>
          <a:srcRect b="0" l="0" r="22372" t="20044"/>
          <a:stretch/>
        </p:blipFill>
        <p:spPr>
          <a:xfrm>
            <a:off x="6925950" y="4303905"/>
            <a:ext cx="557100" cy="43034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354f5503dc6_0_683"/>
          <p:cNvSpPr txBox="1"/>
          <p:nvPr>
            <p:ph idx="1" type="body"/>
          </p:nvPr>
        </p:nvSpPr>
        <p:spPr>
          <a:xfrm>
            <a:off x="289600" y="630625"/>
            <a:ext cx="8486100" cy="12141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a:t>Significant cost reduction from approach via EMIS and loading sequences from library</a:t>
            </a:r>
            <a:endParaRPr/>
          </a:p>
        </p:txBody>
      </p:sp>
      <p:sp>
        <p:nvSpPr>
          <p:cNvPr id="416" name="Google Shape;416;g354f5503dc6_0_683"/>
          <p:cNvSpPr/>
          <p:nvPr/>
        </p:nvSpPr>
        <p:spPr>
          <a:xfrm>
            <a:off x="5693425" y="2763685"/>
            <a:ext cx="2707200" cy="1214100"/>
          </a:xfrm>
          <a:prstGeom prst="roundRect">
            <a:avLst>
              <a:gd fmla="val 16667" name="adj"/>
            </a:avLst>
          </a:prstGeom>
          <a:solidFill>
            <a:srgbClr val="E6B8AF">
              <a:alpha val="49410"/>
            </a:srgbClr>
          </a:solidFill>
          <a:ln cap="flat" cmpd="sng" w="12700">
            <a:solidFill>
              <a:srgbClr val="AEABAB">
                <a:alpha val="40000"/>
              </a:srgbClr>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067"/>
              <a:buFont typeface="Arial"/>
              <a:buNone/>
            </a:pPr>
            <a:r>
              <a:rPr lang="en-US" sz="1067">
                <a:latin typeface="Quattrocento Sans"/>
                <a:ea typeface="Quattrocento Sans"/>
                <a:cs typeface="Quattrocento Sans"/>
                <a:sym typeface="Quattrocento Sans"/>
              </a:rPr>
              <a:t>BAS and SkyFoundry Skyspark</a:t>
            </a:r>
            <a:endParaRPr sz="1067">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067"/>
              <a:buFont typeface="Arial"/>
              <a:buNone/>
            </a:pPr>
            <a:r>
              <a:t/>
            </a:r>
            <a:endParaRPr sz="1067">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067"/>
              <a:buFont typeface="Arial"/>
              <a:buNone/>
            </a:pPr>
            <a:r>
              <a:t/>
            </a:r>
            <a:endParaRPr sz="1067">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067"/>
              <a:buFont typeface="Arial"/>
              <a:buNone/>
            </a:pPr>
            <a:r>
              <a:t/>
            </a:r>
            <a:endParaRPr sz="1067">
              <a:latin typeface="Quattrocento Sans"/>
              <a:ea typeface="Quattrocento Sans"/>
              <a:cs typeface="Quattrocento Sans"/>
              <a:sym typeface="Quattrocento Sans"/>
            </a:endParaRPr>
          </a:p>
        </p:txBody>
      </p:sp>
      <p:sp>
        <p:nvSpPr>
          <p:cNvPr id="417" name="Google Shape;417;g354f5503dc6_0_683"/>
          <p:cNvSpPr/>
          <p:nvPr/>
        </p:nvSpPr>
        <p:spPr>
          <a:xfrm>
            <a:off x="3252250" y="2870825"/>
            <a:ext cx="1836900" cy="1016400"/>
          </a:xfrm>
          <a:prstGeom prst="roundRect">
            <a:avLst>
              <a:gd fmla="val 16667" name="adj"/>
            </a:avLst>
          </a:prstGeom>
          <a:solidFill>
            <a:srgbClr val="CFE2F3">
              <a:alpha val="49410"/>
            </a:srgbClr>
          </a:solidFill>
          <a:ln cap="flat" cmpd="sng" w="12700">
            <a:solidFill>
              <a:srgbClr val="AEABAB">
                <a:alpha val="40000"/>
              </a:srgbClr>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067"/>
              <a:buFont typeface="Arial"/>
              <a:buNone/>
            </a:pPr>
            <a:r>
              <a:rPr lang="en-US" sz="1067">
                <a:latin typeface="Quattrocento Sans"/>
                <a:ea typeface="Quattrocento Sans"/>
                <a:cs typeface="Quattrocento Sans"/>
                <a:sym typeface="Quattrocento Sans"/>
              </a:rPr>
              <a:t>Library of Sequences with CDL and Semantic Models (tested in simulation)</a:t>
            </a:r>
            <a:endParaRPr b="0" sz="1067" u="none" cap="none" strike="noStrike">
              <a:solidFill>
                <a:srgbClr val="000000"/>
              </a:solidFill>
              <a:latin typeface="Quattrocento Sans"/>
              <a:ea typeface="Quattrocento Sans"/>
              <a:cs typeface="Quattrocento Sans"/>
              <a:sym typeface="Quattrocento Sans"/>
            </a:endParaRPr>
          </a:p>
        </p:txBody>
      </p:sp>
      <p:sp>
        <p:nvSpPr>
          <p:cNvPr id="418" name="Google Shape;418;g354f5503dc6_0_683"/>
          <p:cNvSpPr txBox="1"/>
          <p:nvPr>
            <p:ph type="title"/>
          </p:nvPr>
        </p:nvSpPr>
        <p:spPr>
          <a:xfrm>
            <a:off x="174990" y="102682"/>
            <a:ext cx="87939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Vendor Integrations</a:t>
            </a:r>
            <a:endParaRPr/>
          </a:p>
        </p:txBody>
      </p:sp>
      <p:sp>
        <p:nvSpPr>
          <p:cNvPr id="419" name="Google Shape;419;g354f5503dc6_0_683"/>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20" name="Google Shape;420;g354f5503dc6_0_683"/>
          <p:cNvSpPr/>
          <p:nvPr/>
        </p:nvSpPr>
        <p:spPr>
          <a:xfrm>
            <a:off x="784600" y="2307074"/>
            <a:ext cx="1883100" cy="1016400"/>
          </a:xfrm>
          <a:prstGeom prst="roundRect">
            <a:avLst>
              <a:gd fmla="val 16667" name="adj"/>
            </a:avLst>
          </a:prstGeom>
          <a:solidFill>
            <a:srgbClr val="CFE2F3">
              <a:alpha val="49410"/>
            </a:srgbClr>
          </a:solidFill>
          <a:ln cap="flat" cmpd="sng" w="12700">
            <a:solidFill>
              <a:srgbClr val="AEABAB">
                <a:alpha val="40000"/>
              </a:srgbClr>
            </a:solidFill>
            <a:prstDash val="solid"/>
            <a:miter lim="800000"/>
            <a:headEnd len="sm" w="sm" type="none"/>
            <a:tailEnd len="sm" w="sm" type="none"/>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067"/>
              <a:buFont typeface="Arial"/>
              <a:buNone/>
            </a:pPr>
            <a:r>
              <a:rPr b="0" i="1" lang="en-US" sz="1067" u="none" cap="none" strike="noStrike">
                <a:solidFill>
                  <a:srgbClr val="000000"/>
                </a:solidFill>
                <a:latin typeface="Quattrocento Sans"/>
                <a:ea typeface="Quattrocento Sans"/>
                <a:cs typeface="Quattrocento Sans"/>
                <a:sym typeface="Quattrocento Sans"/>
              </a:rPr>
              <a:t>Best-in-class </a:t>
            </a:r>
            <a:r>
              <a:rPr b="0" i="0" lang="en-US" sz="1067" u="none" cap="none" strike="noStrike">
                <a:solidFill>
                  <a:srgbClr val="000000"/>
                </a:solidFill>
                <a:latin typeface="Quattrocento Sans"/>
                <a:ea typeface="Quattrocento Sans"/>
                <a:cs typeface="Quattrocento Sans"/>
                <a:sym typeface="Quattrocento Sans"/>
              </a:rPr>
              <a:t>DF Specifications </a:t>
            </a:r>
            <a:endParaRPr b="0" i="0" sz="1067" u="none" cap="none" strike="noStrike">
              <a:solidFill>
                <a:srgbClr val="000000"/>
              </a:solidFill>
              <a:latin typeface="Quattrocento Sans"/>
              <a:ea typeface="Quattrocento Sans"/>
              <a:cs typeface="Quattrocento Sans"/>
              <a:sym typeface="Quattrocento Sans"/>
            </a:endParaRPr>
          </a:p>
        </p:txBody>
      </p:sp>
      <p:pic>
        <p:nvPicPr>
          <p:cNvPr id="421" name="Google Shape;421;g354f5503dc6_0_683"/>
          <p:cNvPicPr preferRelativeResize="0"/>
          <p:nvPr/>
        </p:nvPicPr>
        <p:blipFill rotWithShape="1">
          <a:blip r:embed="rId3">
            <a:alphaModFix/>
          </a:blip>
          <a:srcRect b="0" l="0" r="0" t="0"/>
          <a:stretch/>
        </p:blipFill>
        <p:spPr>
          <a:xfrm>
            <a:off x="3674698" y="3479207"/>
            <a:ext cx="399900" cy="399900"/>
          </a:xfrm>
          <a:prstGeom prst="rect">
            <a:avLst/>
          </a:prstGeom>
          <a:noFill/>
          <a:ln>
            <a:noFill/>
          </a:ln>
        </p:spPr>
      </p:pic>
      <p:pic>
        <p:nvPicPr>
          <p:cNvPr id="422" name="Google Shape;422;g354f5503dc6_0_683"/>
          <p:cNvPicPr preferRelativeResize="0"/>
          <p:nvPr/>
        </p:nvPicPr>
        <p:blipFill rotWithShape="1">
          <a:blip r:embed="rId4">
            <a:alphaModFix/>
          </a:blip>
          <a:srcRect b="0" l="0" r="0" t="0"/>
          <a:stretch/>
        </p:blipFill>
        <p:spPr>
          <a:xfrm>
            <a:off x="4199875" y="3463813"/>
            <a:ext cx="580076" cy="400799"/>
          </a:xfrm>
          <a:prstGeom prst="rect">
            <a:avLst/>
          </a:prstGeom>
          <a:noFill/>
          <a:ln>
            <a:noFill/>
          </a:ln>
        </p:spPr>
      </p:pic>
      <p:pic>
        <p:nvPicPr>
          <p:cNvPr id="423" name="Google Shape;423;g354f5503dc6_0_683"/>
          <p:cNvPicPr preferRelativeResize="0"/>
          <p:nvPr/>
        </p:nvPicPr>
        <p:blipFill>
          <a:blip r:embed="rId5">
            <a:alphaModFix/>
          </a:blip>
          <a:stretch>
            <a:fillRect/>
          </a:stretch>
        </p:blipFill>
        <p:spPr>
          <a:xfrm>
            <a:off x="1109776" y="2863613"/>
            <a:ext cx="397089" cy="369301"/>
          </a:xfrm>
          <a:prstGeom prst="rect">
            <a:avLst/>
          </a:prstGeom>
          <a:noFill/>
          <a:ln>
            <a:noFill/>
          </a:ln>
        </p:spPr>
      </p:pic>
      <p:pic>
        <p:nvPicPr>
          <p:cNvPr id="424" name="Google Shape;424;g354f5503dc6_0_683"/>
          <p:cNvPicPr preferRelativeResize="0"/>
          <p:nvPr/>
        </p:nvPicPr>
        <p:blipFill>
          <a:blip r:embed="rId6">
            <a:alphaModFix/>
          </a:blip>
          <a:stretch>
            <a:fillRect/>
          </a:stretch>
        </p:blipFill>
        <p:spPr>
          <a:xfrm>
            <a:off x="1610475" y="2845766"/>
            <a:ext cx="692349" cy="404983"/>
          </a:xfrm>
          <a:prstGeom prst="rect">
            <a:avLst/>
          </a:prstGeom>
          <a:noFill/>
          <a:ln>
            <a:noFill/>
          </a:ln>
        </p:spPr>
      </p:pic>
      <p:sp>
        <p:nvSpPr>
          <p:cNvPr id="425" name="Google Shape;425;g354f5503dc6_0_683"/>
          <p:cNvSpPr/>
          <p:nvPr/>
        </p:nvSpPr>
        <p:spPr>
          <a:xfrm>
            <a:off x="3226025" y="2048650"/>
            <a:ext cx="1836900" cy="708300"/>
          </a:xfrm>
          <a:prstGeom prst="roundRect">
            <a:avLst>
              <a:gd fmla="val 16667" name="adj"/>
            </a:avLst>
          </a:prstGeom>
          <a:solidFill>
            <a:srgbClr val="E6B8AF">
              <a:alpha val="49410"/>
            </a:srgbClr>
          </a:solidFill>
          <a:ln cap="flat" cmpd="sng" w="12700">
            <a:solidFill>
              <a:srgbClr val="AEABAB">
                <a:alpha val="40000"/>
              </a:srgbClr>
            </a:solidFill>
            <a:prstDash val="solid"/>
            <a:miter lim="800000"/>
            <a:headEnd len="sm" w="sm" type="none"/>
            <a:tailEnd len="sm" w="sm" type="none"/>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1067"/>
              <a:buFont typeface="Arial"/>
              <a:buNone/>
            </a:pPr>
            <a:r>
              <a:rPr lang="en-US" sz="1067">
                <a:latin typeface="Quattrocento Sans"/>
                <a:ea typeface="Quattrocento Sans"/>
                <a:cs typeface="Quattrocento Sans"/>
                <a:sym typeface="Quattrocento Sans"/>
              </a:rPr>
              <a:t>EMIS Platforms</a:t>
            </a:r>
            <a:endParaRPr sz="1067">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067"/>
              <a:buFont typeface="Arial"/>
              <a:buNone/>
            </a:pPr>
            <a:r>
              <a:t/>
            </a:r>
            <a:endParaRPr sz="1067">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067"/>
              <a:buFont typeface="Arial"/>
              <a:buNone/>
            </a:pPr>
            <a:r>
              <a:t/>
            </a:r>
            <a:endParaRPr sz="1067">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rgbClr val="000000"/>
              </a:buClr>
              <a:buSzPts val="1067"/>
              <a:buFont typeface="Arial"/>
              <a:buNone/>
            </a:pPr>
            <a:r>
              <a:t/>
            </a:r>
            <a:endParaRPr sz="1067">
              <a:latin typeface="Quattrocento Sans"/>
              <a:ea typeface="Quattrocento Sans"/>
              <a:cs typeface="Quattrocento Sans"/>
              <a:sym typeface="Quattrocento Sans"/>
            </a:endParaRPr>
          </a:p>
        </p:txBody>
      </p:sp>
      <p:cxnSp>
        <p:nvCxnSpPr>
          <p:cNvPr id="426" name="Google Shape;426;g354f5503dc6_0_683"/>
          <p:cNvCxnSpPr>
            <a:stCxn id="420" idx="3"/>
            <a:endCxn id="425" idx="1"/>
          </p:cNvCxnSpPr>
          <p:nvPr/>
        </p:nvCxnSpPr>
        <p:spPr>
          <a:xfrm flipH="1" rot="10800000">
            <a:off x="2667700" y="2402774"/>
            <a:ext cx="558300" cy="412500"/>
          </a:xfrm>
          <a:prstGeom prst="curvedConnector3">
            <a:avLst>
              <a:gd fmla="val 50002" name="adj1"/>
            </a:avLst>
          </a:prstGeom>
          <a:noFill/>
          <a:ln cap="flat" cmpd="sng" w="9525">
            <a:solidFill>
              <a:schemeClr val="dk2"/>
            </a:solidFill>
            <a:prstDash val="solid"/>
            <a:round/>
            <a:headEnd len="med" w="med" type="none"/>
            <a:tailEnd len="med" w="med" type="stealth"/>
          </a:ln>
        </p:spPr>
      </p:cxnSp>
      <p:cxnSp>
        <p:nvCxnSpPr>
          <p:cNvPr id="427" name="Google Shape;427;g354f5503dc6_0_683"/>
          <p:cNvCxnSpPr>
            <a:stCxn id="420" idx="3"/>
            <a:endCxn id="417" idx="1"/>
          </p:cNvCxnSpPr>
          <p:nvPr/>
        </p:nvCxnSpPr>
        <p:spPr>
          <a:xfrm>
            <a:off x="2667700" y="2815274"/>
            <a:ext cx="584700" cy="563700"/>
          </a:xfrm>
          <a:prstGeom prst="curvedConnector3">
            <a:avLst>
              <a:gd fmla="val 49987" name="adj1"/>
            </a:avLst>
          </a:prstGeom>
          <a:noFill/>
          <a:ln cap="flat" cmpd="sng" w="9525">
            <a:solidFill>
              <a:schemeClr val="dk2"/>
            </a:solidFill>
            <a:prstDash val="solid"/>
            <a:round/>
            <a:headEnd len="med" w="med" type="none"/>
            <a:tailEnd len="med" w="med" type="stealth"/>
          </a:ln>
        </p:spPr>
      </p:cxnSp>
      <p:pic>
        <p:nvPicPr>
          <p:cNvPr id="428" name="Google Shape;428;g354f5503dc6_0_683"/>
          <p:cNvPicPr preferRelativeResize="0"/>
          <p:nvPr/>
        </p:nvPicPr>
        <p:blipFill rotWithShape="1">
          <a:blip r:embed="rId7">
            <a:alphaModFix/>
          </a:blip>
          <a:srcRect b="13259" l="13855" r="13978" t="14123"/>
          <a:stretch/>
        </p:blipFill>
        <p:spPr>
          <a:xfrm>
            <a:off x="3278336" y="2351825"/>
            <a:ext cx="693460" cy="348900"/>
          </a:xfrm>
          <a:prstGeom prst="rect">
            <a:avLst/>
          </a:prstGeom>
          <a:noFill/>
          <a:ln>
            <a:noFill/>
          </a:ln>
        </p:spPr>
      </p:pic>
      <p:pic>
        <p:nvPicPr>
          <p:cNvPr id="429" name="Google Shape;429;g354f5503dc6_0_683"/>
          <p:cNvPicPr preferRelativeResize="0"/>
          <p:nvPr/>
        </p:nvPicPr>
        <p:blipFill rotWithShape="1">
          <a:blip r:embed="rId8">
            <a:alphaModFix/>
          </a:blip>
          <a:srcRect b="34955" l="21555" r="17639" t="40519"/>
          <a:stretch/>
        </p:blipFill>
        <p:spPr>
          <a:xfrm>
            <a:off x="4100125" y="2351825"/>
            <a:ext cx="865063" cy="348900"/>
          </a:xfrm>
          <a:prstGeom prst="rect">
            <a:avLst/>
          </a:prstGeom>
          <a:noFill/>
          <a:ln>
            <a:noFill/>
          </a:ln>
        </p:spPr>
      </p:pic>
      <p:pic>
        <p:nvPicPr>
          <p:cNvPr id="430" name="Google Shape;430;g354f5503dc6_0_683"/>
          <p:cNvPicPr preferRelativeResize="0"/>
          <p:nvPr/>
        </p:nvPicPr>
        <p:blipFill>
          <a:blip r:embed="rId9">
            <a:alphaModFix/>
          </a:blip>
          <a:stretch>
            <a:fillRect/>
          </a:stretch>
        </p:blipFill>
        <p:spPr>
          <a:xfrm>
            <a:off x="6639675" y="3049510"/>
            <a:ext cx="1735750" cy="511516"/>
          </a:xfrm>
          <a:prstGeom prst="rect">
            <a:avLst/>
          </a:prstGeom>
          <a:noFill/>
          <a:ln>
            <a:noFill/>
          </a:ln>
        </p:spPr>
      </p:pic>
      <p:pic>
        <p:nvPicPr>
          <p:cNvPr id="431" name="Google Shape;431;g354f5503dc6_0_683"/>
          <p:cNvPicPr preferRelativeResize="0"/>
          <p:nvPr/>
        </p:nvPicPr>
        <p:blipFill rotWithShape="1">
          <a:blip r:embed="rId10">
            <a:alphaModFix/>
          </a:blip>
          <a:srcRect b="0" l="0" r="0" t="0"/>
          <a:stretch/>
        </p:blipFill>
        <p:spPr>
          <a:xfrm>
            <a:off x="5747515" y="3227424"/>
            <a:ext cx="914035" cy="274200"/>
          </a:xfrm>
          <a:prstGeom prst="rect">
            <a:avLst/>
          </a:prstGeom>
          <a:noFill/>
          <a:ln>
            <a:noFill/>
          </a:ln>
        </p:spPr>
      </p:pic>
      <p:cxnSp>
        <p:nvCxnSpPr>
          <p:cNvPr id="432" name="Google Shape;432;g354f5503dc6_0_683"/>
          <p:cNvCxnSpPr>
            <a:stCxn id="417" idx="3"/>
            <a:endCxn id="416" idx="1"/>
          </p:cNvCxnSpPr>
          <p:nvPr/>
        </p:nvCxnSpPr>
        <p:spPr>
          <a:xfrm flipH="1" rot="10800000">
            <a:off x="5089150" y="3370625"/>
            <a:ext cx="604200" cy="8400"/>
          </a:xfrm>
          <a:prstGeom prst="straightConnector1">
            <a:avLst/>
          </a:prstGeom>
          <a:noFill/>
          <a:ln cap="flat" cmpd="sng" w="9525">
            <a:solidFill>
              <a:schemeClr val="dk2"/>
            </a:solidFill>
            <a:prstDash val="solid"/>
            <a:round/>
            <a:headEnd len="med" w="med" type="none"/>
            <a:tailEnd len="med" w="med" type="stealth"/>
          </a:ln>
        </p:spPr>
      </p:cxnSp>
      <p:pic>
        <p:nvPicPr>
          <p:cNvPr id="433" name="Google Shape;433;g354f5503dc6_0_683"/>
          <p:cNvPicPr preferRelativeResize="0"/>
          <p:nvPr/>
        </p:nvPicPr>
        <p:blipFill rotWithShape="1">
          <a:blip r:embed="rId11">
            <a:alphaModFix/>
          </a:blip>
          <a:srcRect b="0" l="0" r="0" t="0"/>
          <a:stretch/>
        </p:blipFill>
        <p:spPr>
          <a:xfrm>
            <a:off x="6199925" y="3561025"/>
            <a:ext cx="1400023" cy="399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354f5503dc6_0_706"/>
          <p:cNvSpPr txBox="1"/>
          <p:nvPr>
            <p:ph type="title"/>
          </p:nvPr>
        </p:nvSpPr>
        <p:spPr>
          <a:xfrm>
            <a:off x="174990" y="102682"/>
            <a:ext cx="87939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Field Deployment and Testing </a:t>
            </a:r>
            <a:endParaRPr/>
          </a:p>
        </p:txBody>
      </p:sp>
      <p:sp>
        <p:nvSpPr>
          <p:cNvPr id="440" name="Google Shape;440;g354f5503dc6_0_706"/>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aphicFrame>
        <p:nvGraphicFramePr>
          <p:cNvPr id="441" name="Google Shape;441;g354f5503dc6_0_706"/>
          <p:cNvGraphicFramePr/>
          <p:nvPr/>
        </p:nvGraphicFramePr>
        <p:xfrm>
          <a:off x="121775" y="1255738"/>
          <a:ext cx="3000000" cy="3000000"/>
        </p:xfrm>
        <a:graphic>
          <a:graphicData uri="http://schemas.openxmlformats.org/drawingml/2006/table">
            <a:tbl>
              <a:tblPr>
                <a:noFill/>
                <a:tableStyleId>{7A343A61-DF72-40B2-A661-11E8B5EBFFF9}</a:tableStyleId>
              </a:tblPr>
              <a:tblGrid>
                <a:gridCol w="254600"/>
                <a:gridCol w="785575"/>
                <a:gridCol w="2615250"/>
                <a:gridCol w="818050"/>
              </a:tblGrid>
              <a:tr h="12700">
                <a:tc>
                  <a:txBody>
                    <a:bodyPr/>
                    <a:lstStyle/>
                    <a:p>
                      <a:pPr indent="0" lvl="0" marL="0" rtl="0" algn="ctr">
                        <a:spcBef>
                          <a:spcPts val="0"/>
                        </a:spcBef>
                        <a:spcAft>
                          <a:spcPts val="0"/>
                        </a:spcAft>
                        <a:buNone/>
                      </a:pPr>
                      <a:r>
                        <a:rPr lang="en-US"/>
                        <a:t>#</a:t>
                      </a:r>
                      <a:endParaRPr/>
                    </a:p>
                  </a:txBody>
                  <a:tcPr marT="27300" marB="27300" marR="27300" marL="27300">
                    <a:solidFill>
                      <a:srgbClr val="D9EAD3"/>
                    </a:solidFill>
                  </a:tcPr>
                </a:tc>
                <a:tc>
                  <a:txBody>
                    <a:bodyPr/>
                    <a:lstStyle/>
                    <a:p>
                      <a:pPr indent="0" lvl="0" marL="0" rtl="0" algn="l">
                        <a:spcBef>
                          <a:spcPts val="0"/>
                        </a:spcBef>
                        <a:spcAft>
                          <a:spcPts val="0"/>
                        </a:spcAft>
                        <a:buNone/>
                      </a:pPr>
                      <a:r>
                        <a:rPr lang="en-US"/>
                        <a:t>Scenario</a:t>
                      </a:r>
                      <a:endParaRPr/>
                    </a:p>
                  </a:txBody>
                  <a:tcPr marT="27300" marB="27300" marR="27300" marL="27300">
                    <a:solidFill>
                      <a:srgbClr val="D9EAD3"/>
                    </a:solidFill>
                  </a:tcPr>
                </a:tc>
                <a:tc>
                  <a:txBody>
                    <a:bodyPr/>
                    <a:lstStyle/>
                    <a:p>
                      <a:pPr indent="0" lvl="0" marL="0" rtl="0" algn="l">
                        <a:spcBef>
                          <a:spcPts val="0"/>
                        </a:spcBef>
                        <a:spcAft>
                          <a:spcPts val="0"/>
                        </a:spcAft>
                        <a:buNone/>
                      </a:pPr>
                      <a:r>
                        <a:rPr lang="en-US"/>
                        <a:t>Description</a:t>
                      </a:r>
                      <a:endParaRPr/>
                    </a:p>
                  </a:txBody>
                  <a:tcPr marT="27300" marB="27300" marR="27300" marL="27300">
                    <a:solidFill>
                      <a:srgbClr val="D9EAD3"/>
                    </a:solidFill>
                  </a:tcPr>
                </a:tc>
                <a:tc>
                  <a:txBody>
                    <a:bodyPr/>
                    <a:lstStyle/>
                    <a:p>
                      <a:pPr indent="0" lvl="0" marL="0" rtl="0" algn="ctr">
                        <a:spcBef>
                          <a:spcPts val="0"/>
                        </a:spcBef>
                        <a:spcAft>
                          <a:spcPts val="0"/>
                        </a:spcAft>
                        <a:buNone/>
                      </a:pPr>
                      <a:r>
                        <a:rPr lang="en-US"/>
                        <a:t>Cost Savings</a:t>
                      </a:r>
                      <a:endParaRPr/>
                    </a:p>
                  </a:txBody>
                  <a:tcPr marT="27300" marB="27300" marR="27300" marL="27300">
                    <a:solidFill>
                      <a:srgbClr val="D9EAD3"/>
                    </a:solidFill>
                  </a:tcPr>
                </a:tc>
              </a:tr>
              <a:tr h="12700">
                <a:tc>
                  <a:txBody>
                    <a:bodyPr/>
                    <a:lstStyle/>
                    <a:p>
                      <a:pPr indent="0" lvl="0" marL="0" rtl="0" algn="ctr">
                        <a:spcBef>
                          <a:spcPts val="0"/>
                        </a:spcBef>
                        <a:spcAft>
                          <a:spcPts val="0"/>
                        </a:spcAft>
                        <a:buNone/>
                      </a:pPr>
                      <a:r>
                        <a:rPr lang="en-US"/>
                        <a:t>0</a:t>
                      </a:r>
                      <a:endParaRPr/>
                    </a:p>
                  </a:txBody>
                  <a:tcPr marT="27300" marB="27300" marR="27300" marL="27300"/>
                </a:tc>
                <a:tc>
                  <a:txBody>
                    <a:bodyPr/>
                    <a:lstStyle/>
                    <a:p>
                      <a:pPr indent="0" lvl="0" marL="0" rtl="0" algn="l">
                        <a:spcBef>
                          <a:spcPts val="0"/>
                        </a:spcBef>
                        <a:spcAft>
                          <a:spcPts val="0"/>
                        </a:spcAft>
                        <a:buNone/>
                      </a:pPr>
                      <a:r>
                        <a:rPr lang="en-US"/>
                        <a:t>Baseline</a:t>
                      </a:r>
                      <a:endParaRPr/>
                    </a:p>
                  </a:txBody>
                  <a:tcPr marT="27300" marB="27300" marR="27300" marL="27300"/>
                </a:tc>
                <a:tc>
                  <a:txBody>
                    <a:bodyPr/>
                    <a:lstStyle/>
                    <a:p>
                      <a:pPr indent="0" lvl="0" marL="0" rtl="0" algn="l">
                        <a:spcBef>
                          <a:spcPts val="0"/>
                        </a:spcBef>
                        <a:spcAft>
                          <a:spcPts val="0"/>
                        </a:spcAft>
                        <a:buNone/>
                      </a:pPr>
                      <a:r>
                        <a:rPr lang="en-US"/>
                        <a:t>No DF participation</a:t>
                      </a:r>
                      <a:endParaRPr/>
                    </a:p>
                  </a:txBody>
                  <a:tcPr marT="27300" marB="27300" marR="27300" marL="27300"/>
                </a:tc>
                <a:tc>
                  <a:txBody>
                    <a:bodyPr/>
                    <a:lstStyle/>
                    <a:p>
                      <a:pPr indent="0" lvl="0" marL="0" rtl="0" algn="ctr">
                        <a:spcBef>
                          <a:spcPts val="0"/>
                        </a:spcBef>
                        <a:spcAft>
                          <a:spcPts val="0"/>
                        </a:spcAft>
                        <a:buNone/>
                      </a:pPr>
                      <a:r>
                        <a:rPr lang="en-US"/>
                        <a:t>$0</a:t>
                      </a:r>
                      <a:endParaRPr/>
                    </a:p>
                  </a:txBody>
                  <a:tcPr marT="27300" marB="27300" marR="27300" marL="27300"/>
                </a:tc>
              </a:tr>
              <a:tr h="12700">
                <a:tc>
                  <a:txBody>
                    <a:bodyPr/>
                    <a:lstStyle/>
                    <a:p>
                      <a:pPr indent="0" lvl="0" marL="0" rtl="0" algn="ctr">
                        <a:spcBef>
                          <a:spcPts val="0"/>
                        </a:spcBef>
                        <a:spcAft>
                          <a:spcPts val="0"/>
                        </a:spcAft>
                        <a:buNone/>
                      </a:pPr>
                      <a:r>
                        <a:rPr lang="en-US"/>
                        <a:t>1</a:t>
                      </a:r>
                      <a:endParaRPr/>
                    </a:p>
                  </a:txBody>
                  <a:tcPr marT="27300" marB="27300" marR="27300" marL="27300"/>
                </a:tc>
                <a:tc>
                  <a:txBody>
                    <a:bodyPr/>
                    <a:lstStyle/>
                    <a:p>
                      <a:pPr indent="0" lvl="0" marL="0" rtl="0" algn="l">
                        <a:spcBef>
                          <a:spcPts val="0"/>
                        </a:spcBef>
                        <a:spcAft>
                          <a:spcPts val="0"/>
                        </a:spcAft>
                        <a:buNone/>
                      </a:pPr>
                      <a:r>
                        <a:rPr lang="en-US"/>
                        <a:t>ELRP-1</a:t>
                      </a:r>
                      <a:endParaRPr/>
                    </a:p>
                  </a:txBody>
                  <a:tcPr marT="27300" marB="27300" marR="27300" marL="27300"/>
                </a:tc>
                <a:tc>
                  <a:txBody>
                    <a:bodyPr/>
                    <a:lstStyle/>
                    <a:p>
                      <a:pPr indent="0" lvl="0" marL="0" rtl="0" algn="l">
                        <a:spcBef>
                          <a:spcPts val="0"/>
                        </a:spcBef>
                        <a:spcAft>
                          <a:spcPts val="0"/>
                        </a:spcAft>
                        <a:buNone/>
                      </a:pPr>
                      <a:r>
                        <a:rPr lang="en-US"/>
                        <a:t>10% shed during ELRP events (for 60h during the year)</a:t>
                      </a:r>
                      <a:endParaRPr/>
                    </a:p>
                  </a:txBody>
                  <a:tcPr marT="27300" marB="27300" marR="27300" marL="27300"/>
                </a:tc>
                <a:tc>
                  <a:txBody>
                    <a:bodyPr/>
                    <a:lstStyle/>
                    <a:p>
                      <a:pPr indent="0" lvl="0" marL="0" rtl="0" algn="ctr">
                        <a:spcBef>
                          <a:spcPts val="0"/>
                        </a:spcBef>
                        <a:spcAft>
                          <a:spcPts val="0"/>
                        </a:spcAft>
                        <a:buNone/>
                      </a:pPr>
                      <a:r>
                        <a:rPr lang="en-US"/>
                        <a:t>$1,700</a:t>
                      </a:r>
                      <a:endParaRPr/>
                    </a:p>
                  </a:txBody>
                  <a:tcPr marT="27300" marB="27300" marR="27300" marL="27300"/>
                </a:tc>
              </a:tr>
              <a:tr h="12700">
                <a:tc>
                  <a:txBody>
                    <a:bodyPr/>
                    <a:lstStyle/>
                    <a:p>
                      <a:pPr indent="0" lvl="0" marL="0" rtl="0" algn="ctr">
                        <a:spcBef>
                          <a:spcPts val="0"/>
                        </a:spcBef>
                        <a:spcAft>
                          <a:spcPts val="0"/>
                        </a:spcAft>
                        <a:buNone/>
                      </a:pPr>
                      <a:r>
                        <a:rPr lang="en-US"/>
                        <a:t>2</a:t>
                      </a:r>
                      <a:endParaRPr/>
                    </a:p>
                  </a:txBody>
                  <a:tcPr marT="27300" marB="27300" marR="27300" marL="27300"/>
                </a:tc>
                <a:tc>
                  <a:txBody>
                    <a:bodyPr/>
                    <a:lstStyle/>
                    <a:p>
                      <a:pPr indent="0" lvl="0" marL="0" rtl="0" algn="l">
                        <a:spcBef>
                          <a:spcPts val="0"/>
                        </a:spcBef>
                        <a:spcAft>
                          <a:spcPts val="0"/>
                        </a:spcAft>
                        <a:buNone/>
                      </a:pPr>
                      <a:r>
                        <a:rPr lang="en-US"/>
                        <a:t>PLR-1 + ELRP-1</a:t>
                      </a:r>
                      <a:endParaRPr/>
                    </a:p>
                  </a:txBody>
                  <a:tcPr marT="27300" marB="27300" marR="27300" marL="27300"/>
                </a:tc>
                <a:tc>
                  <a:txBody>
                    <a:bodyPr/>
                    <a:lstStyle/>
                    <a:p>
                      <a:pPr indent="0" lvl="0" marL="0" rtl="0" algn="l">
                        <a:spcBef>
                          <a:spcPts val="0"/>
                        </a:spcBef>
                        <a:spcAft>
                          <a:spcPts val="0"/>
                        </a:spcAft>
                        <a:buNone/>
                      </a:pPr>
                      <a:r>
                        <a:rPr lang="en-US"/>
                        <a:t>10% reduction in peak load during on-peak hours + ELRP-1</a:t>
                      </a:r>
                      <a:endParaRPr/>
                    </a:p>
                  </a:txBody>
                  <a:tcPr marT="27300" marB="27300" marR="27300" marL="27300"/>
                </a:tc>
                <a:tc>
                  <a:txBody>
                    <a:bodyPr/>
                    <a:lstStyle/>
                    <a:p>
                      <a:pPr indent="0" lvl="0" marL="0" rtl="0" algn="ctr">
                        <a:spcBef>
                          <a:spcPts val="0"/>
                        </a:spcBef>
                        <a:spcAft>
                          <a:spcPts val="0"/>
                        </a:spcAft>
                        <a:buNone/>
                      </a:pPr>
                      <a:r>
                        <a:rPr lang="en-US"/>
                        <a:t>$10,500</a:t>
                      </a:r>
                      <a:endParaRPr/>
                    </a:p>
                  </a:txBody>
                  <a:tcPr marT="27300" marB="27300" marR="27300" marL="27300"/>
                </a:tc>
              </a:tr>
              <a:tr h="12700">
                <a:tc>
                  <a:txBody>
                    <a:bodyPr/>
                    <a:lstStyle/>
                    <a:p>
                      <a:pPr indent="0" lvl="0" marL="0" rtl="0" algn="ctr">
                        <a:spcBef>
                          <a:spcPts val="0"/>
                        </a:spcBef>
                        <a:spcAft>
                          <a:spcPts val="0"/>
                        </a:spcAft>
                        <a:buNone/>
                      </a:pPr>
                      <a:r>
                        <a:rPr lang="en-US"/>
                        <a:t>3</a:t>
                      </a:r>
                      <a:endParaRPr/>
                    </a:p>
                  </a:txBody>
                  <a:tcPr marT="27300" marB="27300" marR="27300" marL="27300"/>
                </a:tc>
                <a:tc>
                  <a:txBody>
                    <a:bodyPr/>
                    <a:lstStyle/>
                    <a:p>
                      <a:pPr indent="0" lvl="0" marL="0" rtl="0" algn="l">
                        <a:spcBef>
                          <a:spcPts val="0"/>
                        </a:spcBef>
                        <a:spcAft>
                          <a:spcPts val="0"/>
                        </a:spcAft>
                        <a:buNone/>
                      </a:pPr>
                      <a:r>
                        <a:rPr lang="en-US"/>
                        <a:t>ELRP-2</a:t>
                      </a:r>
                      <a:endParaRPr/>
                    </a:p>
                  </a:txBody>
                  <a:tcPr marT="27300" marB="27300" marR="27300" marL="27300"/>
                </a:tc>
                <a:tc>
                  <a:txBody>
                    <a:bodyPr/>
                    <a:lstStyle/>
                    <a:p>
                      <a:pPr indent="0" lvl="0" marL="0" rtl="0" algn="l">
                        <a:spcBef>
                          <a:spcPts val="0"/>
                        </a:spcBef>
                        <a:spcAft>
                          <a:spcPts val="0"/>
                        </a:spcAft>
                        <a:buNone/>
                      </a:pPr>
                      <a:r>
                        <a:rPr lang="en-US"/>
                        <a:t>20% shed during ELRP events</a:t>
                      </a:r>
                      <a:endParaRPr/>
                    </a:p>
                  </a:txBody>
                  <a:tcPr marT="27300" marB="27300" marR="27300" marL="27300"/>
                </a:tc>
                <a:tc>
                  <a:txBody>
                    <a:bodyPr/>
                    <a:lstStyle/>
                    <a:p>
                      <a:pPr indent="0" lvl="0" marL="0" rtl="0" algn="ctr">
                        <a:spcBef>
                          <a:spcPts val="0"/>
                        </a:spcBef>
                        <a:spcAft>
                          <a:spcPts val="0"/>
                        </a:spcAft>
                        <a:buNone/>
                      </a:pPr>
                      <a:r>
                        <a:rPr lang="en-US"/>
                        <a:t>$3,400</a:t>
                      </a:r>
                      <a:endParaRPr/>
                    </a:p>
                  </a:txBody>
                  <a:tcPr marT="27300" marB="27300" marR="27300" marL="27300"/>
                </a:tc>
              </a:tr>
              <a:tr h="12700">
                <a:tc>
                  <a:txBody>
                    <a:bodyPr/>
                    <a:lstStyle/>
                    <a:p>
                      <a:pPr indent="0" lvl="0" marL="0" rtl="0" algn="ctr">
                        <a:spcBef>
                          <a:spcPts val="0"/>
                        </a:spcBef>
                        <a:spcAft>
                          <a:spcPts val="0"/>
                        </a:spcAft>
                        <a:buNone/>
                      </a:pPr>
                      <a:r>
                        <a:rPr lang="en-US"/>
                        <a:t>4</a:t>
                      </a:r>
                      <a:endParaRPr/>
                    </a:p>
                  </a:txBody>
                  <a:tcPr marT="27300" marB="27300" marR="27300" marL="27300"/>
                </a:tc>
                <a:tc>
                  <a:txBody>
                    <a:bodyPr/>
                    <a:lstStyle/>
                    <a:p>
                      <a:pPr indent="0" lvl="0" marL="0" rtl="0" algn="l">
                        <a:spcBef>
                          <a:spcPts val="0"/>
                        </a:spcBef>
                        <a:spcAft>
                          <a:spcPts val="0"/>
                        </a:spcAft>
                        <a:buNone/>
                      </a:pPr>
                      <a:r>
                        <a:rPr lang="en-US"/>
                        <a:t>PLR-2 + ELRP-2</a:t>
                      </a:r>
                      <a:endParaRPr/>
                    </a:p>
                  </a:txBody>
                  <a:tcPr marT="27300" marB="27300" marR="27300" marL="27300"/>
                </a:tc>
                <a:tc>
                  <a:txBody>
                    <a:bodyPr/>
                    <a:lstStyle/>
                    <a:p>
                      <a:pPr indent="0" lvl="0" marL="0" rtl="0" algn="l">
                        <a:spcBef>
                          <a:spcPts val="0"/>
                        </a:spcBef>
                        <a:spcAft>
                          <a:spcPts val="0"/>
                        </a:spcAft>
                        <a:buNone/>
                      </a:pPr>
                      <a:r>
                        <a:rPr lang="en-US"/>
                        <a:t>20% reduction in peak load during on-peak hours + ELRP-2</a:t>
                      </a:r>
                      <a:endParaRPr/>
                    </a:p>
                  </a:txBody>
                  <a:tcPr marT="27300" marB="27300" marR="27300" marL="27300"/>
                </a:tc>
                <a:tc>
                  <a:txBody>
                    <a:bodyPr/>
                    <a:lstStyle/>
                    <a:p>
                      <a:pPr indent="0" lvl="0" marL="0" rtl="0" algn="ctr">
                        <a:spcBef>
                          <a:spcPts val="0"/>
                        </a:spcBef>
                        <a:spcAft>
                          <a:spcPts val="0"/>
                        </a:spcAft>
                        <a:buNone/>
                      </a:pPr>
                      <a:r>
                        <a:rPr lang="en-US"/>
                        <a:t>$20,600</a:t>
                      </a:r>
                      <a:endParaRPr/>
                    </a:p>
                  </a:txBody>
                  <a:tcPr marT="27300" marB="27300" marR="27300" marL="27300"/>
                </a:tc>
              </a:tr>
              <a:tr h="12700">
                <a:tc>
                  <a:txBody>
                    <a:bodyPr/>
                    <a:lstStyle/>
                    <a:p>
                      <a:pPr indent="0" lvl="0" marL="0" rtl="0" algn="ctr">
                        <a:spcBef>
                          <a:spcPts val="0"/>
                        </a:spcBef>
                        <a:spcAft>
                          <a:spcPts val="0"/>
                        </a:spcAft>
                        <a:buNone/>
                      </a:pPr>
                      <a:r>
                        <a:rPr lang="en-US"/>
                        <a:t>5</a:t>
                      </a:r>
                      <a:endParaRPr/>
                    </a:p>
                  </a:txBody>
                  <a:tcPr marT="27300" marB="27300" marR="27300" marL="27300"/>
                </a:tc>
                <a:tc>
                  <a:txBody>
                    <a:bodyPr/>
                    <a:lstStyle/>
                    <a:p>
                      <a:pPr indent="0" lvl="0" marL="0" rtl="0" algn="l">
                        <a:spcBef>
                          <a:spcPts val="0"/>
                        </a:spcBef>
                        <a:spcAft>
                          <a:spcPts val="0"/>
                        </a:spcAft>
                        <a:buNone/>
                      </a:pPr>
                      <a:r>
                        <a:rPr lang="en-US"/>
                        <a:t>EE</a:t>
                      </a:r>
                      <a:endParaRPr/>
                    </a:p>
                  </a:txBody>
                  <a:tcPr marT="27300" marB="27300" marR="27300" marL="27300"/>
                </a:tc>
                <a:tc>
                  <a:txBody>
                    <a:bodyPr/>
                    <a:lstStyle/>
                    <a:p>
                      <a:pPr indent="0" lvl="0" marL="0" rtl="0" algn="l">
                        <a:spcBef>
                          <a:spcPts val="0"/>
                        </a:spcBef>
                        <a:spcAft>
                          <a:spcPts val="0"/>
                        </a:spcAft>
                        <a:buNone/>
                      </a:pPr>
                      <a:r>
                        <a:rPr lang="en-US"/>
                        <a:t>20% reduction in energy through energy efficiency </a:t>
                      </a:r>
                      <a:endParaRPr/>
                    </a:p>
                  </a:txBody>
                  <a:tcPr marT="27300" marB="27300" marR="27300" marL="27300"/>
                </a:tc>
                <a:tc>
                  <a:txBody>
                    <a:bodyPr/>
                    <a:lstStyle/>
                    <a:p>
                      <a:pPr indent="0" lvl="0" marL="0" rtl="0" algn="ctr">
                        <a:spcBef>
                          <a:spcPts val="0"/>
                        </a:spcBef>
                        <a:spcAft>
                          <a:spcPts val="0"/>
                        </a:spcAft>
                        <a:buNone/>
                      </a:pPr>
                      <a:r>
                        <a:rPr lang="en-US"/>
                        <a:t>$53,000</a:t>
                      </a:r>
                      <a:endParaRPr/>
                    </a:p>
                  </a:txBody>
                  <a:tcPr marT="27300" marB="27300" marR="27300" marL="27300"/>
                </a:tc>
              </a:tr>
            </a:tbl>
          </a:graphicData>
        </a:graphic>
      </p:graphicFrame>
      <p:sp>
        <p:nvSpPr>
          <p:cNvPr id="442" name="Google Shape;442;g354f5503dc6_0_706"/>
          <p:cNvSpPr txBox="1"/>
          <p:nvPr>
            <p:ph idx="1" type="body"/>
          </p:nvPr>
        </p:nvSpPr>
        <p:spPr>
          <a:xfrm>
            <a:off x="54100" y="628725"/>
            <a:ext cx="8914800" cy="7233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a:t>In CA, significant opportunities from both EE and DR</a:t>
            </a:r>
            <a:endParaRPr/>
          </a:p>
        </p:txBody>
      </p:sp>
      <p:pic>
        <p:nvPicPr>
          <p:cNvPr id="443" name="Google Shape;443;g354f5503dc6_0_706"/>
          <p:cNvPicPr preferRelativeResize="0"/>
          <p:nvPr/>
        </p:nvPicPr>
        <p:blipFill>
          <a:blip r:embed="rId3">
            <a:alphaModFix/>
          </a:blip>
          <a:stretch>
            <a:fillRect/>
          </a:stretch>
        </p:blipFill>
        <p:spPr>
          <a:xfrm>
            <a:off x="4648200" y="1306900"/>
            <a:ext cx="4473475" cy="2851625"/>
          </a:xfrm>
          <a:prstGeom prst="rect">
            <a:avLst/>
          </a:prstGeom>
          <a:noFill/>
          <a:ln>
            <a:noFill/>
          </a:ln>
        </p:spPr>
      </p:pic>
      <p:sp>
        <p:nvSpPr>
          <p:cNvPr id="444" name="Google Shape;444;g354f5503dc6_0_706"/>
          <p:cNvSpPr txBox="1"/>
          <p:nvPr>
            <p:ph idx="1" type="body"/>
          </p:nvPr>
        </p:nvSpPr>
        <p:spPr>
          <a:xfrm>
            <a:off x="76200" y="4228750"/>
            <a:ext cx="9144000" cy="7233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a:t>Opportunities for DF are growing (CPP, RTP, CBP, etc.)</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g354f5503dc6_0_716"/>
          <p:cNvSpPr txBox="1"/>
          <p:nvPr>
            <p:ph type="title"/>
          </p:nvPr>
        </p:nvSpPr>
        <p:spPr>
          <a:xfrm>
            <a:off x="174990" y="102682"/>
            <a:ext cx="87939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Community Engagement and Tech Transfer </a:t>
            </a:r>
            <a:endParaRPr/>
          </a:p>
        </p:txBody>
      </p:sp>
      <p:sp>
        <p:nvSpPr>
          <p:cNvPr id="451" name="Google Shape;451;g354f5503dc6_0_716"/>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52" name="Google Shape;452;g354f5503dc6_0_716"/>
          <p:cNvSpPr txBox="1"/>
          <p:nvPr/>
        </p:nvSpPr>
        <p:spPr>
          <a:xfrm>
            <a:off x="175000" y="737950"/>
            <a:ext cx="4078200" cy="219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200"/>
              <a:t>Engagement with campus energy managers via UC Davis Annual Global Energy Manager Workshop:</a:t>
            </a:r>
            <a:endParaRPr sz="1200"/>
          </a:p>
          <a:p>
            <a:pPr indent="-304800" lvl="0" marL="457200" rtl="0" algn="l">
              <a:lnSpc>
                <a:spcPct val="115000"/>
              </a:lnSpc>
              <a:spcBef>
                <a:spcPts val="1200"/>
              </a:spcBef>
              <a:spcAft>
                <a:spcPts val="0"/>
              </a:spcAft>
              <a:buSzPts val="1200"/>
              <a:buChar char="○"/>
            </a:pPr>
            <a:r>
              <a:rPr lang="en-US" sz="1200"/>
              <a:t>Started in 2019 with an in-person workshop (70 participants). Moved online in 2020 (200-300) attendees</a:t>
            </a:r>
            <a:endParaRPr sz="1200"/>
          </a:p>
          <a:p>
            <a:pPr indent="-304800" lvl="0" marL="457200" rtl="0" algn="l">
              <a:lnSpc>
                <a:spcPct val="115000"/>
              </a:lnSpc>
              <a:spcBef>
                <a:spcPts val="0"/>
              </a:spcBef>
              <a:spcAft>
                <a:spcPts val="0"/>
              </a:spcAft>
              <a:buSzPts val="1200"/>
              <a:buChar char="○"/>
            </a:pPr>
            <a:r>
              <a:rPr lang="en-US" sz="1200"/>
              <a:t>﻿﻿</a:t>
            </a:r>
            <a:r>
              <a:rPr b="1" lang="en-US" sz="1200"/>
              <a:t>2024 registered attendees:</a:t>
            </a:r>
            <a:endParaRPr b="1" sz="1200"/>
          </a:p>
          <a:p>
            <a:pPr indent="-304800" lvl="1" marL="914400" rtl="0" algn="l">
              <a:lnSpc>
                <a:spcPct val="115000"/>
              </a:lnSpc>
              <a:spcBef>
                <a:spcPts val="0"/>
              </a:spcBef>
              <a:spcAft>
                <a:spcPts val="0"/>
              </a:spcAft>
              <a:buSzPts val="1200"/>
              <a:buChar char="■"/>
            </a:pPr>
            <a:r>
              <a:rPr lang="en-US" sz="1200"/>
              <a:t>﻿﻿From Australia, Canada, China, India, Japan, Mexico, 12 US states</a:t>
            </a:r>
            <a:endParaRPr sz="1200"/>
          </a:p>
          <a:p>
            <a:pPr indent="-304800" lvl="1" marL="914400" rtl="0" algn="l">
              <a:lnSpc>
                <a:spcPct val="115000"/>
              </a:lnSpc>
              <a:spcBef>
                <a:spcPts val="0"/>
              </a:spcBef>
              <a:spcAft>
                <a:spcPts val="0"/>
              </a:spcAft>
              <a:buSzPts val="1200"/>
              <a:buChar char="■"/>
            </a:pPr>
            <a:r>
              <a:rPr lang="en-US" sz="1200"/>
              <a:t>﻿﻿40+ colleges or universities represented</a:t>
            </a:r>
            <a:endParaRPr sz="1200"/>
          </a:p>
          <a:p>
            <a:pPr indent="-304800" lvl="1" marL="914400" rtl="0" algn="l">
              <a:lnSpc>
                <a:spcPct val="115000"/>
              </a:lnSpc>
              <a:spcBef>
                <a:spcPts val="0"/>
              </a:spcBef>
              <a:spcAft>
                <a:spcPts val="0"/>
              </a:spcAft>
              <a:buSzPts val="1200"/>
              <a:buChar char="■"/>
            </a:pPr>
            <a:r>
              <a:rPr lang="en-US" sz="1200"/>
              <a:t>20+ industry and government partners</a:t>
            </a:r>
            <a:endParaRPr sz="1200"/>
          </a:p>
          <a:p>
            <a:pPr indent="0" lvl="0" marL="0" rtl="0" algn="l">
              <a:spcBef>
                <a:spcPts val="1200"/>
              </a:spcBef>
              <a:spcAft>
                <a:spcPts val="0"/>
              </a:spcAft>
              <a:buNone/>
            </a:pPr>
            <a:r>
              <a:t/>
            </a:r>
            <a:endParaRPr sz="3100">
              <a:solidFill>
                <a:schemeClr val="dk1"/>
              </a:solidFill>
              <a:latin typeface="Libre Franklin"/>
              <a:ea typeface="Libre Franklin"/>
              <a:cs typeface="Libre Franklin"/>
              <a:sym typeface="Libre Franklin"/>
            </a:endParaRPr>
          </a:p>
        </p:txBody>
      </p:sp>
      <p:pic>
        <p:nvPicPr>
          <p:cNvPr id="453" name="Google Shape;453;g354f5503dc6_0_716" title="Screenshot 2025-04-25 at 2.23.39 PM.png"/>
          <p:cNvPicPr preferRelativeResize="0"/>
          <p:nvPr/>
        </p:nvPicPr>
        <p:blipFill rotWithShape="1">
          <a:blip r:embed="rId3">
            <a:alphaModFix/>
          </a:blip>
          <a:srcRect b="0" l="0" r="5580" t="0"/>
          <a:stretch/>
        </p:blipFill>
        <p:spPr>
          <a:xfrm>
            <a:off x="650350" y="3167300"/>
            <a:ext cx="2873075" cy="1171250"/>
          </a:xfrm>
          <a:prstGeom prst="rect">
            <a:avLst/>
          </a:prstGeom>
          <a:noFill/>
          <a:ln>
            <a:noFill/>
          </a:ln>
        </p:spPr>
      </p:pic>
      <p:pic>
        <p:nvPicPr>
          <p:cNvPr id="454" name="Google Shape;454;g354f5503dc6_0_716" title="Screenshot 2025-04-25 at 2.26.26 PM.png"/>
          <p:cNvPicPr preferRelativeResize="0"/>
          <p:nvPr/>
        </p:nvPicPr>
        <p:blipFill>
          <a:blip r:embed="rId4">
            <a:alphaModFix/>
          </a:blip>
          <a:stretch>
            <a:fillRect/>
          </a:stretch>
        </p:blipFill>
        <p:spPr>
          <a:xfrm>
            <a:off x="4321875" y="2002782"/>
            <a:ext cx="4586000" cy="2283716"/>
          </a:xfrm>
          <a:prstGeom prst="rect">
            <a:avLst/>
          </a:prstGeom>
          <a:noFill/>
          <a:ln cap="flat" cmpd="sng" w="9525">
            <a:solidFill>
              <a:schemeClr val="dk1"/>
            </a:solidFill>
            <a:prstDash val="solid"/>
            <a:round/>
            <a:headEnd len="sm" w="sm" type="none"/>
            <a:tailEnd len="sm" w="sm" type="none"/>
          </a:ln>
        </p:spPr>
      </p:pic>
      <p:sp>
        <p:nvSpPr>
          <p:cNvPr id="455" name="Google Shape;455;g354f5503dc6_0_716"/>
          <p:cNvSpPr txBox="1"/>
          <p:nvPr/>
        </p:nvSpPr>
        <p:spPr>
          <a:xfrm>
            <a:off x="4421325" y="912925"/>
            <a:ext cx="4437300" cy="91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Partnerships with Taylor Engineers, TRC for direct engagement with ASHRAE committees to codify and scale future CDL library amendments reflective of best-in-class sequences </a:t>
            </a:r>
            <a:endParaRPr sz="3100">
              <a:solidFill>
                <a:schemeClr val="dk1"/>
              </a:solidFill>
              <a:latin typeface="Libre Franklin"/>
              <a:ea typeface="Libre Franklin"/>
              <a:cs typeface="Libre Franklin"/>
              <a:sym typeface="Libre Frankli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354f5503dc6_0_726"/>
          <p:cNvSpPr txBox="1"/>
          <p:nvPr>
            <p:ph type="title"/>
          </p:nvPr>
        </p:nvSpPr>
        <p:spPr>
          <a:xfrm>
            <a:off x="-361500" y="102675"/>
            <a:ext cx="9803100" cy="536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US" sz="3140"/>
              <a:t>This technology is core to the future of buildings</a:t>
            </a:r>
            <a:endParaRPr sz="3140"/>
          </a:p>
        </p:txBody>
      </p:sp>
      <p:sp>
        <p:nvSpPr>
          <p:cNvPr id="462" name="Google Shape;462;g354f5503dc6_0_726"/>
          <p:cNvSpPr txBox="1"/>
          <p:nvPr>
            <p:ph idx="1" type="body"/>
          </p:nvPr>
        </p:nvSpPr>
        <p:spPr>
          <a:xfrm>
            <a:off x="370400" y="875375"/>
            <a:ext cx="8468700" cy="3758100"/>
          </a:xfrm>
          <a:prstGeom prst="rect">
            <a:avLst/>
          </a:prstGeom>
        </p:spPr>
        <p:txBody>
          <a:bodyPr anchorCtr="0" anchor="t" bIns="45700" lIns="91425" spcFirstLastPara="1" rIns="91425" wrap="square" tIns="45700">
            <a:normAutofit/>
          </a:bodyPr>
          <a:lstStyle/>
          <a:p>
            <a:pPr indent="-342900" lvl="0" marL="457200" rtl="0" algn="l">
              <a:spcBef>
                <a:spcPts val="0"/>
              </a:spcBef>
              <a:spcAft>
                <a:spcPts val="0"/>
              </a:spcAft>
              <a:buSzPts val="1800"/>
              <a:buChar char="●"/>
            </a:pPr>
            <a:r>
              <a:rPr lang="en-US"/>
              <a:t>Potential EE and DF from buildings is untapped</a:t>
            </a:r>
            <a:endParaRPr/>
          </a:p>
          <a:p>
            <a:pPr indent="-342900" lvl="0" marL="457200" rtl="0" algn="l">
              <a:spcBef>
                <a:spcPts val="1000"/>
              </a:spcBef>
              <a:spcAft>
                <a:spcPts val="0"/>
              </a:spcAft>
              <a:buSzPts val="1800"/>
              <a:buChar char="●"/>
            </a:pPr>
            <a:r>
              <a:rPr lang="en-US"/>
              <a:t>Controls, sequences, and installations are bespoke and costly</a:t>
            </a:r>
            <a:endParaRPr/>
          </a:p>
          <a:p>
            <a:pPr indent="-342900" lvl="0" marL="457200" rtl="0" algn="l">
              <a:spcBef>
                <a:spcPts val="1000"/>
              </a:spcBef>
              <a:spcAft>
                <a:spcPts val="0"/>
              </a:spcAft>
              <a:buSzPts val="1800"/>
              <a:buChar char="●"/>
            </a:pPr>
            <a:r>
              <a:rPr lang="en-US"/>
              <a:t>We have more tools/infrastructure than ever to improve EE and DF through digitization</a:t>
            </a:r>
            <a:endParaRPr/>
          </a:p>
          <a:p>
            <a:pPr indent="-342900" lvl="0" marL="457200" rtl="0" algn="l">
              <a:spcBef>
                <a:spcPts val="1000"/>
              </a:spcBef>
              <a:spcAft>
                <a:spcPts val="1000"/>
              </a:spcAft>
              <a:buSzPts val="1800"/>
              <a:buChar char="●"/>
            </a:pPr>
            <a:r>
              <a:rPr lang="en-US"/>
              <a:t>Interoperable + well tested sequences, data models, and workflows are key</a:t>
            </a:r>
            <a:endParaRPr/>
          </a:p>
        </p:txBody>
      </p:sp>
      <p:sp>
        <p:nvSpPr>
          <p:cNvPr id="463" name="Google Shape;463;g354f5503dc6_0_726"/>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g354f5503dc6_0_417"/>
          <p:cNvSpPr txBox="1"/>
          <p:nvPr>
            <p:ph type="title"/>
          </p:nvPr>
        </p:nvSpPr>
        <p:spPr>
          <a:xfrm>
            <a:off x="172590" y="209207"/>
            <a:ext cx="87939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Demand Flexibility and Energy Efficiency Opportunities</a:t>
            </a:r>
            <a:endParaRPr/>
          </a:p>
        </p:txBody>
      </p:sp>
      <p:sp>
        <p:nvSpPr>
          <p:cNvPr id="137" name="Google Shape;137;g354f5503dc6_0_417"/>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138" name="Google Shape;138;g354f5503dc6_0_417"/>
          <p:cNvSpPr txBox="1"/>
          <p:nvPr>
            <p:ph idx="1" type="body"/>
          </p:nvPr>
        </p:nvSpPr>
        <p:spPr>
          <a:xfrm>
            <a:off x="255850" y="1001256"/>
            <a:ext cx="8627400" cy="3522300"/>
          </a:xfrm>
          <a:prstGeom prst="rect">
            <a:avLst/>
          </a:prstGeom>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018"/>
              <a:buNone/>
            </a:pPr>
            <a:r>
              <a:rPr lang="en-US" sz="2090"/>
              <a:t>Energy Efficiency </a:t>
            </a:r>
            <a:endParaRPr sz="2090"/>
          </a:p>
          <a:p>
            <a:pPr indent="-302577" lvl="0" marL="457200" rtl="0" algn="l">
              <a:lnSpc>
                <a:spcPct val="100000"/>
              </a:lnSpc>
              <a:spcBef>
                <a:spcPts val="360"/>
              </a:spcBef>
              <a:spcAft>
                <a:spcPts val="0"/>
              </a:spcAft>
              <a:buSzPts val="1165"/>
              <a:buChar char="•"/>
            </a:pPr>
            <a:r>
              <a:rPr lang="en-US" sz="2090"/>
              <a:t>Buildings can waste ~30% of energy due to faulty or poorly optimized controls</a:t>
            </a:r>
            <a:endParaRPr sz="2090"/>
          </a:p>
          <a:p>
            <a:pPr indent="-302577" lvl="0" marL="457200" rtl="0" algn="l">
              <a:lnSpc>
                <a:spcPct val="100000"/>
              </a:lnSpc>
              <a:spcBef>
                <a:spcPts val="0"/>
              </a:spcBef>
              <a:spcAft>
                <a:spcPts val="0"/>
              </a:spcAft>
              <a:buSzPts val="1165"/>
              <a:buChar char="•"/>
            </a:pPr>
            <a:r>
              <a:rPr lang="en-US" sz="2090"/>
              <a:t>MCx/FDD can save 9%, improved control sequences can save more</a:t>
            </a:r>
            <a:endParaRPr sz="2090"/>
          </a:p>
          <a:p>
            <a:pPr indent="0" lvl="0" marL="0" rtl="0" algn="l">
              <a:lnSpc>
                <a:spcPct val="100000"/>
              </a:lnSpc>
              <a:spcBef>
                <a:spcPts val="360"/>
              </a:spcBef>
              <a:spcAft>
                <a:spcPts val="0"/>
              </a:spcAft>
              <a:buSzPts val="1018"/>
              <a:buNone/>
            </a:pPr>
            <a:r>
              <a:t/>
            </a:r>
            <a:endParaRPr sz="2090"/>
          </a:p>
          <a:p>
            <a:pPr indent="0" lvl="0" marL="0" rtl="0" algn="l">
              <a:lnSpc>
                <a:spcPct val="100000"/>
              </a:lnSpc>
              <a:spcBef>
                <a:spcPts val="360"/>
              </a:spcBef>
              <a:spcAft>
                <a:spcPts val="0"/>
              </a:spcAft>
              <a:buSzPts val="1018"/>
              <a:buNone/>
            </a:pPr>
            <a:r>
              <a:rPr lang="en-US" sz="2090"/>
              <a:t>Demand Flexibility </a:t>
            </a:r>
            <a:endParaRPr sz="2090"/>
          </a:p>
          <a:p>
            <a:pPr indent="-302577" lvl="0" marL="457200" rtl="0" algn="l">
              <a:lnSpc>
                <a:spcPct val="100000"/>
              </a:lnSpc>
              <a:spcBef>
                <a:spcPts val="360"/>
              </a:spcBef>
              <a:spcAft>
                <a:spcPts val="0"/>
              </a:spcAft>
              <a:buSzPts val="1165"/>
              <a:buChar char="•"/>
            </a:pPr>
            <a:r>
              <a:rPr lang="en-US" sz="2090"/>
              <a:t>Buildings can reduce their peak load by 20%</a:t>
            </a:r>
            <a:endParaRPr sz="2090"/>
          </a:p>
          <a:p>
            <a:pPr indent="-302577" lvl="0" marL="457200" rtl="0" algn="l">
              <a:lnSpc>
                <a:spcPct val="100000"/>
              </a:lnSpc>
              <a:spcBef>
                <a:spcPts val="0"/>
              </a:spcBef>
              <a:spcAft>
                <a:spcPts val="0"/>
              </a:spcAft>
              <a:buSzPts val="1165"/>
              <a:buChar char="•"/>
            </a:pPr>
            <a:r>
              <a:rPr lang="en-US" sz="2090"/>
              <a:t>Reduces electricity bills, supports the grid, provides additional opportunity for compensation </a:t>
            </a:r>
            <a:endParaRPr sz="209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354f5503dc6_0_733"/>
          <p:cNvSpPr txBox="1"/>
          <p:nvPr>
            <p:ph type="title"/>
          </p:nvPr>
        </p:nvSpPr>
        <p:spPr>
          <a:xfrm>
            <a:off x="78600" y="333500"/>
            <a:ext cx="8986800" cy="536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990"/>
              <a:buNone/>
            </a:pPr>
            <a:r>
              <a:rPr lang="en-US" sz="3140"/>
              <a:t>If you use Haystack, these technologies are easy to adopt</a:t>
            </a:r>
            <a:endParaRPr sz="3140"/>
          </a:p>
        </p:txBody>
      </p:sp>
      <p:sp>
        <p:nvSpPr>
          <p:cNvPr id="470" name="Google Shape;470;g354f5503dc6_0_733"/>
          <p:cNvSpPr txBox="1"/>
          <p:nvPr>
            <p:ph idx="1" type="body"/>
          </p:nvPr>
        </p:nvSpPr>
        <p:spPr>
          <a:xfrm>
            <a:off x="337650" y="1355150"/>
            <a:ext cx="8468700" cy="3705600"/>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1000"/>
              </a:spcBef>
              <a:spcAft>
                <a:spcPts val="0"/>
              </a:spcAft>
              <a:buSzPts val="1800"/>
              <a:buChar char="●"/>
            </a:pPr>
            <a:r>
              <a:rPr lang="en-US"/>
              <a:t>Sequences/libraries are designed around scalability, portability, and use with semantic models</a:t>
            </a:r>
            <a:endParaRPr/>
          </a:p>
          <a:p>
            <a:pPr indent="-342900" lvl="0" marL="342900" rtl="0" algn="l">
              <a:spcBef>
                <a:spcPts val="1000"/>
              </a:spcBef>
              <a:spcAft>
                <a:spcPts val="0"/>
              </a:spcAft>
              <a:buSzPts val="1800"/>
              <a:buChar char="●"/>
            </a:pPr>
            <a:r>
              <a:rPr lang="en-US"/>
              <a:t>Haystack makes it easier to integrate and deploy a library of sequences </a:t>
            </a:r>
            <a:endParaRPr/>
          </a:p>
          <a:p>
            <a:pPr indent="-285750" lvl="1" marL="742950" rtl="0" algn="l">
              <a:spcBef>
                <a:spcPts val="1000"/>
              </a:spcBef>
              <a:spcAft>
                <a:spcPts val="0"/>
              </a:spcAft>
              <a:buSzPts val="1800"/>
              <a:buChar char="–"/>
            </a:pPr>
            <a:r>
              <a:rPr lang="en-US"/>
              <a:t>Enable discoverability of points and of controls</a:t>
            </a:r>
            <a:endParaRPr/>
          </a:p>
          <a:p>
            <a:pPr indent="-285750" lvl="1" marL="742950" rtl="0" algn="l">
              <a:spcBef>
                <a:spcPts val="1000"/>
              </a:spcBef>
              <a:spcAft>
                <a:spcPts val="0"/>
              </a:spcAft>
              <a:buSzPts val="1800"/>
              <a:buChar char="–"/>
            </a:pPr>
            <a:r>
              <a:rPr lang="en-US"/>
              <a:t>Enriching/building upon sequences in library</a:t>
            </a:r>
            <a:endParaRPr/>
          </a:p>
          <a:p>
            <a:pPr indent="-342900" lvl="0" marL="457200" rtl="0" algn="l">
              <a:lnSpc>
                <a:spcPct val="100000"/>
              </a:lnSpc>
              <a:spcBef>
                <a:spcPts val="1000"/>
              </a:spcBef>
              <a:spcAft>
                <a:spcPts val="1000"/>
              </a:spcAft>
              <a:buSzPts val="1800"/>
              <a:buChar char="●"/>
            </a:pPr>
            <a:r>
              <a:t/>
            </a:r>
            <a:endParaRPr/>
          </a:p>
        </p:txBody>
      </p:sp>
      <p:sp>
        <p:nvSpPr>
          <p:cNvPr id="471" name="Google Shape;471;g354f5503dc6_0_733"/>
          <p:cNvSpPr txBox="1"/>
          <p:nvPr>
            <p:ph idx="12" type="sldNum"/>
          </p:nvPr>
        </p:nvSpPr>
        <p:spPr>
          <a:xfrm>
            <a:off x="6835410" y="4633368"/>
            <a:ext cx="2133600" cy="2742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g354f5503dc6_0_740"/>
          <p:cNvSpPr txBox="1"/>
          <p:nvPr>
            <p:ph type="title"/>
          </p:nvPr>
        </p:nvSpPr>
        <p:spPr>
          <a:xfrm>
            <a:off x="79140" y="102682"/>
            <a:ext cx="87939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(coming soon) … Made Possible by Xeto </a:t>
            </a:r>
            <a:endParaRPr/>
          </a:p>
        </p:txBody>
      </p:sp>
      <p:sp>
        <p:nvSpPr>
          <p:cNvPr id="478" name="Google Shape;478;g354f5503dc6_0_740"/>
          <p:cNvSpPr txBox="1"/>
          <p:nvPr>
            <p:ph idx="1" type="body"/>
          </p:nvPr>
        </p:nvSpPr>
        <p:spPr>
          <a:xfrm>
            <a:off x="-172560" y="755525"/>
            <a:ext cx="9374100" cy="3397500"/>
          </a:xfrm>
          <a:prstGeom prst="rect">
            <a:avLst/>
          </a:prstGeom>
        </p:spPr>
        <p:txBody>
          <a:bodyPr anchorCtr="0" anchor="t" bIns="45700" lIns="91425" spcFirstLastPara="1" rIns="91425" wrap="square" tIns="45700">
            <a:normAutofit/>
          </a:bodyPr>
          <a:lstStyle/>
          <a:p>
            <a:pPr indent="-342900" lvl="0" marL="457200" rtl="0" algn="l">
              <a:spcBef>
                <a:spcPts val="360"/>
              </a:spcBef>
              <a:spcAft>
                <a:spcPts val="0"/>
              </a:spcAft>
              <a:buSzPts val="1800"/>
              <a:buChar char="•"/>
            </a:pPr>
            <a:r>
              <a:rPr lang="en-US"/>
              <a:t>Validation of building models against controls spec</a:t>
            </a:r>
            <a:endParaRPr/>
          </a:p>
          <a:p>
            <a:pPr indent="-342900" lvl="0" marL="457200" rtl="0" algn="l">
              <a:spcBef>
                <a:spcPts val="0"/>
              </a:spcBef>
              <a:spcAft>
                <a:spcPts val="0"/>
              </a:spcAft>
              <a:buSzPts val="1800"/>
              <a:buChar char="•"/>
            </a:pPr>
            <a:r>
              <a:rPr lang="en-US"/>
              <a:t>Automating point binding for configuration</a:t>
            </a:r>
            <a:endParaRPr/>
          </a:p>
          <a:p>
            <a:pPr indent="-342900" lvl="0" marL="457200" rtl="0" algn="l">
              <a:spcBef>
                <a:spcPts val="0"/>
              </a:spcBef>
              <a:spcAft>
                <a:spcPts val="0"/>
              </a:spcAft>
              <a:buSzPts val="1800"/>
              <a:buChar char="•"/>
            </a:pPr>
            <a:r>
              <a:rPr lang="en-US"/>
              <a:t>Standardizing haystack deployments across orgs</a:t>
            </a:r>
            <a:endParaRPr/>
          </a:p>
          <a:p>
            <a:pPr indent="-342900" lvl="0" marL="457200" rtl="0" algn="l">
              <a:spcBef>
                <a:spcPts val="0"/>
              </a:spcBef>
              <a:spcAft>
                <a:spcPts val="0"/>
              </a:spcAft>
              <a:buSzPts val="1800"/>
              <a:buChar char="•"/>
            </a:pPr>
            <a:r>
              <a:rPr lang="en-US"/>
              <a:t>Haystack RDF-SHACL for alignment/exchange of SM</a:t>
            </a:r>
            <a:endParaRPr/>
          </a:p>
        </p:txBody>
      </p:sp>
      <p:sp>
        <p:nvSpPr>
          <p:cNvPr id="479" name="Google Shape;479;g354f5503dc6_0_740"/>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480" name="Google Shape;480;g354f5503dc6_0_740"/>
          <p:cNvPicPr preferRelativeResize="0"/>
          <p:nvPr/>
        </p:nvPicPr>
        <p:blipFill>
          <a:blip r:embed="rId3">
            <a:alphaModFix/>
          </a:blip>
          <a:stretch>
            <a:fillRect/>
          </a:stretch>
        </p:blipFill>
        <p:spPr>
          <a:xfrm>
            <a:off x="1834485" y="2634200"/>
            <a:ext cx="5095891" cy="1999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354f5503dc6_0_748"/>
          <p:cNvSpPr txBox="1"/>
          <p:nvPr>
            <p:ph type="title"/>
          </p:nvPr>
        </p:nvSpPr>
        <p:spPr>
          <a:xfrm>
            <a:off x="174990" y="102682"/>
            <a:ext cx="87939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Interested in learning more? </a:t>
            </a:r>
            <a:endParaRPr/>
          </a:p>
        </p:txBody>
      </p:sp>
      <p:sp>
        <p:nvSpPr>
          <p:cNvPr id="487" name="Google Shape;487;g354f5503dc6_0_748"/>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488" name="Google Shape;488;g354f5503dc6_0_748"/>
          <p:cNvSpPr txBox="1"/>
          <p:nvPr/>
        </p:nvSpPr>
        <p:spPr>
          <a:xfrm>
            <a:off x="111325" y="782250"/>
            <a:ext cx="5573700" cy="3669600"/>
          </a:xfrm>
          <a:prstGeom prst="rect">
            <a:avLst/>
          </a:prstGeom>
          <a:noFill/>
          <a:ln>
            <a:noFill/>
          </a:ln>
        </p:spPr>
        <p:txBody>
          <a:bodyPr anchorCtr="0" anchor="t" bIns="91425" lIns="91425" spcFirstLastPara="1" rIns="91425" wrap="square" tIns="91425">
            <a:spAutoFit/>
          </a:bodyPr>
          <a:lstStyle/>
          <a:p>
            <a:pPr indent="-381000" lvl="0" marL="457200" rtl="0" algn="l">
              <a:lnSpc>
                <a:spcPct val="115000"/>
              </a:lnSpc>
              <a:spcBef>
                <a:spcPts val="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More buildings and early users</a:t>
            </a:r>
            <a:endParaRPr sz="2400">
              <a:solidFill>
                <a:schemeClr val="dk1"/>
              </a:solidFill>
              <a:latin typeface="Libre Franklin"/>
              <a:ea typeface="Libre Franklin"/>
              <a:cs typeface="Libre Franklin"/>
              <a:sym typeface="Libre Franklin"/>
            </a:endParaRPr>
          </a:p>
          <a:p>
            <a:pPr indent="-381000" lvl="0" marL="457200" rtl="0" algn="l">
              <a:lnSpc>
                <a:spcPct val="115000"/>
              </a:lnSpc>
              <a:spcBef>
                <a:spcPts val="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More technology/service partners</a:t>
            </a:r>
            <a:endParaRPr sz="2400">
              <a:solidFill>
                <a:schemeClr val="dk1"/>
              </a:solidFill>
              <a:latin typeface="Libre Franklin"/>
              <a:ea typeface="Libre Franklin"/>
              <a:cs typeface="Libre Franklin"/>
              <a:sym typeface="Libre Franklin"/>
            </a:endParaRPr>
          </a:p>
          <a:p>
            <a:pPr indent="-355600" lvl="1" marL="914400" rtl="0" algn="l">
              <a:lnSpc>
                <a:spcPct val="115000"/>
              </a:lnSpc>
              <a:spcBef>
                <a:spcPts val="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Specification or CDL Implementation</a:t>
            </a:r>
            <a:endParaRPr sz="2000">
              <a:solidFill>
                <a:schemeClr val="dk1"/>
              </a:solidFill>
              <a:latin typeface="Libre Franklin"/>
              <a:ea typeface="Libre Franklin"/>
              <a:cs typeface="Libre Franklin"/>
              <a:sym typeface="Libre Franklin"/>
            </a:endParaRPr>
          </a:p>
          <a:p>
            <a:pPr indent="-381000" lvl="0" marL="457200" rtl="0" algn="l">
              <a:lnSpc>
                <a:spcPct val="115000"/>
              </a:lnSpc>
              <a:spcBef>
                <a:spcPts val="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Additional operational strategies</a:t>
            </a:r>
            <a:endParaRPr sz="2400">
              <a:solidFill>
                <a:schemeClr val="dk1"/>
              </a:solidFill>
              <a:latin typeface="Libre Franklin"/>
              <a:ea typeface="Libre Franklin"/>
              <a:cs typeface="Libre Franklin"/>
              <a:sym typeface="Libre Franklin"/>
            </a:endParaRPr>
          </a:p>
          <a:p>
            <a:pPr indent="-355600" lvl="1" marL="914400" rtl="0" algn="l">
              <a:lnSpc>
                <a:spcPct val="115000"/>
              </a:lnSpc>
              <a:spcBef>
                <a:spcPts val="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Demand flex/demand mgt</a:t>
            </a:r>
            <a:endParaRPr sz="2000">
              <a:solidFill>
                <a:schemeClr val="dk1"/>
              </a:solidFill>
              <a:latin typeface="Libre Franklin"/>
              <a:ea typeface="Libre Franklin"/>
              <a:cs typeface="Libre Franklin"/>
              <a:sym typeface="Libre Franklin"/>
            </a:endParaRPr>
          </a:p>
          <a:p>
            <a:pPr indent="-355600" lvl="1" marL="914400" rtl="0" algn="l">
              <a:lnSpc>
                <a:spcPct val="115000"/>
              </a:lnSpc>
              <a:spcBef>
                <a:spcPts val="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Automated Cx, functional testing</a:t>
            </a:r>
            <a:endParaRPr sz="2000">
              <a:solidFill>
                <a:schemeClr val="dk1"/>
              </a:solidFill>
              <a:latin typeface="Libre Franklin"/>
              <a:ea typeface="Libre Franklin"/>
              <a:cs typeface="Libre Franklin"/>
              <a:sym typeface="Libre Franklin"/>
            </a:endParaRPr>
          </a:p>
          <a:p>
            <a:pPr indent="-355600" lvl="1" marL="914400" rtl="0" algn="l">
              <a:lnSpc>
                <a:spcPct val="115000"/>
              </a:lnSpc>
              <a:spcBef>
                <a:spcPts val="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FDD and correction</a:t>
            </a:r>
            <a:endParaRPr sz="2000">
              <a:solidFill>
                <a:schemeClr val="dk1"/>
              </a:solidFill>
              <a:latin typeface="Libre Franklin"/>
              <a:ea typeface="Libre Franklin"/>
              <a:cs typeface="Libre Franklin"/>
              <a:sym typeface="Libre Franklin"/>
            </a:endParaRPr>
          </a:p>
          <a:p>
            <a:pPr indent="-381000" lvl="0" marL="457200" rtl="0" algn="l">
              <a:lnSpc>
                <a:spcPct val="115000"/>
              </a:lnSpc>
              <a:spcBef>
                <a:spcPts val="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Feedback on ASHRAE Standards 223P and 231P </a:t>
            </a:r>
            <a:endParaRPr sz="2400">
              <a:solidFill>
                <a:schemeClr val="dk1"/>
              </a:solidFill>
              <a:latin typeface="Libre Franklin"/>
              <a:ea typeface="Libre Franklin"/>
              <a:cs typeface="Libre Franklin"/>
              <a:sym typeface="Libre Franklin"/>
            </a:endParaRPr>
          </a:p>
        </p:txBody>
      </p:sp>
      <p:pic>
        <p:nvPicPr>
          <p:cNvPr id="489" name="Google Shape;489;g354f5503dc6_0_748"/>
          <p:cNvPicPr preferRelativeResize="0"/>
          <p:nvPr/>
        </p:nvPicPr>
        <p:blipFill rotWithShape="1">
          <a:blip r:embed="rId3">
            <a:alphaModFix/>
          </a:blip>
          <a:srcRect b="0" l="53817" r="0" t="0"/>
          <a:stretch/>
        </p:blipFill>
        <p:spPr>
          <a:xfrm>
            <a:off x="5609543" y="1087450"/>
            <a:ext cx="3359356" cy="332061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354f5503dc6_0_756"/>
          <p:cNvSpPr txBox="1"/>
          <p:nvPr>
            <p:ph type="title"/>
          </p:nvPr>
        </p:nvSpPr>
        <p:spPr>
          <a:xfrm>
            <a:off x="222915" y="764032"/>
            <a:ext cx="87939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Thank You</a:t>
            </a:r>
            <a:endParaRPr/>
          </a:p>
        </p:txBody>
      </p:sp>
      <p:sp>
        <p:nvSpPr>
          <p:cNvPr id="496" name="Google Shape;496;g354f5503dc6_0_756"/>
          <p:cNvSpPr txBox="1"/>
          <p:nvPr>
            <p:ph idx="1" type="body"/>
          </p:nvPr>
        </p:nvSpPr>
        <p:spPr>
          <a:xfrm>
            <a:off x="457200" y="1201262"/>
            <a:ext cx="8229600" cy="33975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Contact: LPaul@lbl.gov</a:t>
            </a:r>
            <a:endParaRPr/>
          </a:p>
          <a:p>
            <a:pPr indent="0" lvl="0" marL="0" rtl="0" algn="l">
              <a:spcBef>
                <a:spcPts val="360"/>
              </a:spcBef>
              <a:spcAft>
                <a:spcPts val="0"/>
              </a:spcAft>
              <a:buNone/>
            </a:pPr>
            <a:r>
              <a:t/>
            </a:r>
            <a:endParaRPr/>
          </a:p>
        </p:txBody>
      </p:sp>
      <p:sp>
        <p:nvSpPr>
          <p:cNvPr id="497" name="Google Shape;497;g354f5503dc6_0_756"/>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g354f5503dc6_0_424"/>
          <p:cNvSpPr txBox="1"/>
          <p:nvPr>
            <p:ph type="title"/>
          </p:nvPr>
        </p:nvSpPr>
        <p:spPr>
          <a:xfrm>
            <a:off x="174990" y="102682"/>
            <a:ext cx="87939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Deployment of Controls</a:t>
            </a:r>
            <a:endParaRPr/>
          </a:p>
        </p:txBody>
      </p:sp>
      <p:sp>
        <p:nvSpPr>
          <p:cNvPr id="145" name="Google Shape;145;g354f5503dc6_0_424"/>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6" name="Google Shape;146;g354f5503dc6_0_424"/>
          <p:cNvSpPr txBox="1"/>
          <p:nvPr/>
        </p:nvSpPr>
        <p:spPr>
          <a:xfrm>
            <a:off x="339722" y="583034"/>
            <a:ext cx="82959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0" lang="en-US" sz="1600" u="none" cap="none" strike="noStrike">
                <a:solidFill>
                  <a:srgbClr val="01313E"/>
                </a:solidFill>
                <a:latin typeface="Libre Franklin"/>
                <a:ea typeface="Libre Franklin"/>
                <a:cs typeface="Libre Franklin"/>
                <a:sym typeface="Libre Franklin"/>
              </a:rPr>
              <a:t>Today’s control design, implementation, and commissioning process is manual, labor-intensive, ambiguous and error-prone. It was not designed for high-performance HVAC</a:t>
            </a:r>
            <a:r>
              <a:rPr lang="en-US" sz="1600">
                <a:solidFill>
                  <a:srgbClr val="01313E"/>
                </a:solidFill>
                <a:latin typeface="Libre Franklin"/>
                <a:ea typeface="Libre Franklin"/>
                <a:cs typeface="Libre Franklin"/>
                <a:sym typeface="Libre Franklin"/>
              </a:rPr>
              <a:t> systems</a:t>
            </a:r>
            <a:r>
              <a:rPr i="0" lang="en-US" sz="1600" u="none" cap="none" strike="noStrike">
                <a:solidFill>
                  <a:srgbClr val="01313E"/>
                </a:solidFill>
                <a:latin typeface="Libre Franklin"/>
                <a:ea typeface="Libre Franklin"/>
                <a:cs typeface="Libre Franklin"/>
                <a:sym typeface="Libre Franklin"/>
              </a:rPr>
              <a:t>.</a:t>
            </a:r>
            <a:endParaRPr i="0" sz="1600" u="none" cap="none" strike="noStrike">
              <a:solidFill>
                <a:srgbClr val="01313E"/>
              </a:solidFill>
              <a:latin typeface="Libre Franklin"/>
              <a:ea typeface="Libre Franklin"/>
              <a:cs typeface="Libre Franklin"/>
              <a:sym typeface="Libre Franklin"/>
            </a:endParaRPr>
          </a:p>
        </p:txBody>
      </p:sp>
      <p:pic>
        <p:nvPicPr>
          <p:cNvPr descr="Programmer" id="147" name="Google Shape;147;g354f5503dc6_0_424"/>
          <p:cNvPicPr preferRelativeResize="0"/>
          <p:nvPr/>
        </p:nvPicPr>
        <p:blipFill rotWithShape="1">
          <a:blip r:embed="rId3">
            <a:alphaModFix/>
          </a:blip>
          <a:srcRect b="0" l="0" r="0" t="0"/>
          <a:stretch/>
        </p:blipFill>
        <p:spPr>
          <a:xfrm>
            <a:off x="1475825" y="1457165"/>
            <a:ext cx="622364" cy="622364"/>
          </a:xfrm>
          <a:prstGeom prst="rect">
            <a:avLst/>
          </a:prstGeom>
          <a:noFill/>
          <a:ln>
            <a:noFill/>
          </a:ln>
        </p:spPr>
      </p:pic>
      <p:sp>
        <p:nvSpPr>
          <p:cNvPr id="148" name="Google Shape;148;g354f5503dc6_0_424"/>
          <p:cNvSpPr/>
          <p:nvPr/>
        </p:nvSpPr>
        <p:spPr>
          <a:xfrm>
            <a:off x="713701" y="2286976"/>
            <a:ext cx="2623800" cy="15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300" u="none" cap="none" strike="noStrike">
                <a:solidFill>
                  <a:srgbClr val="999999"/>
                </a:solidFill>
                <a:latin typeface="Libre Franklin"/>
                <a:ea typeface="Libre Franklin"/>
                <a:cs typeface="Libre Franklin"/>
                <a:sym typeface="Libre Franklin"/>
              </a:rPr>
              <a:t>Designer</a:t>
            </a:r>
            <a:endParaRPr b="1" i="0" sz="1300" u="none" cap="none" strike="noStrike">
              <a:solidFill>
                <a:srgbClr val="000000"/>
              </a:solidFill>
              <a:latin typeface="Libre Franklin"/>
              <a:ea typeface="Libre Franklin"/>
              <a:cs typeface="Libre Franklin"/>
              <a:sym typeface="Libre Franklin"/>
            </a:endParaRPr>
          </a:p>
          <a:p>
            <a:pPr indent="-254000" lvl="0" marL="285750" marR="0" rtl="0" algn="l">
              <a:lnSpc>
                <a:spcPct val="100000"/>
              </a:lnSpc>
              <a:spcBef>
                <a:spcPts val="300"/>
              </a:spcBef>
              <a:spcAft>
                <a:spcPts val="0"/>
              </a:spcAft>
              <a:buClr>
                <a:srgbClr val="999999"/>
              </a:buClr>
              <a:buSzPts val="1300"/>
              <a:buFont typeface="Libre Franklin"/>
              <a:buChar char="•"/>
            </a:pPr>
            <a:r>
              <a:rPr i="0" lang="en-US" sz="1300" u="none" cap="none" strike="noStrike">
                <a:solidFill>
                  <a:srgbClr val="999999"/>
                </a:solidFill>
                <a:latin typeface="Libre Franklin"/>
                <a:ea typeface="Libre Franklin"/>
                <a:cs typeface="Libre Franklin"/>
                <a:sym typeface="Libre Franklin"/>
              </a:rPr>
              <a:t>Producing sequence specs is tedious &amp; error-prone.</a:t>
            </a:r>
            <a:endParaRPr i="0" sz="1300" u="none" cap="none" strike="noStrike">
              <a:solidFill>
                <a:srgbClr val="000000"/>
              </a:solidFill>
              <a:latin typeface="Libre Franklin"/>
              <a:ea typeface="Libre Franklin"/>
              <a:cs typeface="Libre Franklin"/>
              <a:sym typeface="Libre Franklin"/>
            </a:endParaRPr>
          </a:p>
          <a:p>
            <a:pPr indent="-254000" lvl="0" marL="285750" marR="0" rtl="0" algn="l">
              <a:lnSpc>
                <a:spcPct val="100000"/>
              </a:lnSpc>
              <a:spcBef>
                <a:spcPts val="300"/>
              </a:spcBef>
              <a:spcAft>
                <a:spcPts val="0"/>
              </a:spcAft>
              <a:buClr>
                <a:srgbClr val="999999"/>
              </a:buClr>
              <a:buSzPts val="1300"/>
              <a:buFont typeface="Libre Franklin"/>
              <a:buChar char="•"/>
            </a:pPr>
            <a:r>
              <a:rPr i="0" lang="en-US" sz="1300" u="none" cap="none" strike="noStrike">
                <a:solidFill>
                  <a:srgbClr val="999999"/>
                </a:solidFill>
                <a:latin typeface="Libre Franklin"/>
                <a:ea typeface="Libre Franklin"/>
                <a:cs typeface="Libre Franklin"/>
                <a:sym typeface="Libre Franklin"/>
              </a:rPr>
              <a:t>No tools to judge </a:t>
            </a:r>
            <a:r>
              <a:rPr lang="en-US" sz="1300">
                <a:solidFill>
                  <a:srgbClr val="999999"/>
                </a:solidFill>
                <a:latin typeface="Libre Franklin"/>
                <a:ea typeface="Libre Franklin"/>
                <a:cs typeface="Libre Franklin"/>
                <a:sym typeface="Libre Franklin"/>
              </a:rPr>
              <a:t>whether sequence works</a:t>
            </a:r>
            <a:r>
              <a:rPr i="0" lang="en-US" sz="1300" u="none" cap="none" strike="noStrike">
                <a:solidFill>
                  <a:srgbClr val="999999"/>
                </a:solidFill>
                <a:latin typeface="Libre Franklin"/>
                <a:ea typeface="Libre Franklin"/>
                <a:cs typeface="Libre Franklin"/>
                <a:sym typeface="Libre Franklin"/>
              </a:rPr>
              <a:t>.</a:t>
            </a:r>
            <a:endParaRPr i="0" sz="1300" u="none" cap="none" strike="noStrike">
              <a:solidFill>
                <a:srgbClr val="000000"/>
              </a:solidFill>
              <a:latin typeface="Libre Franklin"/>
              <a:ea typeface="Libre Franklin"/>
              <a:cs typeface="Libre Franklin"/>
              <a:sym typeface="Libre Franklin"/>
            </a:endParaRPr>
          </a:p>
        </p:txBody>
      </p:sp>
      <p:sp>
        <p:nvSpPr>
          <p:cNvPr id="149" name="Google Shape;149;g354f5503dc6_0_424"/>
          <p:cNvSpPr/>
          <p:nvPr/>
        </p:nvSpPr>
        <p:spPr>
          <a:xfrm>
            <a:off x="3719906" y="2278407"/>
            <a:ext cx="2297100" cy="131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300" u="none" cap="none" strike="noStrike">
                <a:solidFill>
                  <a:srgbClr val="999999"/>
                </a:solidFill>
                <a:latin typeface="Libre Franklin"/>
                <a:ea typeface="Libre Franklin"/>
                <a:cs typeface="Libre Franklin"/>
                <a:sym typeface="Libre Franklin"/>
              </a:rPr>
              <a:t>Controls Contractor</a:t>
            </a:r>
            <a:endParaRPr b="1" i="0" sz="1300" u="none" cap="none" strike="noStrike">
              <a:solidFill>
                <a:srgbClr val="000000"/>
              </a:solidFill>
              <a:latin typeface="Libre Franklin"/>
              <a:ea typeface="Libre Franklin"/>
              <a:cs typeface="Libre Franklin"/>
              <a:sym typeface="Libre Franklin"/>
            </a:endParaRPr>
          </a:p>
          <a:p>
            <a:pPr indent="-254000" lvl="0" marL="285750" marR="0" rtl="0" algn="l">
              <a:lnSpc>
                <a:spcPct val="100000"/>
              </a:lnSpc>
              <a:spcBef>
                <a:spcPts val="300"/>
              </a:spcBef>
              <a:spcAft>
                <a:spcPts val="0"/>
              </a:spcAft>
              <a:buClr>
                <a:srgbClr val="999999"/>
              </a:buClr>
              <a:buSzPts val="1300"/>
              <a:buFont typeface="Libre Franklin"/>
              <a:buChar char="•"/>
            </a:pPr>
            <a:r>
              <a:rPr i="0" lang="en-US" sz="1300" u="none" cap="none" strike="noStrike">
                <a:solidFill>
                  <a:srgbClr val="999999"/>
                </a:solidFill>
                <a:latin typeface="Libre Franklin"/>
                <a:ea typeface="Libre Franklin"/>
                <a:cs typeface="Libre Franklin"/>
                <a:sym typeface="Libre Franklin"/>
              </a:rPr>
              <a:t>Interpreting verbose sequences is tedious &amp; error-prone.</a:t>
            </a:r>
            <a:endParaRPr i="0" sz="1300" u="none" cap="none" strike="noStrike">
              <a:solidFill>
                <a:srgbClr val="000000"/>
              </a:solidFill>
              <a:latin typeface="Libre Franklin"/>
              <a:ea typeface="Libre Franklin"/>
              <a:cs typeface="Libre Franklin"/>
              <a:sym typeface="Libre Franklin"/>
            </a:endParaRPr>
          </a:p>
          <a:p>
            <a:pPr indent="-254000" lvl="0" marL="285750" marR="0" rtl="0" algn="l">
              <a:lnSpc>
                <a:spcPct val="100000"/>
              </a:lnSpc>
              <a:spcBef>
                <a:spcPts val="300"/>
              </a:spcBef>
              <a:spcAft>
                <a:spcPts val="0"/>
              </a:spcAft>
              <a:buClr>
                <a:srgbClr val="999999"/>
              </a:buClr>
              <a:buSzPts val="1300"/>
              <a:buFont typeface="Libre Franklin"/>
              <a:buChar char="•"/>
            </a:pPr>
            <a:r>
              <a:rPr i="0" lang="en-US" sz="1300" u="none" cap="none" strike="noStrike">
                <a:solidFill>
                  <a:srgbClr val="999999"/>
                </a:solidFill>
                <a:latin typeface="Libre Franklin"/>
                <a:ea typeface="Libre Franklin"/>
                <a:cs typeface="Libre Franklin"/>
                <a:sym typeface="Libre Franklin"/>
              </a:rPr>
              <a:t>Tight schedule &amp; budget.</a:t>
            </a:r>
            <a:endParaRPr i="0" sz="1300" u="none" cap="none" strike="noStrike">
              <a:solidFill>
                <a:srgbClr val="000000"/>
              </a:solidFill>
              <a:latin typeface="Libre Franklin"/>
              <a:ea typeface="Libre Franklin"/>
              <a:cs typeface="Libre Franklin"/>
              <a:sym typeface="Libre Franklin"/>
            </a:endParaRPr>
          </a:p>
        </p:txBody>
      </p:sp>
      <p:sp>
        <p:nvSpPr>
          <p:cNvPr id="150" name="Google Shape;150;g354f5503dc6_0_424"/>
          <p:cNvSpPr/>
          <p:nvPr/>
        </p:nvSpPr>
        <p:spPr>
          <a:xfrm>
            <a:off x="6500624" y="2278410"/>
            <a:ext cx="2048700" cy="1315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300" u="none" cap="none" strike="noStrike">
                <a:solidFill>
                  <a:srgbClr val="999999"/>
                </a:solidFill>
                <a:latin typeface="Libre Franklin"/>
                <a:ea typeface="Libre Franklin"/>
                <a:cs typeface="Libre Franklin"/>
                <a:sym typeface="Libre Franklin"/>
              </a:rPr>
              <a:t>Cx agent &amp; operator</a:t>
            </a:r>
            <a:endParaRPr b="1" i="0" sz="1300" u="none" cap="none" strike="noStrike">
              <a:solidFill>
                <a:srgbClr val="000000"/>
              </a:solidFill>
              <a:latin typeface="Libre Franklin"/>
              <a:ea typeface="Libre Franklin"/>
              <a:cs typeface="Libre Franklin"/>
              <a:sym typeface="Libre Franklin"/>
            </a:endParaRPr>
          </a:p>
          <a:p>
            <a:pPr indent="-254000" lvl="1" marL="285750" marR="0" rtl="0" algn="l">
              <a:lnSpc>
                <a:spcPct val="100000"/>
              </a:lnSpc>
              <a:spcBef>
                <a:spcPts val="300"/>
              </a:spcBef>
              <a:spcAft>
                <a:spcPts val="0"/>
              </a:spcAft>
              <a:buClr>
                <a:srgbClr val="999999"/>
              </a:buClr>
              <a:buSzPts val="1300"/>
              <a:buFont typeface="Libre Franklin"/>
              <a:buChar char="•"/>
            </a:pPr>
            <a:r>
              <a:rPr i="0" lang="en-US" sz="1300" u="none" cap="none" strike="noStrike">
                <a:solidFill>
                  <a:srgbClr val="999999"/>
                </a:solidFill>
                <a:latin typeface="Libre Franklin"/>
                <a:ea typeface="Libre Franklin"/>
                <a:cs typeface="Libre Franklin"/>
                <a:sym typeface="Libre Franklin"/>
              </a:rPr>
              <a:t>Verification is slow &amp; limited.</a:t>
            </a:r>
            <a:endParaRPr i="0" sz="1300" u="none" cap="none" strike="noStrike">
              <a:solidFill>
                <a:srgbClr val="000000"/>
              </a:solidFill>
              <a:latin typeface="Libre Franklin"/>
              <a:ea typeface="Libre Franklin"/>
              <a:cs typeface="Libre Franklin"/>
              <a:sym typeface="Libre Franklin"/>
            </a:endParaRPr>
          </a:p>
          <a:p>
            <a:pPr indent="-254000" lvl="1" marL="285750" marR="0" rtl="0" algn="l">
              <a:lnSpc>
                <a:spcPct val="100000"/>
              </a:lnSpc>
              <a:spcBef>
                <a:spcPts val="300"/>
              </a:spcBef>
              <a:spcAft>
                <a:spcPts val="0"/>
              </a:spcAft>
              <a:buClr>
                <a:srgbClr val="999999"/>
              </a:buClr>
              <a:buSzPts val="1300"/>
              <a:buFont typeface="Libre Franklin"/>
              <a:buChar char="•"/>
            </a:pPr>
            <a:r>
              <a:rPr i="0" lang="en-US" sz="1300" u="none" cap="none" strike="noStrike">
                <a:solidFill>
                  <a:srgbClr val="999999"/>
                </a:solidFill>
                <a:latin typeface="Libre Franklin"/>
                <a:ea typeface="Libre Franklin"/>
                <a:cs typeface="Libre Franklin"/>
                <a:sym typeface="Libre Franklin"/>
              </a:rPr>
              <a:t>Poorly documented.</a:t>
            </a:r>
            <a:endParaRPr i="0" sz="1300" u="none" cap="none" strike="noStrike">
              <a:solidFill>
                <a:srgbClr val="000000"/>
              </a:solidFill>
              <a:latin typeface="Libre Franklin"/>
              <a:ea typeface="Libre Franklin"/>
              <a:cs typeface="Libre Franklin"/>
              <a:sym typeface="Libre Franklin"/>
            </a:endParaRPr>
          </a:p>
        </p:txBody>
      </p:sp>
      <p:pic>
        <p:nvPicPr>
          <p:cNvPr id="151" name="Google Shape;151;g354f5503dc6_0_424"/>
          <p:cNvPicPr preferRelativeResize="0"/>
          <p:nvPr/>
        </p:nvPicPr>
        <p:blipFill rotWithShape="1">
          <a:blip r:embed="rId4">
            <a:alphaModFix/>
          </a:blip>
          <a:srcRect b="0" l="0" r="0" t="0"/>
          <a:stretch/>
        </p:blipFill>
        <p:spPr>
          <a:xfrm>
            <a:off x="4507478" y="1532603"/>
            <a:ext cx="565785" cy="565785"/>
          </a:xfrm>
          <a:prstGeom prst="rect">
            <a:avLst/>
          </a:prstGeom>
          <a:noFill/>
          <a:ln>
            <a:noFill/>
          </a:ln>
        </p:spPr>
      </p:pic>
      <p:pic>
        <p:nvPicPr>
          <p:cNvPr id="152" name="Google Shape;152;g354f5503dc6_0_424"/>
          <p:cNvPicPr preferRelativeResize="0"/>
          <p:nvPr/>
        </p:nvPicPr>
        <p:blipFill rotWithShape="1">
          <a:blip r:embed="rId5">
            <a:alphaModFix/>
          </a:blip>
          <a:srcRect b="0" l="0" r="0" t="0"/>
          <a:stretch/>
        </p:blipFill>
        <p:spPr>
          <a:xfrm>
            <a:off x="6911780" y="1552874"/>
            <a:ext cx="544152" cy="544152"/>
          </a:xfrm>
          <a:prstGeom prst="rect">
            <a:avLst/>
          </a:prstGeom>
          <a:noFill/>
          <a:ln>
            <a:noFill/>
          </a:ln>
        </p:spPr>
      </p:pic>
      <p:sp>
        <p:nvSpPr>
          <p:cNvPr id="153" name="Google Shape;153;g354f5503dc6_0_424"/>
          <p:cNvSpPr/>
          <p:nvPr/>
        </p:nvSpPr>
        <p:spPr>
          <a:xfrm>
            <a:off x="5600350" y="1825331"/>
            <a:ext cx="737400" cy="231600"/>
          </a:xfrm>
          <a:prstGeom prst="rightArrow">
            <a:avLst>
              <a:gd fmla="val 50000" name="adj1"/>
              <a:gd fmla="val 50000" name="adj2"/>
            </a:avLst>
          </a:prstGeom>
          <a:solidFill>
            <a:srgbClr val="002D41"/>
          </a:solidFill>
          <a:ln>
            <a:noFill/>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54" name="Google Shape;154;g354f5503dc6_0_424"/>
          <p:cNvSpPr/>
          <p:nvPr/>
        </p:nvSpPr>
        <p:spPr>
          <a:xfrm>
            <a:off x="2725486" y="1799913"/>
            <a:ext cx="737400" cy="231600"/>
          </a:xfrm>
          <a:prstGeom prst="rightArrow">
            <a:avLst>
              <a:gd fmla="val 50000" name="adj1"/>
              <a:gd fmla="val 50000" name="adj2"/>
            </a:avLst>
          </a:prstGeom>
          <a:solidFill>
            <a:srgbClr val="002D41"/>
          </a:solidFill>
          <a:ln>
            <a:noFill/>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pic>
        <p:nvPicPr>
          <p:cNvPr id="155" name="Google Shape;155;g354f5503dc6_0_424"/>
          <p:cNvPicPr preferRelativeResize="0"/>
          <p:nvPr/>
        </p:nvPicPr>
        <p:blipFill rotWithShape="1">
          <a:blip r:embed="rId6">
            <a:alphaModFix/>
          </a:blip>
          <a:srcRect b="0" l="0" r="0" t="0"/>
          <a:stretch/>
        </p:blipFill>
        <p:spPr>
          <a:xfrm>
            <a:off x="1137197" y="3942208"/>
            <a:ext cx="5363423" cy="691162"/>
          </a:xfrm>
          <a:prstGeom prst="rect">
            <a:avLst/>
          </a:prstGeom>
          <a:gradFill>
            <a:gsLst>
              <a:gs pos="0">
                <a:srgbClr val="B2FF9D"/>
              </a:gs>
              <a:gs pos="35000">
                <a:srgbClr val="CAFFBB"/>
              </a:gs>
              <a:gs pos="100000">
                <a:srgbClr val="EBFFE4"/>
              </a:gs>
            </a:gsLst>
            <a:lin ang="16200038" scaled="0"/>
          </a:gradFill>
          <a:ln cap="flat" cmpd="sng" w="9525">
            <a:solidFill>
              <a:srgbClr val="65B940"/>
            </a:solidFill>
            <a:prstDash val="solid"/>
            <a:round/>
            <a:headEnd len="sm" w="sm" type="none"/>
            <a:tailEnd len="sm" w="sm" type="none"/>
          </a:ln>
          <a:effectLst>
            <a:outerShdw blurRad="40000" rotWithShape="0" dir="5400000" dist="20000">
              <a:srgbClr val="000000">
                <a:alpha val="37650"/>
              </a:srgbClr>
            </a:outerShdw>
          </a:effectLst>
        </p:spPr>
      </p:pic>
      <p:pic>
        <p:nvPicPr>
          <p:cNvPr descr="A person wearing a hard hat&#10;&#10;Description automatically generated with low confidence" id="156" name="Google Shape;156;g354f5503dc6_0_424"/>
          <p:cNvPicPr preferRelativeResize="0"/>
          <p:nvPr/>
        </p:nvPicPr>
        <p:blipFill rotWithShape="1">
          <a:blip r:embed="rId7">
            <a:alphaModFix/>
          </a:blip>
          <a:srcRect b="0" l="0" r="0" t="0"/>
          <a:stretch/>
        </p:blipFill>
        <p:spPr>
          <a:xfrm>
            <a:off x="6725461" y="3949945"/>
            <a:ext cx="1013530" cy="6756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354f5503dc6_0_441"/>
          <p:cNvSpPr txBox="1"/>
          <p:nvPr>
            <p:ph type="title"/>
          </p:nvPr>
        </p:nvSpPr>
        <p:spPr>
          <a:xfrm>
            <a:off x="-22650" y="294350"/>
            <a:ext cx="91893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EMIS Can Simplify the Deployment of Controls</a:t>
            </a:r>
            <a:endParaRPr/>
          </a:p>
        </p:txBody>
      </p:sp>
      <p:sp>
        <p:nvSpPr>
          <p:cNvPr id="163" name="Google Shape;163;g354f5503dc6_0_441"/>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64" name="Google Shape;164;g354f5503dc6_0_441"/>
          <p:cNvPicPr preferRelativeResize="0"/>
          <p:nvPr/>
        </p:nvPicPr>
        <p:blipFill rotWithShape="1">
          <a:blip r:embed="rId3">
            <a:alphaModFix/>
          </a:blip>
          <a:srcRect b="0" l="53817" r="0" t="0"/>
          <a:stretch/>
        </p:blipFill>
        <p:spPr>
          <a:xfrm>
            <a:off x="5784143" y="1086637"/>
            <a:ext cx="3359356" cy="3320610"/>
          </a:xfrm>
          <a:prstGeom prst="rect">
            <a:avLst/>
          </a:prstGeom>
          <a:noFill/>
          <a:ln>
            <a:noFill/>
          </a:ln>
        </p:spPr>
      </p:pic>
      <p:pic>
        <p:nvPicPr>
          <p:cNvPr id="165" name="Google Shape;165;g354f5503dc6_0_441"/>
          <p:cNvPicPr preferRelativeResize="0"/>
          <p:nvPr/>
        </p:nvPicPr>
        <p:blipFill rotWithShape="1">
          <a:blip r:embed="rId4">
            <a:alphaModFix/>
          </a:blip>
          <a:srcRect b="0" l="0" r="1497" t="8975"/>
          <a:stretch/>
        </p:blipFill>
        <p:spPr>
          <a:xfrm>
            <a:off x="67493" y="1049016"/>
            <a:ext cx="6173162" cy="1429399"/>
          </a:xfrm>
          <a:prstGeom prst="rect">
            <a:avLst/>
          </a:prstGeom>
          <a:noFill/>
          <a:ln>
            <a:noFill/>
          </a:ln>
        </p:spPr>
      </p:pic>
      <p:pic>
        <p:nvPicPr>
          <p:cNvPr id="166" name="Google Shape;166;g354f5503dc6_0_441"/>
          <p:cNvPicPr preferRelativeResize="0"/>
          <p:nvPr/>
        </p:nvPicPr>
        <p:blipFill rotWithShape="1">
          <a:blip r:embed="rId5">
            <a:alphaModFix/>
          </a:blip>
          <a:srcRect b="0" l="0" r="5758" t="0"/>
          <a:stretch/>
        </p:blipFill>
        <p:spPr>
          <a:xfrm>
            <a:off x="548747" y="2571755"/>
            <a:ext cx="5009702" cy="165626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g354f5503dc6_0_451"/>
          <p:cNvSpPr txBox="1"/>
          <p:nvPr>
            <p:ph type="title"/>
          </p:nvPr>
        </p:nvSpPr>
        <p:spPr>
          <a:xfrm>
            <a:off x="87600" y="93100"/>
            <a:ext cx="89688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So Far - Open Specifications and Partners </a:t>
            </a:r>
            <a:endParaRPr/>
          </a:p>
        </p:txBody>
      </p:sp>
      <p:sp>
        <p:nvSpPr>
          <p:cNvPr id="173" name="Google Shape;173;g354f5503dc6_0_451"/>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174" name="Google Shape;174;g354f5503dc6_0_451"/>
          <p:cNvPicPr preferRelativeResize="0"/>
          <p:nvPr/>
        </p:nvPicPr>
        <p:blipFill rotWithShape="1">
          <a:blip r:embed="rId3">
            <a:alphaModFix/>
          </a:blip>
          <a:srcRect b="0" l="0" r="0" t="0"/>
          <a:stretch/>
        </p:blipFill>
        <p:spPr>
          <a:xfrm>
            <a:off x="235159" y="1380629"/>
            <a:ext cx="2388629" cy="1235412"/>
          </a:xfrm>
          <a:prstGeom prst="rect">
            <a:avLst/>
          </a:prstGeom>
          <a:noFill/>
          <a:ln>
            <a:noFill/>
          </a:ln>
        </p:spPr>
      </p:pic>
      <p:pic>
        <p:nvPicPr>
          <p:cNvPr id="175" name="Google Shape;175;g354f5503dc6_0_451"/>
          <p:cNvPicPr preferRelativeResize="0"/>
          <p:nvPr/>
        </p:nvPicPr>
        <p:blipFill rotWithShape="1">
          <a:blip r:embed="rId4">
            <a:alphaModFix/>
          </a:blip>
          <a:srcRect b="0" l="0" r="0" t="0"/>
          <a:stretch/>
        </p:blipFill>
        <p:spPr>
          <a:xfrm>
            <a:off x="1296892" y="851732"/>
            <a:ext cx="1149844" cy="1510625"/>
          </a:xfrm>
          <a:prstGeom prst="rect">
            <a:avLst/>
          </a:prstGeom>
          <a:noFill/>
          <a:ln cap="flat" cmpd="sng" w="9525">
            <a:solidFill>
              <a:srgbClr val="7F7F7F"/>
            </a:solidFill>
            <a:prstDash val="solid"/>
            <a:round/>
            <a:headEnd len="sm" w="sm" type="none"/>
            <a:tailEnd len="sm" w="sm" type="none"/>
          </a:ln>
        </p:spPr>
      </p:pic>
      <p:sp>
        <p:nvSpPr>
          <p:cNvPr id="176" name="Google Shape;176;g354f5503dc6_0_451"/>
          <p:cNvSpPr txBox="1"/>
          <p:nvPr/>
        </p:nvSpPr>
        <p:spPr>
          <a:xfrm>
            <a:off x="166775" y="2717425"/>
            <a:ext cx="35742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Libre Franklin"/>
                <a:ea typeface="Libre Franklin"/>
                <a:cs typeface="Libre Franklin"/>
                <a:sym typeface="Libre Franklin"/>
              </a:rPr>
              <a:t>DOE and Lab develop open specification and reference code (for SkySpark users)</a:t>
            </a:r>
            <a:endParaRPr>
              <a:latin typeface="Libre Franklin"/>
              <a:ea typeface="Libre Franklin"/>
              <a:cs typeface="Libre Franklin"/>
              <a:sym typeface="Libre Franklin"/>
            </a:endParaRPr>
          </a:p>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a:p>
            <a:pPr indent="0" lvl="0" marL="0" marR="0" rtl="0" algn="l">
              <a:spcBef>
                <a:spcPts val="0"/>
              </a:spcBef>
              <a:spcAft>
                <a:spcPts val="0"/>
              </a:spcAft>
              <a:buNone/>
            </a:pPr>
            <a:r>
              <a:rPr lang="en-US" sz="1400">
                <a:solidFill>
                  <a:schemeClr val="dk1"/>
                </a:solidFill>
                <a:latin typeface="Libre Franklin"/>
                <a:ea typeface="Libre Franklin"/>
                <a:cs typeface="Libre Franklin"/>
                <a:sym typeface="Libre Franklin"/>
              </a:rPr>
              <a:t>Lab transfers to partners to instantiate in products, who refine as needed, keep their IP</a:t>
            </a:r>
            <a:endParaRPr>
              <a:latin typeface="Libre Franklin"/>
              <a:ea typeface="Libre Franklin"/>
              <a:cs typeface="Libre Franklin"/>
              <a:sym typeface="Libre Franklin"/>
            </a:endParaRPr>
          </a:p>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a:p>
            <a:pPr indent="0" lvl="0" marL="0" marR="0" rtl="0" algn="l">
              <a:spcBef>
                <a:spcPts val="0"/>
              </a:spcBef>
              <a:spcAft>
                <a:spcPts val="0"/>
              </a:spcAft>
              <a:buNone/>
            </a:pPr>
            <a:r>
              <a:rPr lang="en-US" sz="1400">
                <a:solidFill>
                  <a:schemeClr val="dk1"/>
                </a:solidFill>
                <a:latin typeface="Libre Franklin"/>
                <a:ea typeface="Libre Franklin"/>
                <a:cs typeface="Libre Franklin"/>
                <a:sym typeface="Libre Franklin"/>
              </a:rPr>
              <a:t>Partners share field test data, lab documents efficacy  </a:t>
            </a:r>
            <a:endParaRPr>
              <a:latin typeface="Libre Franklin"/>
              <a:ea typeface="Libre Franklin"/>
              <a:cs typeface="Libre Franklin"/>
              <a:sym typeface="Libre Frankli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354f5503dc6_0_460"/>
          <p:cNvSpPr txBox="1"/>
          <p:nvPr>
            <p:ph type="title"/>
          </p:nvPr>
        </p:nvSpPr>
        <p:spPr>
          <a:xfrm>
            <a:off x="87600" y="93100"/>
            <a:ext cx="89688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So Far - Open Specifications and Partners </a:t>
            </a:r>
            <a:endParaRPr/>
          </a:p>
        </p:txBody>
      </p:sp>
      <p:sp>
        <p:nvSpPr>
          <p:cNvPr id="183" name="Google Shape;183;g354f5503dc6_0_460"/>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84" name="Google Shape;184;g354f5503dc6_0_460"/>
          <p:cNvPicPr preferRelativeResize="0"/>
          <p:nvPr/>
        </p:nvPicPr>
        <p:blipFill rotWithShape="1">
          <a:blip r:embed="rId3">
            <a:alphaModFix/>
          </a:blip>
          <a:srcRect b="0" l="0" r="0" t="0"/>
          <a:stretch/>
        </p:blipFill>
        <p:spPr>
          <a:xfrm>
            <a:off x="235159" y="1380629"/>
            <a:ext cx="2388629" cy="1235412"/>
          </a:xfrm>
          <a:prstGeom prst="rect">
            <a:avLst/>
          </a:prstGeom>
          <a:noFill/>
          <a:ln>
            <a:noFill/>
          </a:ln>
        </p:spPr>
      </p:pic>
      <p:pic>
        <p:nvPicPr>
          <p:cNvPr id="185" name="Google Shape;185;g354f5503dc6_0_460"/>
          <p:cNvPicPr preferRelativeResize="0"/>
          <p:nvPr/>
        </p:nvPicPr>
        <p:blipFill rotWithShape="1">
          <a:blip r:embed="rId4">
            <a:alphaModFix/>
          </a:blip>
          <a:srcRect b="0" l="0" r="0" t="0"/>
          <a:stretch/>
        </p:blipFill>
        <p:spPr>
          <a:xfrm>
            <a:off x="1296892" y="851732"/>
            <a:ext cx="1149844" cy="1510625"/>
          </a:xfrm>
          <a:prstGeom prst="rect">
            <a:avLst/>
          </a:prstGeom>
          <a:noFill/>
          <a:ln cap="flat" cmpd="sng" w="9525">
            <a:solidFill>
              <a:srgbClr val="7F7F7F"/>
            </a:solidFill>
            <a:prstDash val="solid"/>
            <a:round/>
            <a:headEnd len="sm" w="sm" type="none"/>
            <a:tailEnd len="sm" w="sm" type="none"/>
          </a:ln>
        </p:spPr>
      </p:pic>
      <p:pic>
        <p:nvPicPr>
          <p:cNvPr id="186" name="Google Shape;186;g354f5503dc6_0_460"/>
          <p:cNvPicPr preferRelativeResize="0"/>
          <p:nvPr/>
        </p:nvPicPr>
        <p:blipFill rotWithShape="1">
          <a:blip r:embed="rId5">
            <a:alphaModFix/>
          </a:blip>
          <a:srcRect b="28735" l="0" r="0" t="30025"/>
          <a:stretch/>
        </p:blipFill>
        <p:spPr>
          <a:xfrm>
            <a:off x="6339134" y="1541380"/>
            <a:ext cx="1046152" cy="471617"/>
          </a:xfrm>
          <a:prstGeom prst="rect">
            <a:avLst/>
          </a:prstGeom>
          <a:noFill/>
          <a:ln>
            <a:noFill/>
          </a:ln>
        </p:spPr>
      </p:pic>
      <p:pic>
        <p:nvPicPr>
          <p:cNvPr id="187" name="Google Shape;187;g354f5503dc6_0_460"/>
          <p:cNvPicPr preferRelativeResize="0"/>
          <p:nvPr/>
        </p:nvPicPr>
        <p:blipFill rotWithShape="1">
          <a:blip r:embed="rId6">
            <a:alphaModFix/>
          </a:blip>
          <a:srcRect b="0" l="0" r="0" t="0"/>
          <a:stretch/>
        </p:blipFill>
        <p:spPr>
          <a:xfrm>
            <a:off x="6083038" y="2067243"/>
            <a:ext cx="1107269" cy="276587"/>
          </a:xfrm>
          <a:prstGeom prst="rect">
            <a:avLst/>
          </a:prstGeom>
          <a:noFill/>
          <a:ln>
            <a:noFill/>
          </a:ln>
        </p:spPr>
      </p:pic>
      <p:pic>
        <p:nvPicPr>
          <p:cNvPr id="188" name="Google Shape;188;g354f5503dc6_0_460"/>
          <p:cNvPicPr preferRelativeResize="0"/>
          <p:nvPr/>
        </p:nvPicPr>
        <p:blipFill rotWithShape="1">
          <a:blip r:embed="rId7">
            <a:alphaModFix/>
          </a:blip>
          <a:srcRect b="0" l="0" r="0" t="0"/>
          <a:stretch/>
        </p:blipFill>
        <p:spPr>
          <a:xfrm>
            <a:off x="5587504" y="2012230"/>
            <a:ext cx="495533" cy="374271"/>
          </a:xfrm>
          <a:prstGeom prst="rect">
            <a:avLst/>
          </a:prstGeom>
          <a:noFill/>
          <a:ln>
            <a:noFill/>
          </a:ln>
        </p:spPr>
      </p:pic>
      <p:pic>
        <p:nvPicPr>
          <p:cNvPr id="189" name="Google Shape;189;g354f5503dc6_0_460"/>
          <p:cNvPicPr preferRelativeResize="0"/>
          <p:nvPr/>
        </p:nvPicPr>
        <p:blipFill rotWithShape="1">
          <a:blip r:embed="rId8">
            <a:alphaModFix/>
          </a:blip>
          <a:srcRect b="0" l="0" r="0" t="0"/>
          <a:stretch/>
        </p:blipFill>
        <p:spPr>
          <a:xfrm>
            <a:off x="5090813" y="1572661"/>
            <a:ext cx="1120273" cy="314131"/>
          </a:xfrm>
          <a:prstGeom prst="rect">
            <a:avLst/>
          </a:prstGeom>
          <a:noFill/>
          <a:ln>
            <a:noFill/>
          </a:ln>
        </p:spPr>
      </p:pic>
      <p:sp>
        <p:nvSpPr>
          <p:cNvPr id="190" name="Google Shape;190;g354f5503dc6_0_460"/>
          <p:cNvSpPr txBox="1"/>
          <p:nvPr/>
        </p:nvSpPr>
        <p:spPr>
          <a:xfrm>
            <a:off x="4324469" y="1192688"/>
            <a:ext cx="4126200" cy="300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50">
                <a:solidFill>
                  <a:schemeClr val="dk1"/>
                </a:solidFill>
                <a:latin typeface="Arial"/>
                <a:ea typeface="Arial"/>
                <a:cs typeface="Arial"/>
                <a:sym typeface="Arial"/>
              </a:rPr>
              <a:t>Inaugural partners ‘go first’, generate field results</a:t>
            </a:r>
            <a:endParaRPr/>
          </a:p>
        </p:txBody>
      </p:sp>
      <p:sp>
        <p:nvSpPr>
          <p:cNvPr id="191" name="Google Shape;191;g354f5503dc6_0_460"/>
          <p:cNvSpPr txBox="1"/>
          <p:nvPr/>
        </p:nvSpPr>
        <p:spPr>
          <a:xfrm>
            <a:off x="166775" y="2717425"/>
            <a:ext cx="35742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Libre Franklin"/>
                <a:ea typeface="Libre Franklin"/>
                <a:cs typeface="Libre Franklin"/>
                <a:sym typeface="Libre Franklin"/>
              </a:rPr>
              <a:t>DOE and Lab develop open specification and reference code (for SkySpark users)</a:t>
            </a:r>
            <a:endParaRPr>
              <a:latin typeface="Libre Franklin"/>
              <a:ea typeface="Libre Franklin"/>
              <a:cs typeface="Libre Franklin"/>
              <a:sym typeface="Libre Franklin"/>
            </a:endParaRPr>
          </a:p>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a:p>
            <a:pPr indent="0" lvl="0" marL="0" marR="0" rtl="0" algn="l">
              <a:spcBef>
                <a:spcPts val="0"/>
              </a:spcBef>
              <a:spcAft>
                <a:spcPts val="0"/>
              </a:spcAft>
              <a:buNone/>
            </a:pPr>
            <a:r>
              <a:rPr lang="en-US" sz="1400">
                <a:solidFill>
                  <a:schemeClr val="dk1"/>
                </a:solidFill>
                <a:latin typeface="Libre Franklin"/>
                <a:ea typeface="Libre Franklin"/>
                <a:cs typeface="Libre Franklin"/>
                <a:sym typeface="Libre Franklin"/>
              </a:rPr>
              <a:t>Lab transfers to partners to instantiate in products, who refine as needed, keep their IP</a:t>
            </a:r>
            <a:endParaRPr>
              <a:latin typeface="Libre Franklin"/>
              <a:ea typeface="Libre Franklin"/>
              <a:cs typeface="Libre Franklin"/>
              <a:sym typeface="Libre Franklin"/>
            </a:endParaRPr>
          </a:p>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a:p>
            <a:pPr indent="0" lvl="0" marL="0" marR="0" rtl="0" algn="l">
              <a:spcBef>
                <a:spcPts val="0"/>
              </a:spcBef>
              <a:spcAft>
                <a:spcPts val="0"/>
              </a:spcAft>
              <a:buNone/>
            </a:pPr>
            <a:r>
              <a:rPr lang="en-US" sz="1400">
                <a:solidFill>
                  <a:schemeClr val="dk1"/>
                </a:solidFill>
                <a:latin typeface="Libre Franklin"/>
                <a:ea typeface="Libre Franklin"/>
                <a:cs typeface="Libre Franklin"/>
                <a:sym typeface="Libre Franklin"/>
              </a:rPr>
              <a:t>Partners share field test data, lab documents efficacy  </a:t>
            </a:r>
            <a:endParaRPr>
              <a:latin typeface="Libre Franklin"/>
              <a:ea typeface="Libre Franklin"/>
              <a:cs typeface="Libre Franklin"/>
              <a:sym typeface="Libre Frankli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354f5503dc6_0_474"/>
          <p:cNvSpPr txBox="1"/>
          <p:nvPr>
            <p:ph type="title"/>
          </p:nvPr>
        </p:nvSpPr>
        <p:spPr>
          <a:xfrm>
            <a:off x="87600" y="93100"/>
            <a:ext cx="8968800" cy="5367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So Far - Open Specifications and Partners </a:t>
            </a:r>
            <a:endParaRPr/>
          </a:p>
        </p:txBody>
      </p:sp>
      <p:sp>
        <p:nvSpPr>
          <p:cNvPr id="198" name="Google Shape;198;g354f5503dc6_0_474"/>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99" name="Google Shape;199;g354f5503dc6_0_474"/>
          <p:cNvPicPr preferRelativeResize="0"/>
          <p:nvPr/>
        </p:nvPicPr>
        <p:blipFill rotWithShape="1">
          <a:blip r:embed="rId3">
            <a:alphaModFix/>
          </a:blip>
          <a:srcRect b="0" l="0" r="0" t="0"/>
          <a:stretch/>
        </p:blipFill>
        <p:spPr>
          <a:xfrm>
            <a:off x="235159" y="1380629"/>
            <a:ext cx="2388629" cy="1235412"/>
          </a:xfrm>
          <a:prstGeom prst="rect">
            <a:avLst/>
          </a:prstGeom>
          <a:noFill/>
          <a:ln>
            <a:noFill/>
          </a:ln>
        </p:spPr>
      </p:pic>
      <p:pic>
        <p:nvPicPr>
          <p:cNvPr id="200" name="Google Shape;200;g354f5503dc6_0_474"/>
          <p:cNvPicPr preferRelativeResize="0"/>
          <p:nvPr/>
        </p:nvPicPr>
        <p:blipFill rotWithShape="1">
          <a:blip r:embed="rId4">
            <a:alphaModFix/>
          </a:blip>
          <a:srcRect b="0" l="0" r="0" t="0"/>
          <a:stretch/>
        </p:blipFill>
        <p:spPr>
          <a:xfrm>
            <a:off x="1296892" y="851732"/>
            <a:ext cx="1149844" cy="1510625"/>
          </a:xfrm>
          <a:prstGeom prst="rect">
            <a:avLst/>
          </a:prstGeom>
          <a:noFill/>
          <a:ln cap="flat" cmpd="sng" w="9525">
            <a:solidFill>
              <a:srgbClr val="7F7F7F"/>
            </a:solidFill>
            <a:prstDash val="solid"/>
            <a:round/>
            <a:headEnd len="sm" w="sm" type="none"/>
            <a:tailEnd len="sm" w="sm" type="none"/>
          </a:ln>
        </p:spPr>
      </p:pic>
      <p:pic>
        <p:nvPicPr>
          <p:cNvPr id="201" name="Google Shape;201;g354f5503dc6_0_474"/>
          <p:cNvPicPr preferRelativeResize="0"/>
          <p:nvPr/>
        </p:nvPicPr>
        <p:blipFill rotWithShape="1">
          <a:blip r:embed="rId5">
            <a:alphaModFix/>
          </a:blip>
          <a:srcRect b="28735" l="0" r="0" t="30025"/>
          <a:stretch/>
        </p:blipFill>
        <p:spPr>
          <a:xfrm>
            <a:off x="6186734" y="1388980"/>
            <a:ext cx="1046152" cy="471617"/>
          </a:xfrm>
          <a:prstGeom prst="rect">
            <a:avLst/>
          </a:prstGeom>
          <a:noFill/>
          <a:ln>
            <a:noFill/>
          </a:ln>
        </p:spPr>
      </p:pic>
      <p:pic>
        <p:nvPicPr>
          <p:cNvPr id="202" name="Google Shape;202;g354f5503dc6_0_474"/>
          <p:cNvPicPr preferRelativeResize="0"/>
          <p:nvPr/>
        </p:nvPicPr>
        <p:blipFill rotWithShape="1">
          <a:blip r:embed="rId6">
            <a:alphaModFix/>
          </a:blip>
          <a:srcRect b="0" l="0" r="0" t="0"/>
          <a:stretch/>
        </p:blipFill>
        <p:spPr>
          <a:xfrm>
            <a:off x="5930638" y="1914843"/>
            <a:ext cx="1107269" cy="276587"/>
          </a:xfrm>
          <a:prstGeom prst="rect">
            <a:avLst/>
          </a:prstGeom>
          <a:noFill/>
          <a:ln>
            <a:noFill/>
          </a:ln>
        </p:spPr>
      </p:pic>
      <p:pic>
        <p:nvPicPr>
          <p:cNvPr id="203" name="Google Shape;203;g354f5503dc6_0_474"/>
          <p:cNvPicPr preferRelativeResize="0"/>
          <p:nvPr/>
        </p:nvPicPr>
        <p:blipFill rotWithShape="1">
          <a:blip r:embed="rId7">
            <a:alphaModFix/>
          </a:blip>
          <a:srcRect b="0" l="0" r="0" t="0"/>
          <a:stretch/>
        </p:blipFill>
        <p:spPr>
          <a:xfrm>
            <a:off x="5435104" y="1859830"/>
            <a:ext cx="495533" cy="374271"/>
          </a:xfrm>
          <a:prstGeom prst="rect">
            <a:avLst/>
          </a:prstGeom>
          <a:noFill/>
          <a:ln>
            <a:noFill/>
          </a:ln>
        </p:spPr>
      </p:pic>
      <p:pic>
        <p:nvPicPr>
          <p:cNvPr id="204" name="Google Shape;204;g354f5503dc6_0_474"/>
          <p:cNvPicPr preferRelativeResize="0"/>
          <p:nvPr/>
        </p:nvPicPr>
        <p:blipFill rotWithShape="1">
          <a:blip r:embed="rId8">
            <a:alphaModFix/>
          </a:blip>
          <a:srcRect b="0" l="0" r="0" t="0"/>
          <a:stretch/>
        </p:blipFill>
        <p:spPr>
          <a:xfrm>
            <a:off x="4938413" y="1420261"/>
            <a:ext cx="1120273" cy="314131"/>
          </a:xfrm>
          <a:prstGeom prst="rect">
            <a:avLst/>
          </a:prstGeom>
          <a:noFill/>
          <a:ln>
            <a:noFill/>
          </a:ln>
        </p:spPr>
      </p:pic>
      <p:sp>
        <p:nvSpPr>
          <p:cNvPr id="205" name="Google Shape;205;g354f5503dc6_0_474"/>
          <p:cNvSpPr txBox="1"/>
          <p:nvPr/>
        </p:nvSpPr>
        <p:spPr>
          <a:xfrm>
            <a:off x="4172069" y="1040288"/>
            <a:ext cx="4126200" cy="300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50">
                <a:solidFill>
                  <a:schemeClr val="dk1"/>
                </a:solidFill>
                <a:latin typeface="Libre Franklin"/>
                <a:ea typeface="Libre Franklin"/>
                <a:cs typeface="Libre Franklin"/>
                <a:sym typeface="Libre Franklin"/>
              </a:rPr>
              <a:t>Inaugural partners ‘go first’, generate field results</a:t>
            </a:r>
            <a:endParaRPr>
              <a:latin typeface="Libre Franklin"/>
              <a:ea typeface="Libre Franklin"/>
              <a:cs typeface="Libre Franklin"/>
              <a:sym typeface="Libre Franklin"/>
            </a:endParaRPr>
          </a:p>
        </p:txBody>
      </p:sp>
      <p:sp>
        <p:nvSpPr>
          <p:cNvPr id="206" name="Google Shape;206;g354f5503dc6_0_474"/>
          <p:cNvSpPr txBox="1"/>
          <p:nvPr/>
        </p:nvSpPr>
        <p:spPr>
          <a:xfrm>
            <a:off x="3943469" y="2600893"/>
            <a:ext cx="5181000" cy="507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50">
                <a:solidFill>
                  <a:schemeClr val="dk1"/>
                </a:solidFill>
                <a:latin typeface="Libre Franklin"/>
                <a:ea typeface="Libre Franklin"/>
                <a:cs typeface="Libre Franklin"/>
                <a:sym typeface="Libre Franklin"/>
              </a:rPr>
              <a:t>With field results, open specs and open code, additional partners may join</a:t>
            </a:r>
            <a:endParaRPr>
              <a:latin typeface="Libre Franklin"/>
              <a:ea typeface="Libre Franklin"/>
              <a:cs typeface="Libre Franklin"/>
              <a:sym typeface="Libre Franklin"/>
            </a:endParaRPr>
          </a:p>
        </p:txBody>
      </p:sp>
      <p:pic>
        <p:nvPicPr>
          <p:cNvPr id="207" name="Google Shape;207;g354f5503dc6_0_474"/>
          <p:cNvPicPr preferRelativeResize="0"/>
          <p:nvPr/>
        </p:nvPicPr>
        <p:blipFill rotWithShape="1">
          <a:blip r:embed="rId9">
            <a:alphaModFix/>
          </a:blip>
          <a:srcRect b="0" l="0" r="0" t="0"/>
          <a:stretch/>
        </p:blipFill>
        <p:spPr>
          <a:xfrm>
            <a:off x="5322433" y="3356276"/>
            <a:ext cx="428434" cy="352828"/>
          </a:xfrm>
          <a:prstGeom prst="rect">
            <a:avLst/>
          </a:prstGeom>
          <a:noFill/>
          <a:ln>
            <a:noFill/>
          </a:ln>
        </p:spPr>
      </p:pic>
      <p:pic>
        <p:nvPicPr>
          <p:cNvPr id="208" name="Google Shape;208;g354f5503dc6_0_474"/>
          <p:cNvPicPr preferRelativeResize="0"/>
          <p:nvPr/>
        </p:nvPicPr>
        <p:blipFill rotWithShape="1">
          <a:blip r:embed="rId10">
            <a:alphaModFix/>
          </a:blip>
          <a:srcRect b="0" l="0" r="0" t="0"/>
          <a:stretch/>
        </p:blipFill>
        <p:spPr>
          <a:xfrm>
            <a:off x="5489917" y="3889684"/>
            <a:ext cx="373957" cy="365056"/>
          </a:xfrm>
          <a:prstGeom prst="rect">
            <a:avLst/>
          </a:prstGeom>
          <a:noFill/>
          <a:ln>
            <a:noFill/>
          </a:ln>
        </p:spPr>
      </p:pic>
      <p:pic>
        <p:nvPicPr>
          <p:cNvPr id="209" name="Google Shape;209;g354f5503dc6_0_474"/>
          <p:cNvPicPr preferRelativeResize="0"/>
          <p:nvPr/>
        </p:nvPicPr>
        <p:blipFill rotWithShape="1">
          <a:blip r:embed="rId11">
            <a:alphaModFix/>
          </a:blip>
          <a:srcRect b="0" l="0" r="0" t="0"/>
          <a:stretch/>
        </p:blipFill>
        <p:spPr>
          <a:xfrm>
            <a:off x="4329160" y="3642800"/>
            <a:ext cx="942988" cy="266883"/>
          </a:xfrm>
          <a:prstGeom prst="rect">
            <a:avLst/>
          </a:prstGeom>
          <a:noFill/>
          <a:ln>
            <a:noFill/>
          </a:ln>
        </p:spPr>
      </p:pic>
      <p:sp>
        <p:nvSpPr>
          <p:cNvPr id="210" name="Google Shape;210;g354f5503dc6_0_474"/>
          <p:cNvSpPr txBox="1"/>
          <p:nvPr/>
        </p:nvSpPr>
        <p:spPr>
          <a:xfrm>
            <a:off x="6859747" y="3474111"/>
            <a:ext cx="2078700" cy="300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350">
                <a:solidFill>
                  <a:schemeClr val="accent5"/>
                </a:solidFill>
                <a:latin typeface="Arial"/>
                <a:ea typeface="Arial"/>
                <a:cs typeface="Arial"/>
                <a:sym typeface="Arial"/>
              </a:rPr>
              <a:t>+ Others  in progress</a:t>
            </a:r>
            <a:endParaRPr/>
          </a:p>
        </p:txBody>
      </p:sp>
      <p:pic>
        <p:nvPicPr>
          <p:cNvPr id="211" name="Google Shape;211;g354f5503dc6_0_474"/>
          <p:cNvPicPr preferRelativeResize="0"/>
          <p:nvPr/>
        </p:nvPicPr>
        <p:blipFill rotWithShape="1">
          <a:blip r:embed="rId12">
            <a:alphaModFix/>
          </a:blip>
          <a:srcRect b="0" l="0" r="0" t="0"/>
          <a:stretch/>
        </p:blipFill>
        <p:spPr>
          <a:xfrm>
            <a:off x="6024457" y="3889684"/>
            <a:ext cx="1315630" cy="274508"/>
          </a:xfrm>
          <a:prstGeom prst="rect">
            <a:avLst/>
          </a:prstGeom>
          <a:noFill/>
          <a:ln>
            <a:noFill/>
          </a:ln>
        </p:spPr>
      </p:pic>
      <p:pic>
        <p:nvPicPr>
          <p:cNvPr id="212" name="Google Shape;212;g354f5503dc6_0_474"/>
          <p:cNvPicPr preferRelativeResize="0"/>
          <p:nvPr/>
        </p:nvPicPr>
        <p:blipFill rotWithShape="1">
          <a:blip r:embed="rId13">
            <a:alphaModFix/>
          </a:blip>
          <a:srcRect b="0" l="0" r="0" t="0"/>
          <a:stretch/>
        </p:blipFill>
        <p:spPr>
          <a:xfrm>
            <a:off x="4293237" y="3958128"/>
            <a:ext cx="1048678" cy="206128"/>
          </a:xfrm>
          <a:prstGeom prst="rect">
            <a:avLst/>
          </a:prstGeom>
          <a:noFill/>
          <a:ln>
            <a:noFill/>
          </a:ln>
        </p:spPr>
      </p:pic>
      <p:pic>
        <p:nvPicPr>
          <p:cNvPr id="213" name="Google Shape;213;g354f5503dc6_0_474"/>
          <p:cNvPicPr preferRelativeResize="0"/>
          <p:nvPr/>
        </p:nvPicPr>
        <p:blipFill rotWithShape="1">
          <a:blip r:embed="rId14">
            <a:alphaModFix/>
          </a:blip>
          <a:srcRect b="0" l="10029" r="19238" t="0"/>
          <a:stretch/>
        </p:blipFill>
        <p:spPr>
          <a:xfrm>
            <a:off x="5877372" y="3393312"/>
            <a:ext cx="683593" cy="350481"/>
          </a:xfrm>
          <a:prstGeom prst="rect">
            <a:avLst/>
          </a:prstGeom>
          <a:noFill/>
          <a:ln>
            <a:noFill/>
          </a:ln>
        </p:spPr>
      </p:pic>
      <p:pic>
        <p:nvPicPr>
          <p:cNvPr id="214" name="Google Shape;214;g354f5503dc6_0_474" title="Screenshot 2025-04-24 at 3.21.51 PM.png"/>
          <p:cNvPicPr preferRelativeResize="0"/>
          <p:nvPr/>
        </p:nvPicPr>
        <p:blipFill>
          <a:blip r:embed="rId15">
            <a:alphaModFix/>
          </a:blip>
          <a:stretch>
            <a:fillRect/>
          </a:stretch>
        </p:blipFill>
        <p:spPr>
          <a:xfrm>
            <a:off x="4243225" y="3226036"/>
            <a:ext cx="967800" cy="299543"/>
          </a:xfrm>
          <a:prstGeom prst="rect">
            <a:avLst/>
          </a:prstGeom>
          <a:noFill/>
          <a:ln>
            <a:noFill/>
          </a:ln>
        </p:spPr>
      </p:pic>
      <p:sp>
        <p:nvSpPr>
          <p:cNvPr id="215" name="Google Shape;215;g354f5503dc6_0_474"/>
          <p:cNvSpPr txBox="1"/>
          <p:nvPr/>
        </p:nvSpPr>
        <p:spPr>
          <a:xfrm>
            <a:off x="166775" y="2717425"/>
            <a:ext cx="3574200" cy="2031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Libre Franklin"/>
                <a:ea typeface="Libre Franklin"/>
                <a:cs typeface="Libre Franklin"/>
                <a:sym typeface="Libre Franklin"/>
              </a:rPr>
              <a:t>DOE and Lab develop open specification and reference code (for SkySpark users)</a:t>
            </a:r>
            <a:endParaRPr>
              <a:latin typeface="Libre Franklin"/>
              <a:ea typeface="Libre Franklin"/>
              <a:cs typeface="Libre Franklin"/>
              <a:sym typeface="Libre Franklin"/>
            </a:endParaRPr>
          </a:p>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a:p>
            <a:pPr indent="0" lvl="0" marL="0" marR="0" rtl="0" algn="l">
              <a:spcBef>
                <a:spcPts val="0"/>
              </a:spcBef>
              <a:spcAft>
                <a:spcPts val="0"/>
              </a:spcAft>
              <a:buNone/>
            </a:pPr>
            <a:r>
              <a:rPr lang="en-US" sz="1400">
                <a:solidFill>
                  <a:schemeClr val="dk1"/>
                </a:solidFill>
                <a:latin typeface="Libre Franklin"/>
                <a:ea typeface="Libre Franklin"/>
                <a:cs typeface="Libre Franklin"/>
                <a:sym typeface="Libre Franklin"/>
              </a:rPr>
              <a:t>Lab transfers to partners to instantiate in products, who refine as needed, keep their IP</a:t>
            </a:r>
            <a:endParaRPr>
              <a:latin typeface="Libre Franklin"/>
              <a:ea typeface="Libre Franklin"/>
              <a:cs typeface="Libre Franklin"/>
              <a:sym typeface="Libre Franklin"/>
            </a:endParaRPr>
          </a:p>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a:p>
            <a:pPr indent="0" lvl="0" marL="0" marR="0" rtl="0" algn="l">
              <a:spcBef>
                <a:spcPts val="0"/>
              </a:spcBef>
              <a:spcAft>
                <a:spcPts val="0"/>
              </a:spcAft>
              <a:buNone/>
            </a:pPr>
            <a:r>
              <a:rPr lang="en-US" sz="1400">
                <a:solidFill>
                  <a:schemeClr val="dk1"/>
                </a:solidFill>
                <a:latin typeface="Libre Franklin"/>
                <a:ea typeface="Libre Franklin"/>
                <a:cs typeface="Libre Franklin"/>
                <a:sym typeface="Libre Franklin"/>
              </a:rPr>
              <a:t>Partners share field test data, lab documents efficacy  </a:t>
            </a:r>
            <a:endParaRPr>
              <a:latin typeface="Libre Franklin"/>
              <a:ea typeface="Libre Franklin"/>
              <a:cs typeface="Libre Franklin"/>
              <a:sym typeface="Libre Frankli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354f5503dc6_0_497"/>
          <p:cNvSpPr txBox="1"/>
          <p:nvPr>
            <p:ph type="title"/>
          </p:nvPr>
        </p:nvSpPr>
        <p:spPr>
          <a:xfrm>
            <a:off x="175000" y="102672"/>
            <a:ext cx="8793900" cy="74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2600"/>
              <a:t>EMIS-based strategies maximize the value of existing automation systems</a:t>
            </a:r>
            <a:endParaRPr sz="2600"/>
          </a:p>
        </p:txBody>
      </p:sp>
      <p:sp>
        <p:nvSpPr>
          <p:cNvPr id="222" name="Google Shape;222;g354f5503dc6_0_497"/>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23" name="Google Shape;223;g354f5503dc6_0_497"/>
          <p:cNvPicPr preferRelativeResize="0"/>
          <p:nvPr/>
        </p:nvPicPr>
        <p:blipFill rotWithShape="1">
          <a:blip r:embed="rId3">
            <a:alphaModFix/>
          </a:blip>
          <a:srcRect b="0" l="0" r="0" t="0"/>
          <a:stretch/>
        </p:blipFill>
        <p:spPr>
          <a:xfrm>
            <a:off x="1371912" y="1114044"/>
            <a:ext cx="6400174" cy="1633581"/>
          </a:xfrm>
          <a:prstGeom prst="rect">
            <a:avLst/>
          </a:prstGeom>
          <a:noFill/>
          <a:ln>
            <a:noFill/>
          </a:ln>
        </p:spPr>
      </p:pic>
      <p:sp>
        <p:nvSpPr>
          <p:cNvPr id="224" name="Google Shape;224;g354f5503dc6_0_497"/>
          <p:cNvSpPr txBox="1"/>
          <p:nvPr/>
        </p:nvSpPr>
        <p:spPr>
          <a:xfrm>
            <a:off x="296575" y="2698625"/>
            <a:ext cx="2351400" cy="105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50"/>
              <a:buFont typeface="Arial"/>
              <a:buNone/>
            </a:pPr>
            <a:r>
              <a:rPr b="1" i="0" lang="en-US" sz="1350" u="none" cap="none" strike="noStrike">
                <a:solidFill>
                  <a:srgbClr val="2F5496"/>
                </a:solidFill>
                <a:latin typeface="Arial"/>
                <a:ea typeface="Arial"/>
                <a:cs typeface="Arial"/>
                <a:sym typeface="Arial"/>
              </a:rPr>
              <a:t>Correct setpoints:</a:t>
            </a:r>
            <a:r>
              <a:rPr b="0" i="0" lang="en-US" sz="1350" u="none" cap="none" strike="noStrike">
                <a:solidFill>
                  <a:srgbClr val="2F5496"/>
                </a:solidFill>
                <a:latin typeface="Arial"/>
                <a:ea typeface="Arial"/>
                <a:cs typeface="Arial"/>
                <a:sym typeface="Arial"/>
              </a:rPr>
              <a:t> zone temp., economizer high-limit lockout, equip. schedules, override release</a:t>
            </a:r>
            <a:endParaRPr b="0" i="0" sz="1350" u="none" cap="none" strike="noStrike">
              <a:solidFill>
                <a:srgbClr val="2F5496"/>
              </a:solidFill>
              <a:latin typeface="Calibri"/>
              <a:ea typeface="Calibri"/>
              <a:cs typeface="Calibri"/>
              <a:sym typeface="Calibri"/>
            </a:endParaRPr>
          </a:p>
        </p:txBody>
      </p:sp>
      <p:sp>
        <p:nvSpPr>
          <p:cNvPr id="225" name="Google Shape;225;g354f5503dc6_0_497"/>
          <p:cNvSpPr txBox="1"/>
          <p:nvPr/>
        </p:nvSpPr>
        <p:spPr>
          <a:xfrm>
            <a:off x="3414036" y="2661984"/>
            <a:ext cx="2069100" cy="121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50"/>
              <a:buFont typeface="Arial"/>
              <a:buNone/>
            </a:pPr>
            <a:r>
              <a:rPr b="1" i="0" lang="en-US" sz="1350" u="none" cap="none" strike="noStrike">
                <a:solidFill>
                  <a:srgbClr val="2F5496"/>
                </a:solidFill>
                <a:latin typeface="Arial"/>
                <a:ea typeface="Arial"/>
                <a:cs typeface="Arial"/>
                <a:sym typeface="Arial"/>
              </a:rPr>
              <a:t>Automate active tests:</a:t>
            </a:r>
            <a:r>
              <a:rPr b="0" i="0" lang="en-US" sz="1350" u="none" cap="none" strike="noStrike">
                <a:solidFill>
                  <a:srgbClr val="2F5496"/>
                </a:solidFill>
                <a:latin typeface="Arial"/>
                <a:ea typeface="Arial"/>
                <a:cs typeface="Arial"/>
                <a:sym typeface="Arial"/>
              </a:rPr>
              <a:t> PID loop tuning, functional testing </a:t>
            </a:r>
            <a:endParaRPr b="0" i="0" sz="1350" u="none" cap="none" strike="noStrike">
              <a:solidFill>
                <a:srgbClr val="2F549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350" u="none" cap="none" strike="noStrike">
              <a:solidFill>
                <a:srgbClr val="2F549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t/>
            </a:r>
            <a:endParaRPr b="0" i="0" sz="1200" u="none" cap="none" strike="noStrike">
              <a:solidFill>
                <a:srgbClr val="2F5496"/>
              </a:solidFill>
              <a:latin typeface="Calibri"/>
              <a:ea typeface="Calibri"/>
              <a:cs typeface="Calibri"/>
              <a:sym typeface="Calibri"/>
            </a:endParaRPr>
          </a:p>
        </p:txBody>
      </p:sp>
      <p:sp>
        <p:nvSpPr>
          <p:cNvPr id="226" name="Google Shape;226;g354f5503dc6_0_497"/>
          <p:cNvSpPr txBox="1"/>
          <p:nvPr/>
        </p:nvSpPr>
        <p:spPr>
          <a:xfrm>
            <a:off x="6018500" y="2747625"/>
            <a:ext cx="2878800" cy="121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50"/>
              <a:buFont typeface="Arial"/>
              <a:buNone/>
            </a:pPr>
            <a:r>
              <a:rPr b="1" i="0" lang="en-US" sz="1350" u="none" cap="none" strike="noStrike">
                <a:solidFill>
                  <a:srgbClr val="2F5496"/>
                </a:solidFill>
                <a:latin typeface="Arial"/>
                <a:ea typeface="Arial"/>
                <a:cs typeface="Arial"/>
                <a:sym typeface="Arial"/>
              </a:rPr>
              <a:t>Implement best-practice supervisory control:</a:t>
            </a:r>
            <a:r>
              <a:rPr b="0" i="0" lang="en-US" sz="1350" u="none" cap="none" strike="noStrike">
                <a:solidFill>
                  <a:srgbClr val="2F5496"/>
                </a:solidFill>
                <a:latin typeface="Arial"/>
                <a:ea typeface="Arial"/>
                <a:cs typeface="Arial"/>
                <a:sym typeface="Arial"/>
              </a:rPr>
              <a:t> AHU reset w rogue zone suppression, demand flex.</a:t>
            </a:r>
            <a:endParaRPr b="0" i="0" sz="1350" u="none" cap="none" strike="noStrike">
              <a:solidFill>
                <a:srgbClr val="2F549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300" u="none" cap="none" strike="noStrike">
              <a:solidFill>
                <a:srgbClr val="2F549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300" u="none" cap="none" strike="noStrike">
              <a:solidFill>
                <a:srgbClr val="2F5496"/>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g354f5503dc6_0_507"/>
          <p:cNvSpPr txBox="1"/>
          <p:nvPr>
            <p:ph type="title"/>
          </p:nvPr>
        </p:nvSpPr>
        <p:spPr>
          <a:xfrm>
            <a:off x="174990" y="102682"/>
            <a:ext cx="8793900" cy="536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2200"/>
              <a:t>We are also populating a repo of open-source Haxall/Axon code</a:t>
            </a:r>
            <a:endParaRPr sz="2200"/>
          </a:p>
        </p:txBody>
      </p:sp>
      <p:sp>
        <p:nvSpPr>
          <p:cNvPr id="233" name="Google Shape;233;g354f5503dc6_0_507"/>
          <p:cNvSpPr txBox="1"/>
          <p:nvPr>
            <p:ph idx="1" type="body"/>
          </p:nvPr>
        </p:nvSpPr>
        <p:spPr>
          <a:xfrm>
            <a:off x="457200" y="851700"/>
            <a:ext cx="3231000" cy="3747000"/>
          </a:xfrm>
          <a:prstGeom prst="rect">
            <a:avLst/>
          </a:prstGeom>
        </p:spPr>
        <p:txBody>
          <a:bodyPr anchorCtr="0" anchor="t" bIns="45700" lIns="91425" spcFirstLastPara="1" rIns="91425" wrap="square" tIns="45700">
            <a:normAutofit fontScale="55000" lnSpcReduction="10000"/>
          </a:bodyPr>
          <a:lstStyle/>
          <a:p>
            <a:pPr indent="0" lvl="0" marL="0" rtl="0" algn="l">
              <a:spcBef>
                <a:spcPts val="360"/>
              </a:spcBef>
              <a:spcAft>
                <a:spcPts val="0"/>
              </a:spcAft>
              <a:buNone/>
            </a:pPr>
            <a:r>
              <a:rPr lang="en-US" u="sng"/>
              <a:t>Currently available:</a:t>
            </a:r>
            <a:endParaRPr u="sng"/>
          </a:p>
          <a:p>
            <a:pPr indent="0" lvl="0" marL="0" rtl="0" algn="l">
              <a:spcBef>
                <a:spcPts val="360"/>
              </a:spcBef>
              <a:spcAft>
                <a:spcPts val="0"/>
              </a:spcAft>
              <a:buNone/>
            </a:pPr>
            <a:r>
              <a:rPr lang="en-US"/>
              <a:t>Rogue zone ID</a:t>
            </a:r>
            <a:endParaRPr/>
          </a:p>
          <a:p>
            <a:pPr indent="0" lvl="0" marL="0" rtl="0" algn="l">
              <a:spcBef>
                <a:spcPts val="360"/>
              </a:spcBef>
              <a:spcAft>
                <a:spcPts val="0"/>
              </a:spcAft>
              <a:buNone/>
            </a:pPr>
            <a:r>
              <a:rPr lang="en-US"/>
              <a:t>Guideline 36 SAT and SP reset with rogue zone suppression</a:t>
            </a:r>
            <a:endParaRPr/>
          </a:p>
          <a:p>
            <a:pPr indent="0" lvl="0" marL="0" rtl="0" algn="l">
              <a:spcBef>
                <a:spcPts val="360"/>
              </a:spcBef>
              <a:spcAft>
                <a:spcPts val="0"/>
              </a:spcAft>
              <a:buNone/>
            </a:pPr>
            <a:r>
              <a:rPr lang="en-US"/>
              <a:t>Zone temperature setpoint correction</a:t>
            </a:r>
            <a:endParaRPr/>
          </a:p>
          <a:p>
            <a:pPr indent="0" lvl="0" marL="0" rtl="0" algn="l">
              <a:spcBef>
                <a:spcPts val="360"/>
              </a:spcBef>
              <a:spcAft>
                <a:spcPts val="0"/>
              </a:spcAft>
              <a:buNone/>
            </a:pPr>
            <a:r>
              <a:rPr lang="en-US"/>
              <a:t>PID loop tuning</a:t>
            </a:r>
            <a:endParaRPr u="sng"/>
          </a:p>
          <a:p>
            <a:pPr indent="0" lvl="0" marL="0" rtl="0" algn="l">
              <a:spcBef>
                <a:spcPts val="360"/>
              </a:spcBef>
              <a:spcAft>
                <a:spcPts val="0"/>
              </a:spcAft>
              <a:buNone/>
            </a:pPr>
            <a:r>
              <a:rPr lang="en-US"/>
              <a:t>Incorrect schedule detection and correction</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u="sng"/>
              <a:t>Next up:</a:t>
            </a:r>
            <a:endParaRPr u="sng"/>
          </a:p>
          <a:p>
            <a:pPr indent="0" lvl="0" marL="0" rtl="0" algn="l">
              <a:spcBef>
                <a:spcPts val="360"/>
              </a:spcBef>
              <a:spcAft>
                <a:spcPts val="0"/>
              </a:spcAft>
              <a:buNone/>
            </a:pPr>
            <a:r>
              <a:rPr lang="en-US"/>
              <a:t>Demand response</a:t>
            </a:r>
            <a:endParaRPr/>
          </a:p>
          <a:p>
            <a:pPr indent="0" lvl="0" marL="0" rtl="0" algn="l">
              <a:spcBef>
                <a:spcPts val="360"/>
              </a:spcBef>
              <a:spcAft>
                <a:spcPts val="0"/>
              </a:spcAft>
              <a:buNone/>
            </a:pPr>
            <a:r>
              <a:rPr lang="en-US"/>
              <a:t>And other strategies</a:t>
            </a:r>
            <a:endParaRPr/>
          </a:p>
          <a:p>
            <a:pPr indent="0" lvl="0" marL="0" rtl="0" algn="l">
              <a:spcBef>
                <a:spcPts val="360"/>
              </a:spcBef>
              <a:spcAft>
                <a:spcPts val="0"/>
              </a:spcAft>
              <a:buNone/>
            </a:pPr>
            <a:r>
              <a:t/>
            </a:r>
            <a:endParaRPr/>
          </a:p>
        </p:txBody>
      </p:sp>
      <p:sp>
        <p:nvSpPr>
          <p:cNvPr id="234" name="Google Shape;234;g354f5503dc6_0_507"/>
          <p:cNvSpPr txBox="1"/>
          <p:nvPr>
            <p:ph idx="12" type="sldNum"/>
          </p:nvPr>
        </p:nvSpPr>
        <p:spPr>
          <a:xfrm>
            <a:off x="6835410" y="4633368"/>
            <a:ext cx="2133600" cy="2742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35" name="Google Shape;235;g354f5503dc6_0_507"/>
          <p:cNvPicPr preferRelativeResize="0"/>
          <p:nvPr/>
        </p:nvPicPr>
        <p:blipFill>
          <a:blip r:embed="rId3">
            <a:alphaModFix/>
          </a:blip>
          <a:stretch>
            <a:fillRect/>
          </a:stretch>
        </p:blipFill>
        <p:spPr>
          <a:xfrm>
            <a:off x="3840600" y="791776"/>
            <a:ext cx="4562374" cy="2356725"/>
          </a:xfrm>
          <a:prstGeom prst="rect">
            <a:avLst/>
          </a:prstGeom>
          <a:noFill/>
          <a:ln>
            <a:noFill/>
          </a:ln>
        </p:spPr>
      </p:pic>
      <p:sp>
        <p:nvSpPr>
          <p:cNvPr id="236" name="Google Shape;236;g354f5503dc6_0_507"/>
          <p:cNvSpPr txBox="1"/>
          <p:nvPr/>
        </p:nvSpPr>
        <p:spPr>
          <a:xfrm>
            <a:off x="3075675" y="3407050"/>
            <a:ext cx="63573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600">
                <a:solidFill>
                  <a:srgbClr val="ED7D31"/>
                </a:solidFill>
                <a:latin typeface="Calibri"/>
                <a:ea typeface="Calibri"/>
                <a:cs typeface="Calibri"/>
                <a:sym typeface="Calibri"/>
              </a:rPr>
              <a:t>https://github.com/LBNL-ETA/haxall-based-fault-correction</a:t>
            </a:r>
            <a:endParaRPr b="1" sz="1600">
              <a:solidFill>
                <a:srgbClr val="ED7D31"/>
              </a:solidFill>
              <a:latin typeface="Calibri"/>
              <a:ea typeface="Calibri"/>
              <a:cs typeface="Calibri"/>
              <a:sym typeface="Calibri"/>
            </a:endParaRPr>
          </a:p>
        </p:txBody>
      </p:sp>
      <p:sp>
        <p:nvSpPr>
          <p:cNvPr id="237" name="Google Shape;237;g354f5503dc6_0_507"/>
          <p:cNvSpPr txBox="1"/>
          <p:nvPr/>
        </p:nvSpPr>
        <p:spPr>
          <a:xfrm>
            <a:off x="2608350" y="3634950"/>
            <a:ext cx="598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Default Theme">
  <a:themeElements>
    <a:clrScheme name="Haystack 2023">
      <a:dk1>
        <a:srgbClr val="002841"/>
      </a:dk1>
      <a:lt1>
        <a:srgbClr val="FFFFFF"/>
      </a:lt1>
      <a:dk2>
        <a:srgbClr val="0C456E"/>
      </a:dk2>
      <a:lt2>
        <a:srgbClr val="9E9E9A"/>
      </a:lt2>
      <a:accent1>
        <a:srgbClr val="FFC824"/>
      </a:accent1>
      <a:accent2>
        <a:srgbClr val="C01823"/>
      </a:accent2>
      <a:accent3>
        <a:srgbClr val="EF4D36"/>
      </a:accent3>
      <a:accent4>
        <a:srgbClr val="9C9B93"/>
      </a:accent4>
      <a:accent5>
        <a:srgbClr val="4E8033"/>
      </a:accent5>
      <a:accent6>
        <a:srgbClr val="F8E4C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Theme">
  <a:themeElements>
    <a:clrScheme name="Haystack 2023">
      <a:dk1>
        <a:srgbClr val="002841"/>
      </a:dk1>
      <a:lt1>
        <a:srgbClr val="FFFFFF"/>
      </a:lt1>
      <a:dk2>
        <a:srgbClr val="0C456E"/>
      </a:dk2>
      <a:lt2>
        <a:srgbClr val="9E9E9A"/>
      </a:lt2>
      <a:accent1>
        <a:srgbClr val="FFC824"/>
      </a:accent1>
      <a:accent2>
        <a:srgbClr val="C01823"/>
      </a:accent2>
      <a:accent3>
        <a:srgbClr val="EF4D36"/>
      </a:accent3>
      <a:accent4>
        <a:srgbClr val="9C9B93"/>
      </a:accent4>
      <a:accent5>
        <a:srgbClr val="4E8033"/>
      </a:accent5>
      <a:accent6>
        <a:srgbClr val="F8E4C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2017-10-05T00:34:28Z</dcterms:created>
  <dc:creator>Debbie Bretches</dc:creator>
</cp:coreProperties>
</file>