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383" r:id="rId6"/>
    <p:sldId id="257" r:id="rId7"/>
    <p:sldId id="382" r:id="rId8"/>
    <p:sldId id="259" r:id="rId9"/>
    <p:sldId id="260" r:id="rId10"/>
    <p:sldId id="293" r:id="rId11"/>
    <p:sldId id="261" r:id="rId12"/>
    <p:sldId id="311" r:id="rId13"/>
    <p:sldId id="295" r:id="rId14"/>
    <p:sldId id="294" r:id="rId15"/>
    <p:sldId id="298" r:id="rId16"/>
    <p:sldId id="296" r:id="rId17"/>
    <p:sldId id="312" r:id="rId18"/>
    <p:sldId id="313" r:id="rId19"/>
    <p:sldId id="297" r:id="rId20"/>
    <p:sldId id="300" r:id="rId21"/>
    <p:sldId id="290" r:id="rId22"/>
    <p:sldId id="315" r:id="rId23"/>
    <p:sldId id="301" r:id="rId24"/>
    <p:sldId id="302" r:id="rId25"/>
    <p:sldId id="304" r:id="rId26"/>
    <p:sldId id="303" r:id="rId27"/>
    <p:sldId id="306" r:id="rId28"/>
    <p:sldId id="305" r:id="rId29"/>
    <p:sldId id="307" r:id="rId30"/>
    <p:sldId id="309" r:id="rId31"/>
    <p:sldId id="291" r:id="rId32"/>
  </p:sldIdLst>
  <p:sldSz cx="12192000" cy="6858000"/>
  <p:notesSz cx="7077075" cy="9363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jmdAetRQzTgM7lz+fqaUs4pg5F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E2D"/>
    <a:srgbClr val="3A3A3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C725F-3105-4033-8D29-918B5A6D520D}" v="112" dt="2025-05-08T14:16:51.191"/>
    <p1510:client id="{4F28CE3F-F5B4-0B62-5DF7-13035D5B3AD9}" v="504" dt="2025-05-07T21:52:39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522" autoAdjust="0"/>
  </p:normalViewPr>
  <p:slideViewPr>
    <p:cSldViewPr snapToGrid="0">
      <p:cViewPr>
        <p:scale>
          <a:sx n="82" d="100"/>
          <a:sy n="82" d="100"/>
        </p:scale>
        <p:origin x="111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customschemas.google.com/relationships/presentationmetadata" Target="meta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B1620-6182-4CA2-96C8-F34BA9D365C8}" type="doc">
      <dgm:prSet loTypeId="urn:microsoft.com/office/officeart/2005/8/layout/vList4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427F573-2EA2-4B88-B520-5615AA35C90C}">
      <dgm:prSet phldrT="[Text]"/>
      <dgm:spPr/>
      <dgm:t>
        <a:bodyPr/>
        <a:lstStyle/>
        <a:p>
          <a:r>
            <a:rPr lang="en-US" dirty="0">
              <a:latin typeface="Berthold Akzidenz Grotesk BE Medium"/>
            </a:rPr>
            <a:t>Service, Installation, &amp; Compliance</a:t>
          </a:r>
        </a:p>
      </dgm:t>
    </dgm:pt>
    <dgm:pt modelId="{13D113AF-0166-4F23-9B85-8723B588D5AA}" type="sibTrans" cxnId="{E56851D0-4BED-4DA1-89E0-1E7B4CCDD388}">
      <dgm:prSet/>
      <dgm:spPr/>
      <dgm:t>
        <a:bodyPr/>
        <a:lstStyle/>
        <a:p>
          <a:endParaRPr lang="en-US"/>
        </a:p>
      </dgm:t>
    </dgm:pt>
    <dgm:pt modelId="{5BCC4F0F-CF8E-449A-8308-4B8344D8D77B}" type="parTrans" cxnId="{E56851D0-4BED-4DA1-89E0-1E7B4CCDD388}">
      <dgm:prSet/>
      <dgm:spPr/>
      <dgm:t>
        <a:bodyPr/>
        <a:lstStyle/>
        <a:p>
          <a:endParaRPr lang="en-US"/>
        </a:p>
      </dgm:t>
    </dgm:pt>
    <dgm:pt modelId="{609F7084-9AE3-49C3-A936-79CED34F30F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Berthold Akzidenz Grotesk BE Medium"/>
            </a:rPr>
            <a:t>24 Hour Emergency Service</a:t>
          </a:r>
        </a:p>
      </dgm:t>
    </dgm:pt>
    <dgm:pt modelId="{87FE8CFF-2DDA-462C-80DF-90C60F2178A6}" type="sibTrans" cxnId="{E82168B3-D59A-4D75-B446-BB561AF6907D}">
      <dgm:prSet/>
      <dgm:spPr/>
      <dgm:t>
        <a:bodyPr/>
        <a:lstStyle/>
        <a:p>
          <a:endParaRPr lang="en-US"/>
        </a:p>
      </dgm:t>
    </dgm:pt>
    <dgm:pt modelId="{5BFFE486-82A1-4C3B-9961-FD29D88054A8}" type="parTrans" cxnId="{E82168B3-D59A-4D75-B446-BB561AF6907D}">
      <dgm:prSet/>
      <dgm:spPr/>
      <dgm:t>
        <a:bodyPr/>
        <a:lstStyle/>
        <a:p>
          <a:endParaRPr lang="en-US"/>
        </a:p>
      </dgm:t>
    </dgm:pt>
    <dgm:pt modelId="{E6239419-BE06-4379-9257-420E8F6DAEC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Berthold Akzidenz Grotesk BE Medium"/>
            </a:rPr>
            <a:t>Boilers, Burners, W</a:t>
          </a:r>
          <a:r>
            <a:rPr lang="en-US" dirty="0">
              <a:latin typeface="Berthold Akzidenz Grotesk BE Medium"/>
            </a:rPr>
            <a:t>ater Heaters</a:t>
          </a:r>
        </a:p>
      </dgm:t>
    </dgm:pt>
    <dgm:pt modelId="{30289284-EFF5-4FE3-AC38-0C3B0F13FCA3}" type="sibTrans" cxnId="{5F68F701-C72F-4924-A089-C92F178DF43C}">
      <dgm:prSet/>
      <dgm:spPr/>
      <dgm:t>
        <a:bodyPr/>
        <a:lstStyle/>
        <a:p>
          <a:endParaRPr lang="en-US"/>
        </a:p>
      </dgm:t>
    </dgm:pt>
    <dgm:pt modelId="{CD73444C-A01B-4954-84BC-72F1D1711858}" type="parTrans" cxnId="{5F68F701-C72F-4924-A089-C92F178DF43C}">
      <dgm:prSet/>
      <dgm:spPr/>
      <dgm:t>
        <a:bodyPr/>
        <a:lstStyle/>
        <a:p>
          <a:endParaRPr lang="en-US"/>
        </a:p>
      </dgm:t>
    </dgm:pt>
    <dgm:pt modelId="{F382B8A7-8C28-4C77-BB39-4C018DAC95EA}">
      <dgm:prSet phldrT="[Text]"/>
      <dgm:spPr/>
      <dgm:t>
        <a:bodyPr/>
        <a:lstStyle/>
        <a:p>
          <a:r>
            <a:rPr lang="en-US" dirty="0">
              <a:latin typeface="Berthold Akzidenz Grotesk BE Medium"/>
            </a:rPr>
            <a:t>Oil to Gas Conversions, CHP</a:t>
          </a:r>
        </a:p>
      </dgm:t>
    </dgm:pt>
    <dgm:pt modelId="{89D34D5E-2405-4364-9804-CB39225E12BF}" type="sibTrans" cxnId="{C482A0A6-F010-4EEA-B1BD-41768D4DDAD6}">
      <dgm:prSet/>
      <dgm:spPr/>
      <dgm:t>
        <a:bodyPr/>
        <a:lstStyle/>
        <a:p>
          <a:endParaRPr lang="en-US"/>
        </a:p>
      </dgm:t>
    </dgm:pt>
    <dgm:pt modelId="{FA778967-9CDA-42EB-9D95-1306CAD3D039}" type="parTrans" cxnId="{C482A0A6-F010-4EEA-B1BD-41768D4DDAD6}">
      <dgm:prSet/>
      <dgm:spPr/>
      <dgm:t>
        <a:bodyPr/>
        <a:lstStyle/>
        <a:p>
          <a:endParaRPr lang="en-US"/>
        </a:p>
      </dgm:t>
    </dgm:pt>
    <dgm:pt modelId="{44F3C5B8-52CB-4291-A732-17515BEAE08C}">
      <dgm:prSet phldrT="[Text]"/>
      <dgm:spPr/>
      <dgm:t>
        <a:bodyPr/>
        <a:lstStyle/>
        <a:p>
          <a:r>
            <a:rPr lang="en-US" dirty="0">
              <a:latin typeface="Berthold Akzidenz Grotesk BE Medium"/>
            </a:rPr>
            <a:t>Triennial, BO-9, Backflow Filings.</a:t>
          </a:r>
        </a:p>
      </dgm:t>
    </dgm:pt>
    <dgm:pt modelId="{51658A5A-008C-4A45-8BAD-E0B64B0C495B}" type="parTrans" cxnId="{6E489694-FE4F-41F5-B36A-950438C7A5D8}">
      <dgm:prSet/>
      <dgm:spPr/>
      <dgm:t>
        <a:bodyPr/>
        <a:lstStyle/>
        <a:p>
          <a:endParaRPr lang="en-US"/>
        </a:p>
      </dgm:t>
    </dgm:pt>
    <dgm:pt modelId="{6B2EBD0E-73EA-46A3-B500-0E99664E9AB5}" type="sibTrans" cxnId="{6E489694-FE4F-41F5-B36A-950438C7A5D8}">
      <dgm:prSet/>
      <dgm:spPr/>
      <dgm:t>
        <a:bodyPr/>
        <a:lstStyle/>
        <a:p>
          <a:endParaRPr lang="en-US"/>
        </a:p>
      </dgm:t>
    </dgm:pt>
    <dgm:pt modelId="{DCFAE227-1C10-4C07-A3D3-039F5FEE8EB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Berthold Akzidenz Grotesk BE Medium"/>
            </a:rPr>
            <a:t>Real Time Energy Management</a:t>
          </a:r>
          <a:endParaRPr lang="en-US" dirty="0">
            <a:latin typeface="Berthold Akzidenz Grotesk BE Medium"/>
          </a:endParaRPr>
        </a:p>
      </dgm:t>
    </dgm:pt>
    <dgm:pt modelId="{59E41CA1-F5D1-4EB3-B64E-449B69AB1F70}" type="parTrans" cxnId="{AAA54C42-7775-4DA1-B397-ED65B765B6DF}">
      <dgm:prSet/>
      <dgm:spPr/>
      <dgm:t>
        <a:bodyPr/>
        <a:lstStyle/>
        <a:p>
          <a:endParaRPr lang="en-US"/>
        </a:p>
      </dgm:t>
    </dgm:pt>
    <dgm:pt modelId="{AFE64400-74F6-4F15-960A-2FE401C20CC4}" type="sibTrans" cxnId="{AAA54C42-7775-4DA1-B397-ED65B765B6DF}">
      <dgm:prSet/>
      <dgm:spPr/>
      <dgm:t>
        <a:bodyPr/>
        <a:lstStyle/>
        <a:p>
          <a:endParaRPr lang="en-US"/>
        </a:p>
      </dgm:t>
    </dgm:pt>
    <dgm:pt modelId="{4F457E8F-CDFF-4F1A-A5B3-0B97D63A75B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Berthold Akzidenz Grotesk BE Medium"/>
            </a:rPr>
            <a:t>Monitor &amp; Control - fault detection, reliability, efficiency</a:t>
          </a:r>
        </a:p>
      </dgm:t>
    </dgm:pt>
    <dgm:pt modelId="{BC882FF1-7B58-4F2A-979C-EAEABB96A906}" type="parTrans" cxnId="{27F6ACD7-FBA6-4B60-BD15-F8E2163B6CD5}">
      <dgm:prSet/>
      <dgm:spPr/>
      <dgm:t>
        <a:bodyPr/>
        <a:lstStyle/>
        <a:p>
          <a:endParaRPr lang="en-US"/>
        </a:p>
      </dgm:t>
    </dgm:pt>
    <dgm:pt modelId="{756EA163-2AAC-4F76-84FF-EF69BCC94F56}" type="sibTrans" cxnId="{27F6ACD7-FBA6-4B60-BD15-F8E2163B6CD5}">
      <dgm:prSet/>
      <dgm:spPr/>
      <dgm:t>
        <a:bodyPr/>
        <a:lstStyle/>
        <a:p>
          <a:endParaRPr lang="en-US"/>
        </a:p>
      </dgm:t>
    </dgm:pt>
    <dgm:pt modelId="{92E8660F-CD81-41D9-8B67-571BB5A3675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Berthold Akzidenz Grotesk BE Medium"/>
            </a:rPr>
            <a:t>Preventative &amp; Proactive Service</a:t>
          </a:r>
        </a:p>
      </dgm:t>
    </dgm:pt>
    <dgm:pt modelId="{7E628AF5-8311-47BD-89B6-7E0DF9DEF7B9}" type="parTrans" cxnId="{785C8BF8-96AC-42E6-8397-363F99317EC2}">
      <dgm:prSet/>
      <dgm:spPr/>
      <dgm:t>
        <a:bodyPr/>
        <a:lstStyle/>
        <a:p>
          <a:endParaRPr lang="en-US"/>
        </a:p>
      </dgm:t>
    </dgm:pt>
    <dgm:pt modelId="{954DDF06-C1C9-4A64-A025-3C8914A7D85E}" type="sibTrans" cxnId="{785C8BF8-96AC-42E6-8397-363F99317EC2}">
      <dgm:prSet/>
      <dgm:spPr/>
      <dgm:t>
        <a:bodyPr/>
        <a:lstStyle/>
        <a:p>
          <a:endParaRPr lang="en-US"/>
        </a:p>
      </dgm:t>
    </dgm:pt>
    <dgm:pt modelId="{564DA177-9958-4332-A2F3-1DB9B4D968A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Berthold Akzidenz Grotesk BE Medium"/>
            </a:rPr>
            <a:t>Demand Management &amp; Load Shifting</a:t>
          </a:r>
          <a:endParaRPr lang="en-US" dirty="0"/>
        </a:p>
      </dgm:t>
    </dgm:pt>
    <dgm:pt modelId="{7303D9F1-C90F-4670-93C4-39C243CEFB28}" type="parTrans" cxnId="{89109928-1EF6-438E-93DD-57B677777FC4}">
      <dgm:prSet/>
      <dgm:spPr/>
      <dgm:t>
        <a:bodyPr/>
        <a:lstStyle/>
        <a:p>
          <a:endParaRPr lang="en-US"/>
        </a:p>
      </dgm:t>
    </dgm:pt>
    <dgm:pt modelId="{C2226578-45D4-4CFC-9644-F878203F6E06}" type="sibTrans" cxnId="{89109928-1EF6-438E-93DD-57B677777FC4}">
      <dgm:prSet/>
      <dgm:spPr/>
      <dgm:t>
        <a:bodyPr/>
        <a:lstStyle/>
        <a:p>
          <a:endParaRPr lang="en-US"/>
        </a:p>
      </dgm:t>
    </dgm:pt>
    <dgm:pt modelId="{95029C21-5A82-4A04-8EF4-C74861C455F8}">
      <dgm:prSet/>
      <dgm:spPr/>
      <dgm:t>
        <a:bodyPr/>
        <a:lstStyle/>
        <a:p>
          <a:r>
            <a:rPr lang="en-US" dirty="0">
              <a:latin typeface="Berthold Akzidenz Grotesk BE Medium"/>
            </a:rPr>
            <a:t>Energy supply risk management</a:t>
          </a:r>
        </a:p>
      </dgm:t>
    </dgm:pt>
    <dgm:pt modelId="{BCBE3F73-7D8D-4F16-9238-DC8525667DFA}" type="parTrans" cxnId="{D31FBFD6-0E51-4C8E-A315-0D9119A78416}">
      <dgm:prSet/>
      <dgm:spPr/>
      <dgm:t>
        <a:bodyPr/>
        <a:lstStyle/>
        <a:p>
          <a:endParaRPr lang="en-US"/>
        </a:p>
      </dgm:t>
    </dgm:pt>
    <dgm:pt modelId="{AAF757CE-C14D-4BBE-85BC-98061641E440}" type="sibTrans" cxnId="{D31FBFD6-0E51-4C8E-A315-0D9119A78416}">
      <dgm:prSet/>
      <dgm:spPr/>
      <dgm:t>
        <a:bodyPr/>
        <a:lstStyle/>
        <a:p>
          <a:endParaRPr lang="en-US"/>
        </a:p>
      </dgm:t>
    </dgm:pt>
    <dgm:pt modelId="{C0C867C0-FAE2-46B1-86F6-9B6ED1EC18EF}" type="pres">
      <dgm:prSet presAssocID="{CCDB1620-6182-4CA2-96C8-F34BA9D365C8}" presName="linear" presStyleCnt="0">
        <dgm:presLayoutVars>
          <dgm:dir/>
          <dgm:resizeHandles val="exact"/>
        </dgm:presLayoutVars>
      </dgm:prSet>
      <dgm:spPr/>
    </dgm:pt>
    <dgm:pt modelId="{2CE185B1-E6A1-4889-9EED-7ABFBCE352DB}" type="pres">
      <dgm:prSet presAssocID="{3427F573-2EA2-4B88-B520-5615AA35C90C}" presName="comp" presStyleCnt="0"/>
      <dgm:spPr/>
    </dgm:pt>
    <dgm:pt modelId="{A12DC716-7425-4E5E-99A7-38817CCD5B65}" type="pres">
      <dgm:prSet presAssocID="{3427F573-2EA2-4B88-B520-5615AA35C90C}" presName="box" presStyleLbl="node1" presStyleIdx="0" presStyleCnt="2" custLinFactNeighborX="-2879"/>
      <dgm:spPr/>
    </dgm:pt>
    <dgm:pt modelId="{2DE9A738-4C27-4784-8979-0D0545850072}" type="pres">
      <dgm:prSet presAssocID="{3427F573-2EA2-4B88-B520-5615AA35C90C}" presName="img" presStyleLbl="fgImgPlace1" presStyleIdx="0" presStyleCnt="2" custScaleX="67326" custScaleY="7665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FEC6E7D-1505-412C-B335-1AF0E71114A9}" type="pres">
      <dgm:prSet presAssocID="{3427F573-2EA2-4B88-B520-5615AA35C90C}" presName="text" presStyleLbl="node1" presStyleIdx="0" presStyleCnt="2">
        <dgm:presLayoutVars>
          <dgm:bulletEnabled val="1"/>
        </dgm:presLayoutVars>
      </dgm:prSet>
      <dgm:spPr/>
    </dgm:pt>
    <dgm:pt modelId="{46CB2B9F-9D4A-46B2-966D-135B235B116F}" type="pres">
      <dgm:prSet presAssocID="{13D113AF-0166-4F23-9B85-8723B588D5AA}" presName="spacer" presStyleCnt="0"/>
      <dgm:spPr/>
    </dgm:pt>
    <dgm:pt modelId="{FE6A2C64-13E3-4555-BC4B-EB3C4A4BB1B4}" type="pres">
      <dgm:prSet presAssocID="{DCFAE227-1C10-4C07-A3D3-039F5FEE8EB0}" presName="comp" presStyleCnt="0"/>
      <dgm:spPr/>
    </dgm:pt>
    <dgm:pt modelId="{968CE1FB-E8C3-44EB-8FE9-707F163B4BB7}" type="pres">
      <dgm:prSet presAssocID="{DCFAE227-1C10-4C07-A3D3-039F5FEE8EB0}" presName="box" presStyleLbl="node1" presStyleIdx="1" presStyleCnt="2"/>
      <dgm:spPr/>
    </dgm:pt>
    <dgm:pt modelId="{FE49CCCC-38C6-4F96-A222-D2A6BFEF8AB2}" type="pres">
      <dgm:prSet presAssocID="{DCFAE227-1C10-4C07-A3D3-039F5FEE8EB0}" presName="img" presStyleLbl="fgImgPlace1" presStyleIdx="1" presStyleCnt="2" custScaleX="76291" custScaleY="555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AD70B86-B1E7-4679-8069-E47D529721A8}" type="pres">
      <dgm:prSet presAssocID="{DCFAE227-1C10-4C07-A3D3-039F5FEE8EB0}" presName="text" presStyleLbl="node1" presStyleIdx="1" presStyleCnt="2">
        <dgm:presLayoutVars>
          <dgm:bulletEnabled val="1"/>
        </dgm:presLayoutVars>
      </dgm:prSet>
      <dgm:spPr/>
    </dgm:pt>
  </dgm:ptLst>
  <dgm:cxnLst>
    <dgm:cxn modelId="{5F68F701-C72F-4924-A089-C92F178DF43C}" srcId="{3427F573-2EA2-4B88-B520-5615AA35C90C}" destId="{E6239419-BE06-4379-9257-420E8F6DAECA}" srcOrd="1" destOrd="0" parTransId="{CD73444C-A01B-4954-84BC-72F1D1711858}" sibTransId="{30289284-EFF5-4FE3-AC38-0C3B0F13FCA3}"/>
    <dgm:cxn modelId="{89109928-1EF6-438E-93DD-57B677777FC4}" srcId="{DCFAE227-1C10-4C07-A3D3-039F5FEE8EB0}" destId="{564DA177-9958-4332-A2F3-1DB9B4D968AF}" srcOrd="2" destOrd="0" parTransId="{7303D9F1-C90F-4670-93C4-39C243CEFB28}" sibTransId="{C2226578-45D4-4CFC-9644-F878203F6E06}"/>
    <dgm:cxn modelId="{AAA54C42-7775-4DA1-B397-ED65B765B6DF}" srcId="{CCDB1620-6182-4CA2-96C8-F34BA9D365C8}" destId="{DCFAE227-1C10-4C07-A3D3-039F5FEE8EB0}" srcOrd="1" destOrd="0" parTransId="{59E41CA1-F5D1-4EB3-B64E-449B69AB1F70}" sibTransId="{AFE64400-74F6-4F15-960A-2FE401C20CC4}"/>
    <dgm:cxn modelId="{B5E88945-E6DD-486E-A54E-E6B72028786C}" type="presOf" srcId="{CCDB1620-6182-4CA2-96C8-F34BA9D365C8}" destId="{C0C867C0-FAE2-46B1-86F6-9B6ED1EC18EF}" srcOrd="0" destOrd="0" presId="urn:microsoft.com/office/officeart/2005/8/layout/vList4"/>
    <dgm:cxn modelId="{8B1A8E6C-D7F9-482C-A6ED-D844933CFDAB}" type="presOf" srcId="{609F7084-9AE3-49C3-A936-79CED34F30F0}" destId="{0FEC6E7D-1505-412C-B335-1AF0E71114A9}" srcOrd="1" destOrd="1" presId="urn:microsoft.com/office/officeart/2005/8/layout/vList4"/>
    <dgm:cxn modelId="{4B42584F-2238-40D6-9E7C-51D7DA6AC511}" type="presOf" srcId="{E6239419-BE06-4379-9257-420E8F6DAECA}" destId="{A12DC716-7425-4E5E-99A7-38817CCD5B65}" srcOrd="0" destOrd="2" presId="urn:microsoft.com/office/officeart/2005/8/layout/vList4"/>
    <dgm:cxn modelId="{F25D5E58-6970-45FD-B288-4EE2CCD4124C}" type="presOf" srcId="{DCFAE227-1C10-4C07-A3D3-039F5FEE8EB0}" destId="{968CE1FB-E8C3-44EB-8FE9-707F163B4BB7}" srcOrd="0" destOrd="0" presId="urn:microsoft.com/office/officeart/2005/8/layout/vList4"/>
    <dgm:cxn modelId="{3D34885A-0338-4679-9731-015205A47B36}" type="presOf" srcId="{F382B8A7-8C28-4C77-BB39-4C018DAC95EA}" destId="{A12DC716-7425-4E5E-99A7-38817CCD5B65}" srcOrd="0" destOrd="3" presId="urn:microsoft.com/office/officeart/2005/8/layout/vList4"/>
    <dgm:cxn modelId="{858A178A-B0A5-4F17-B3A0-2596B9923B59}" type="presOf" srcId="{92E8660F-CD81-41D9-8B67-571BB5A36750}" destId="{968CE1FB-E8C3-44EB-8FE9-707F163B4BB7}" srcOrd="0" destOrd="2" presId="urn:microsoft.com/office/officeart/2005/8/layout/vList4"/>
    <dgm:cxn modelId="{9649FF8E-36A7-4DCB-8650-CCE66F376FCC}" type="presOf" srcId="{4F457E8F-CDFF-4F1A-A5B3-0B97D63A75BD}" destId="{0AD70B86-B1E7-4679-8069-E47D529721A8}" srcOrd="1" destOrd="1" presId="urn:microsoft.com/office/officeart/2005/8/layout/vList4"/>
    <dgm:cxn modelId="{27F6FE90-17A3-4195-B251-C1AAEECC231B}" type="presOf" srcId="{DCFAE227-1C10-4C07-A3D3-039F5FEE8EB0}" destId="{0AD70B86-B1E7-4679-8069-E47D529721A8}" srcOrd="1" destOrd="0" presId="urn:microsoft.com/office/officeart/2005/8/layout/vList4"/>
    <dgm:cxn modelId="{6E489694-FE4F-41F5-B36A-950438C7A5D8}" srcId="{3427F573-2EA2-4B88-B520-5615AA35C90C}" destId="{44F3C5B8-52CB-4291-A732-17515BEAE08C}" srcOrd="3" destOrd="0" parTransId="{51658A5A-008C-4A45-8BAD-E0B64B0C495B}" sibTransId="{6B2EBD0E-73EA-46A3-B500-0E99664E9AB5}"/>
    <dgm:cxn modelId="{BD33119E-B5D9-4F8B-907E-96A4B76777FA}" type="presOf" srcId="{95029C21-5A82-4A04-8EF4-C74861C455F8}" destId="{0AD70B86-B1E7-4679-8069-E47D529721A8}" srcOrd="1" destOrd="4" presId="urn:microsoft.com/office/officeart/2005/8/layout/vList4"/>
    <dgm:cxn modelId="{609BF8A0-65E6-4A60-BB99-E2767633B1CF}" type="presOf" srcId="{95029C21-5A82-4A04-8EF4-C74861C455F8}" destId="{968CE1FB-E8C3-44EB-8FE9-707F163B4BB7}" srcOrd="0" destOrd="4" presId="urn:microsoft.com/office/officeart/2005/8/layout/vList4"/>
    <dgm:cxn modelId="{C482A0A6-F010-4EEA-B1BD-41768D4DDAD6}" srcId="{3427F573-2EA2-4B88-B520-5615AA35C90C}" destId="{F382B8A7-8C28-4C77-BB39-4C018DAC95EA}" srcOrd="2" destOrd="0" parTransId="{FA778967-9CDA-42EB-9D95-1306CAD3D039}" sibTransId="{89D34D5E-2405-4364-9804-CB39225E12BF}"/>
    <dgm:cxn modelId="{17A749AB-C7E5-49D4-8E1F-1D570B3958DD}" type="presOf" srcId="{564DA177-9958-4332-A2F3-1DB9B4D968AF}" destId="{968CE1FB-E8C3-44EB-8FE9-707F163B4BB7}" srcOrd="0" destOrd="3" presId="urn:microsoft.com/office/officeart/2005/8/layout/vList4"/>
    <dgm:cxn modelId="{E82168B3-D59A-4D75-B446-BB561AF6907D}" srcId="{3427F573-2EA2-4B88-B520-5615AA35C90C}" destId="{609F7084-9AE3-49C3-A936-79CED34F30F0}" srcOrd="0" destOrd="0" parTransId="{5BFFE486-82A1-4C3B-9961-FD29D88054A8}" sibTransId="{87FE8CFF-2DDA-462C-80DF-90C60F2178A6}"/>
    <dgm:cxn modelId="{F6745CC9-B9F8-4F4F-808F-0D126394E7A5}" type="presOf" srcId="{E6239419-BE06-4379-9257-420E8F6DAECA}" destId="{0FEC6E7D-1505-412C-B335-1AF0E71114A9}" srcOrd="1" destOrd="2" presId="urn:microsoft.com/office/officeart/2005/8/layout/vList4"/>
    <dgm:cxn modelId="{82B1EBCD-A859-4F4A-A5E1-CBE452FFB596}" type="presOf" srcId="{564DA177-9958-4332-A2F3-1DB9B4D968AF}" destId="{0AD70B86-B1E7-4679-8069-E47D529721A8}" srcOrd="1" destOrd="3" presId="urn:microsoft.com/office/officeart/2005/8/layout/vList4"/>
    <dgm:cxn modelId="{E56851D0-4BED-4DA1-89E0-1E7B4CCDD388}" srcId="{CCDB1620-6182-4CA2-96C8-F34BA9D365C8}" destId="{3427F573-2EA2-4B88-B520-5615AA35C90C}" srcOrd="0" destOrd="0" parTransId="{5BCC4F0F-CF8E-449A-8308-4B8344D8D77B}" sibTransId="{13D113AF-0166-4F23-9B85-8723B588D5AA}"/>
    <dgm:cxn modelId="{D31FBFD6-0E51-4C8E-A315-0D9119A78416}" srcId="{DCFAE227-1C10-4C07-A3D3-039F5FEE8EB0}" destId="{95029C21-5A82-4A04-8EF4-C74861C455F8}" srcOrd="3" destOrd="0" parTransId="{BCBE3F73-7D8D-4F16-9238-DC8525667DFA}" sibTransId="{AAF757CE-C14D-4BBE-85BC-98061641E440}"/>
    <dgm:cxn modelId="{27F6ACD7-FBA6-4B60-BD15-F8E2163B6CD5}" srcId="{DCFAE227-1C10-4C07-A3D3-039F5FEE8EB0}" destId="{4F457E8F-CDFF-4F1A-A5B3-0B97D63A75BD}" srcOrd="0" destOrd="0" parTransId="{BC882FF1-7B58-4F2A-979C-EAEABB96A906}" sibTransId="{756EA163-2AAC-4F76-84FF-EF69BCC94F56}"/>
    <dgm:cxn modelId="{4360D7D9-8883-456E-AD75-24E67E838E6B}" type="presOf" srcId="{3427F573-2EA2-4B88-B520-5615AA35C90C}" destId="{0FEC6E7D-1505-412C-B335-1AF0E71114A9}" srcOrd="1" destOrd="0" presId="urn:microsoft.com/office/officeart/2005/8/layout/vList4"/>
    <dgm:cxn modelId="{9B23D8DF-438A-41ED-A932-A437FB49C935}" type="presOf" srcId="{4F457E8F-CDFF-4F1A-A5B3-0B97D63A75BD}" destId="{968CE1FB-E8C3-44EB-8FE9-707F163B4BB7}" srcOrd="0" destOrd="1" presId="urn:microsoft.com/office/officeart/2005/8/layout/vList4"/>
    <dgm:cxn modelId="{03B026E5-E029-4812-A807-B5C48CE5552E}" type="presOf" srcId="{44F3C5B8-52CB-4291-A732-17515BEAE08C}" destId="{0FEC6E7D-1505-412C-B335-1AF0E71114A9}" srcOrd="1" destOrd="4" presId="urn:microsoft.com/office/officeart/2005/8/layout/vList4"/>
    <dgm:cxn modelId="{4369B4F0-2C5F-44C7-ADDB-F6D1B29EEE17}" type="presOf" srcId="{92E8660F-CD81-41D9-8B67-571BB5A36750}" destId="{0AD70B86-B1E7-4679-8069-E47D529721A8}" srcOrd="1" destOrd="2" presId="urn:microsoft.com/office/officeart/2005/8/layout/vList4"/>
    <dgm:cxn modelId="{69AF59F6-FBFD-401C-BF42-DB81C21700FE}" type="presOf" srcId="{F382B8A7-8C28-4C77-BB39-4C018DAC95EA}" destId="{0FEC6E7D-1505-412C-B335-1AF0E71114A9}" srcOrd="1" destOrd="3" presId="urn:microsoft.com/office/officeart/2005/8/layout/vList4"/>
    <dgm:cxn modelId="{785C8BF8-96AC-42E6-8397-363F99317EC2}" srcId="{DCFAE227-1C10-4C07-A3D3-039F5FEE8EB0}" destId="{92E8660F-CD81-41D9-8B67-571BB5A36750}" srcOrd="1" destOrd="0" parTransId="{7E628AF5-8311-47BD-89B6-7E0DF9DEF7B9}" sibTransId="{954DDF06-C1C9-4A64-A025-3C8914A7D85E}"/>
    <dgm:cxn modelId="{36C42FFE-9CAD-45F2-B745-CE71AE7D8BE1}" type="presOf" srcId="{3427F573-2EA2-4B88-B520-5615AA35C90C}" destId="{A12DC716-7425-4E5E-99A7-38817CCD5B65}" srcOrd="0" destOrd="0" presId="urn:microsoft.com/office/officeart/2005/8/layout/vList4"/>
    <dgm:cxn modelId="{119022FF-230D-4CD8-B71C-44DC0DC075D6}" type="presOf" srcId="{44F3C5B8-52CB-4291-A732-17515BEAE08C}" destId="{A12DC716-7425-4E5E-99A7-38817CCD5B65}" srcOrd="0" destOrd="4" presId="urn:microsoft.com/office/officeart/2005/8/layout/vList4"/>
    <dgm:cxn modelId="{716357FF-B93A-44EF-A31D-0FA802F8DEF5}" type="presOf" srcId="{609F7084-9AE3-49C3-A936-79CED34F30F0}" destId="{A12DC716-7425-4E5E-99A7-38817CCD5B65}" srcOrd="0" destOrd="1" presId="urn:microsoft.com/office/officeart/2005/8/layout/vList4"/>
    <dgm:cxn modelId="{2CCAD6F3-D9CD-4D92-8390-14B68B95095A}" type="presParOf" srcId="{C0C867C0-FAE2-46B1-86F6-9B6ED1EC18EF}" destId="{2CE185B1-E6A1-4889-9EED-7ABFBCE352DB}" srcOrd="0" destOrd="0" presId="urn:microsoft.com/office/officeart/2005/8/layout/vList4"/>
    <dgm:cxn modelId="{A53C2549-5BD2-4B15-AACB-8AB79F85E4B0}" type="presParOf" srcId="{2CE185B1-E6A1-4889-9EED-7ABFBCE352DB}" destId="{A12DC716-7425-4E5E-99A7-38817CCD5B65}" srcOrd="0" destOrd="0" presId="urn:microsoft.com/office/officeart/2005/8/layout/vList4"/>
    <dgm:cxn modelId="{61989CF9-7AC5-4D4C-8AD2-5EAF0F1B10BB}" type="presParOf" srcId="{2CE185B1-E6A1-4889-9EED-7ABFBCE352DB}" destId="{2DE9A738-4C27-4784-8979-0D0545850072}" srcOrd="1" destOrd="0" presId="urn:microsoft.com/office/officeart/2005/8/layout/vList4"/>
    <dgm:cxn modelId="{75AFFA62-4FEC-447A-9F85-FA14566BC2B9}" type="presParOf" srcId="{2CE185B1-E6A1-4889-9EED-7ABFBCE352DB}" destId="{0FEC6E7D-1505-412C-B335-1AF0E71114A9}" srcOrd="2" destOrd="0" presId="urn:microsoft.com/office/officeart/2005/8/layout/vList4"/>
    <dgm:cxn modelId="{F1142462-D79F-4168-8A7C-84BB3EA01275}" type="presParOf" srcId="{C0C867C0-FAE2-46B1-86F6-9B6ED1EC18EF}" destId="{46CB2B9F-9D4A-46B2-966D-135B235B116F}" srcOrd="1" destOrd="0" presId="urn:microsoft.com/office/officeart/2005/8/layout/vList4"/>
    <dgm:cxn modelId="{6823904E-7EB7-48F7-B42A-20EFC0597B29}" type="presParOf" srcId="{C0C867C0-FAE2-46B1-86F6-9B6ED1EC18EF}" destId="{FE6A2C64-13E3-4555-BC4B-EB3C4A4BB1B4}" srcOrd="2" destOrd="0" presId="urn:microsoft.com/office/officeart/2005/8/layout/vList4"/>
    <dgm:cxn modelId="{8DD9DE45-C568-4547-B1DA-23F76CACD7ED}" type="presParOf" srcId="{FE6A2C64-13E3-4555-BC4B-EB3C4A4BB1B4}" destId="{968CE1FB-E8C3-44EB-8FE9-707F163B4BB7}" srcOrd="0" destOrd="0" presId="urn:microsoft.com/office/officeart/2005/8/layout/vList4"/>
    <dgm:cxn modelId="{280FB619-2F79-44DC-BFE0-75F12D4F29A9}" type="presParOf" srcId="{FE6A2C64-13E3-4555-BC4B-EB3C4A4BB1B4}" destId="{FE49CCCC-38C6-4F96-A222-D2A6BFEF8AB2}" srcOrd="1" destOrd="0" presId="urn:microsoft.com/office/officeart/2005/8/layout/vList4"/>
    <dgm:cxn modelId="{E867DA58-4DA4-4E60-B69F-A608C1D310D6}" type="presParOf" srcId="{FE6A2C64-13E3-4555-BC4B-EB3C4A4BB1B4}" destId="{0AD70B86-B1E7-4679-8069-E47D529721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DC716-7425-4E5E-99A7-38817CCD5B65}">
      <dsp:nvSpPr>
        <dsp:cNvPr id="0" name=""/>
        <dsp:cNvSpPr/>
      </dsp:nvSpPr>
      <dsp:spPr>
        <a:xfrm>
          <a:off x="0" y="0"/>
          <a:ext cx="6441389" cy="165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Berthold Akzidenz Grotesk BE Medium"/>
            </a:rPr>
            <a:t>Service, Installation, &amp; Compliance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Berthold Akzidenz Grotesk BE Medium"/>
            </a:rPr>
            <a:t>24 Hour Emergency Service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Berthold Akzidenz Grotesk BE Medium"/>
            </a:rPr>
            <a:t>Boilers, Burners, W</a:t>
          </a:r>
          <a:r>
            <a:rPr lang="en-US" sz="1600" kern="1200" dirty="0">
              <a:latin typeface="Berthold Akzidenz Grotesk BE Medium"/>
            </a:rPr>
            <a:t>ater Heaters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Berthold Akzidenz Grotesk BE Medium"/>
            </a:rPr>
            <a:t>Oil to Gas Conversions, CHP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Berthold Akzidenz Grotesk BE Medium"/>
            </a:rPr>
            <a:t>Triennial, BO-9, Backflow Filings.</a:t>
          </a:r>
        </a:p>
      </dsp:txBody>
      <dsp:txXfrm>
        <a:off x="1454217" y="0"/>
        <a:ext cx="4987171" cy="1659395"/>
      </dsp:txXfrm>
    </dsp:sp>
    <dsp:sp modelId="{2DE9A738-4C27-4784-8979-0D0545850072}">
      <dsp:nvSpPr>
        <dsp:cNvPr id="0" name=""/>
        <dsp:cNvSpPr/>
      </dsp:nvSpPr>
      <dsp:spPr>
        <a:xfrm>
          <a:off x="376405" y="320913"/>
          <a:ext cx="867345" cy="1017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68CE1FB-E8C3-44EB-8FE9-707F163B4BB7}">
      <dsp:nvSpPr>
        <dsp:cNvPr id="0" name=""/>
        <dsp:cNvSpPr/>
      </dsp:nvSpPr>
      <dsp:spPr>
        <a:xfrm>
          <a:off x="0" y="1825334"/>
          <a:ext cx="6441389" cy="165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  <a:latin typeface="Berthold Akzidenz Grotesk BE Medium"/>
            </a:rPr>
            <a:t>Real Time Energy Management</a:t>
          </a:r>
          <a:endParaRPr lang="en-US" sz="2100" kern="1200" dirty="0">
            <a:latin typeface="Berthold Akzidenz Grotesk BE Medium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Berthold Akzidenz Grotesk BE Medium"/>
            </a:rPr>
            <a:t>Monitor &amp; Control - fault detection, reliability, efficiency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Berthold Akzidenz Grotesk BE Medium"/>
            </a:rPr>
            <a:t>Preventative &amp; Proactive Service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Berthold Akzidenz Grotesk BE Medium"/>
            </a:rPr>
            <a:t>Demand Management &amp; Load Shifting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Berthold Akzidenz Grotesk BE Medium"/>
            </a:rPr>
            <a:t>Energy supply risk management</a:t>
          </a:r>
        </a:p>
      </dsp:txBody>
      <dsp:txXfrm>
        <a:off x="1454217" y="1825334"/>
        <a:ext cx="4987171" cy="1659395"/>
      </dsp:txXfrm>
    </dsp:sp>
    <dsp:sp modelId="{FE49CCCC-38C6-4F96-A222-D2A6BFEF8AB2}">
      <dsp:nvSpPr>
        <dsp:cNvPr id="0" name=""/>
        <dsp:cNvSpPr/>
      </dsp:nvSpPr>
      <dsp:spPr>
        <a:xfrm>
          <a:off x="318658" y="2286148"/>
          <a:ext cx="982840" cy="737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18:07:07.0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96,'24'-2,"0"-1,-1-1,1-1,-1-1,41-16,-37 11,0 3,1 0,40-6,-28 10,65-5,-91 9,0 1,0 0,0 1,0 1,21 6,51 17,45 17,-124-40,0-1,0 0,0-1,0 0,0 0,1 0,-1-1,0 0,0 0,10-2,7-3,40-13,-41 11,37-8,-8 11,0 1,55 5,-14 0,-18 0,80-4,-98-6,-34 4,31-1,-17 5,-2 0,69-9,-89 6,0 1,1 0,-1 2,1 0,-1 0,1 1,-1 1,17 5,-19-5,1-1,-1 0,1 0,0-2,-1 1,1-2,14-3,46-3,-46 8,0 0,0 2,38 7,-52-6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66733" cy="46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08705" y="0"/>
            <a:ext cx="3066733" cy="46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:notes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85DE8A32-F50A-49CF-2F2F-98354EE7F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>
            <a:extLst>
              <a:ext uri="{FF2B5EF4-FFF2-40B4-BE49-F238E27FC236}">
                <a16:creationId xmlns:a16="http://schemas.microsoft.com/office/drawing/2014/main" id="{09A93B4D-133C-6992-6715-1868E029C7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5:notes">
            <a:extLst>
              <a:ext uri="{FF2B5EF4-FFF2-40B4-BE49-F238E27FC236}">
                <a16:creationId xmlns:a16="http://schemas.microsoft.com/office/drawing/2014/main" id="{C0532C7F-58E7-2D8B-E313-621824EAD3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2" name="Google Shape;72;p5:notes">
            <a:extLst>
              <a:ext uri="{FF2B5EF4-FFF2-40B4-BE49-F238E27FC236}">
                <a16:creationId xmlns:a16="http://schemas.microsoft.com/office/drawing/2014/main" id="{EF470DF8-8BD1-0BDE-7550-F9F1104FA1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461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FCBC4F21-98FE-600C-ECD1-77D7FEE05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>
            <a:extLst>
              <a:ext uri="{FF2B5EF4-FFF2-40B4-BE49-F238E27FC236}">
                <a16:creationId xmlns:a16="http://schemas.microsoft.com/office/drawing/2014/main" id="{BC068A55-B583-FF2B-A7E2-FD61B0F2C1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4:notes">
            <a:extLst>
              <a:ext uri="{FF2B5EF4-FFF2-40B4-BE49-F238E27FC236}">
                <a16:creationId xmlns:a16="http://schemas.microsoft.com/office/drawing/2014/main" id="{DABD3668-3EC1-E587-9E1A-29174DEF42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>
            <a:extLst>
              <a:ext uri="{FF2B5EF4-FFF2-40B4-BE49-F238E27FC236}">
                <a16:creationId xmlns:a16="http://schemas.microsoft.com/office/drawing/2014/main" id="{3B12F57B-5A40-6AD8-551B-6FCFBF05A3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1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60E68357-92D5-BAD5-C962-C863F1F9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>
            <a:extLst>
              <a:ext uri="{FF2B5EF4-FFF2-40B4-BE49-F238E27FC236}">
                <a16:creationId xmlns:a16="http://schemas.microsoft.com/office/drawing/2014/main" id="{5C55D55F-7AF9-E59C-3492-B76AC28DEC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6:notes">
            <a:extLst>
              <a:ext uri="{FF2B5EF4-FFF2-40B4-BE49-F238E27FC236}">
                <a16:creationId xmlns:a16="http://schemas.microsoft.com/office/drawing/2014/main" id="{5DFE9A01-B8C9-65BA-BC37-E4FEF1AB6A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6:notes">
            <a:extLst>
              <a:ext uri="{FF2B5EF4-FFF2-40B4-BE49-F238E27FC236}">
                <a16:creationId xmlns:a16="http://schemas.microsoft.com/office/drawing/2014/main" id="{998BDA41-CCF7-0EA4-DB77-BA3F0E6EB7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290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FA917990-32DE-2F5E-2738-79BFF2167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>
            <a:extLst>
              <a:ext uri="{FF2B5EF4-FFF2-40B4-BE49-F238E27FC236}">
                <a16:creationId xmlns:a16="http://schemas.microsoft.com/office/drawing/2014/main" id="{675C2317-B528-2BA6-9079-893E5F883D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4:notes">
            <a:extLst>
              <a:ext uri="{FF2B5EF4-FFF2-40B4-BE49-F238E27FC236}">
                <a16:creationId xmlns:a16="http://schemas.microsoft.com/office/drawing/2014/main" id="{0038263E-9435-F0CA-7E16-D154DA28C0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>
            <a:extLst>
              <a:ext uri="{FF2B5EF4-FFF2-40B4-BE49-F238E27FC236}">
                <a16:creationId xmlns:a16="http://schemas.microsoft.com/office/drawing/2014/main" id="{58CE8A1B-E04F-6953-F257-923F9FB40F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319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217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>
          <a:extLst>
            <a:ext uri="{FF2B5EF4-FFF2-40B4-BE49-F238E27FC236}">
              <a16:creationId xmlns:a16="http://schemas.microsoft.com/office/drawing/2014/main" id="{96202338-DA25-86D8-DC69-7DEE9B7FB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>
            <a:extLst>
              <a:ext uri="{FF2B5EF4-FFF2-40B4-BE49-F238E27FC236}">
                <a16:creationId xmlns:a16="http://schemas.microsoft.com/office/drawing/2014/main" id="{F145B218-577D-8316-714C-7E9A1A7085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4:notes">
            <a:extLst>
              <a:ext uri="{FF2B5EF4-FFF2-40B4-BE49-F238E27FC236}">
                <a16:creationId xmlns:a16="http://schemas.microsoft.com/office/drawing/2014/main" id="{A28A7D81-6BC5-D5EB-96AD-8A7067DB8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>
            <a:extLst>
              <a:ext uri="{FF2B5EF4-FFF2-40B4-BE49-F238E27FC236}">
                <a16:creationId xmlns:a16="http://schemas.microsoft.com/office/drawing/2014/main" id="{44F8B926-A3D9-D43D-3B3A-6B972FD765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130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CEB250A9-2DD4-5312-BCE2-0793FA15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>
            <a:extLst>
              <a:ext uri="{FF2B5EF4-FFF2-40B4-BE49-F238E27FC236}">
                <a16:creationId xmlns:a16="http://schemas.microsoft.com/office/drawing/2014/main" id="{EC28F2B1-B0E7-3E9B-52A0-FFED505063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6:notes">
            <a:extLst>
              <a:ext uri="{FF2B5EF4-FFF2-40B4-BE49-F238E27FC236}">
                <a16:creationId xmlns:a16="http://schemas.microsoft.com/office/drawing/2014/main" id="{7CE30D1D-F1D7-C5B9-86D4-B643F34D0A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171450" indent="-171450">
              <a:spcBef>
                <a:spcPts val="360"/>
              </a:spcBef>
              <a:buFont typeface="Arial,Sans-Serif"/>
              <a:buChar char="•"/>
            </a:pPr>
            <a:endParaRPr dirty="0"/>
          </a:p>
        </p:txBody>
      </p:sp>
      <p:sp>
        <p:nvSpPr>
          <p:cNvPr id="78" name="Google Shape;78;p6:notes">
            <a:extLst>
              <a:ext uri="{FF2B5EF4-FFF2-40B4-BE49-F238E27FC236}">
                <a16:creationId xmlns:a16="http://schemas.microsoft.com/office/drawing/2014/main" id="{00713971-6476-F482-37C1-838DA86E1A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62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171450" indent="-171450">
              <a:spcBef>
                <a:spcPts val="36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344" name="Google Shape;34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F9BE82CB-62B0-B959-6754-ECC7F740F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93434F32-8290-8797-2B9E-DB45CB5087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171450" indent="-171450">
              <a:spcBef>
                <a:spcPts val="36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643BFB8A-D3B3-7449-75E7-978C86932B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0472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85F3F7AF-33DF-FF8A-B5D9-A7EBEDE2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3CD69559-CC87-C094-2D37-2F8D4B32B9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A0A75EC4-7B5D-ADD6-8470-43DBE4B088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814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F8871D58-23B1-E8E0-5F95-E96EE7AA1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>
            <a:extLst>
              <a:ext uri="{FF2B5EF4-FFF2-40B4-BE49-F238E27FC236}">
                <a16:creationId xmlns:a16="http://schemas.microsoft.com/office/drawing/2014/main" id="{41D001EC-FFF9-48BC-5D04-E039559520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>
            <a:extLst>
              <a:ext uri="{FF2B5EF4-FFF2-40B4-BE49-F238E27FC236}">
                <a16:creationId xmlns:a16="http://schemas.microsoft.com/office/drawing/2014/main" id="{16C5BC2D-BD81-AE23-523E-CE0B7D8231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8196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E6CF29DD-BFAF-4791-192C-D5D427081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D2DF51DF-B492-47AF-AB56-286B4D5AB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514350" indent="-285750">
              <a:spcBef>
                <a:spcPts val="36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F0A6A9B9-3063-1844-3520-0FBB3D05CF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612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52BDDA41-8F7F-EFD9-DCE8-21A45AC07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B6B0893F-1A5A-3438-5B36-9A19C708BB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EDDA4B39-8146-1B49-1F06-0AF2B6516B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182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489A0C0D-B89E-34C6-C417-51150194E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282C28BA-DF9E-D799-6670-7A2880946D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3D837F0A-2822-DFD0-45A8-FC23677B65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1944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002C3EEF-56D0-3CFE-AF88-52C3F0A4D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1801CAD8-F336-501A-11DB-FD16A66055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4061C64A-530F-CD89-26B5-3F8BF23F9E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3316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FAA981EC-F293-A76F-1DDA-28D5FD6A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E9DD09C8-593D-E757-83B9-569A04E69C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56651845-ED71-3E77-1D07-61AB276D31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1153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BE0289C5-E652-6786-706E-8940029DC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:notes">
            <a:extLst>
              <a:ext uri="{FF2B5EF4-FFF2-40B4-BE49-F238E27FC236}">
                <a16:creationId xmlns:a16="http://schemas.microsoft.com/office/drawing/2014/main" id="{7FF53BD1-8C45-4D37-85D1-12AC432DF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5:notes">
            <a:extLst>
              <a:ext uri="{FF2B5EF4-FFF2-40B4-BE49-F238E27FC236}">
                <a16:creationId xmlns:a16="http://schemas.microsoft.com/office/drawing/2014/main" id="{083E1999-70E8-8167-73F4-B4B25CE9B3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627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383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6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0188" lvl="2" algn="just">
              <a:spcAft>
                <a:spcPts val="600"/>
              </a:spcAft>
              <a:buClr>
                <a:srgbClr val="000000"/>
              </a:buClr>
              <a:buSzPct val="25000"/>
            </a:pPr>
            <a:endParaRPr lang="en-US" sz="1200" b="0" u="none" kern="0" dirty="0">
              <a:solidFill>
                <a:srgbClr val="000000"/>
              </a:solidFill>
              <a:latin typeface="Berthold Akzidenz Grotesk BE Medium"/>
              <a:cs typeface="Arial"/>
              <a:sym typeface="Arial"/>
              <a:rtl val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14D8D-7A8C-4BBA-9E7D-3BE791F683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3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4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5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/>
          </a:p>
        </p:txBody>
      </p:sp>
      <p:sp>
        <p:nvSpPr>
          <p:cNvPr id="72" name="Google Shape;72;p5:notes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774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6:notes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6:notes"/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4653AE0A-0BAB-6B45-2765-494973E0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>
            <a:extLst>
              <a:ext uri="{FF2B5EF4-FFF2-40B4-BE49-F238E27FC236}">
                <a16:creationId xmlns:a16="http://schemas.microsoft.com/office/drawing/2014/main" id="{B113024B-30B8-1619-8B37-0BA9C635BB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6:notes">
            <a:extLst>
              <a:ext uri="{FF2B5EF4-FFF2-40B4-BE49-F238E27FC236}">
                <a16:creationId xmlns:a16="http://schemas.microsoft.com/office/drawing/2014/main" id="{2012D858-C96D-5A76-F79F-3F5B70472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6:notes">
            <a:extLst>
              <a:ext uri="{FF2B5EF4-FFF2-40B4-BE49-F238E27FC236}">
                <a16:creationId xmlns:a16="http://schemas.microsoft.com/office/drawing/2014/main" id="{6E76157F-DB90-3D5F-EC3C-0D1B7C594A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25" tIns="46950" rIns="93925" bIns="46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97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 type="blank">
  <p:cSld name="BLANK">
    <p:bg>
      <p:bgPr>
        <a:solidFill>
          <a:srgbClr val="3A3A3C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8" descr="DualFuel_Powerpoint_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04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3EC9324-1B89-6596-00A9-986B9B0EC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6005" y="5272000"/>
            <a:ext cx="4319989" cy="712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9" descr="DualFuel_Powerpoint_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9"/>
          <p:cNvSpPr txBox="1">
            <a:spLocks noGrp="1"/>
          </p:cNvSpPr>
          <p:nvPr>
            <p:ph type="title"/>
          </p:nvPr>
        </p:nvSpPr>
        <p:spPr>
          <a:xfrm>
            <a:off x="609600" y="78440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2500"/>
              <a:buFont typeface="Arial"/>
              <a:buNone/>
              <a:defRPr sz="2500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1"/>
          </p:nvPr>
        </p:nvSpPr>
        <p:spPr>
          <a:xfrm>
            <a:off x="609600" y="1763833"/>
            <a:ext cx="10972800" cy="436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41313"/>
              </a:buClr>
              <a:buSzPts val="1800"/>
              <a:buFont typeface="Arial"/>
              <a:buNone/>
              <a:defRPr sz="18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141313"/>
              </a:buClr>
              <a:buSzPts val="2800"/>
              <a:buChar char="–"/>
              <a:defRPr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141313"/>
              </a:buClr>
              <a:buSzPts val="2400"/>
              <a:buChar char="•"/>
              <a:defRPr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Char char="–"/>
              <a:defRPr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Char char="»"/>
              <a:defRPr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and white background&#10;&#10;AI-generated content may be incorrect.">
            <a:extLst>
              <a:ext uri="{FF2B5EF4-FFF2-40B4-BE49-F238E27FC236}">
                <a16:creationId xmlns:a16="http://schemas.microsoft.com/office/drawing/2014/main" id="{D1B9CC7B-6195-3B86-AF7A-91D566D2B1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D5FB143-340F-F5EA-912F-6DEA7E722B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594" y="784405"/>
            <a:ext cx="1828804" cy="301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0" descr="DualFuel_Powerpoint_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0"/>
          <p:cNvSpPr txBox="1">
            <a:spLocks noGrp="1"/>
          </p:cNvSpPr>
          <p:nvPr>
            <p:ph type="ctrTitle"/>
          </p:nvPr>
        </p:nvSpPr>
        <p:spPr>
          <a:xfrm>
            <a:off x="914400" y="256637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2500"/>
              <a:buFont typeface="Arial"/>
              <a:buNone/>
              <a:defRPr sz="2500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5729114-EC2E-69A2-D7DA-44520A95C2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54" y="6451902"/>
            <a:ext cx="1828804" cy="301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Slide">
  <p:cSld name="Contact Slide">
    <p:bg>
      <p:bgPr>
        <a:solidFill>
          <a:srgbClr val="3A3A3C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1" descr="DualFuel_Powerpoint_0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7904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1"/>
          <p:cNvSpPr txBox="1">
            <a:spLocks noGrp="1"/>
          </p:cNvSpPr>
          <p:nvPr>
            <p:ph type="body" idx="1"/>
          </p:nvPr>
        </p:nvSpPr>
        <p:spPr>
          <a:xfrm>
            <a:off x="963084" y="2630651"/>
            <a:ext cx="10363200" cy="804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body" idx="2"/>
          </p:nvPr>
        </p:nvSpPr>
        <p:spPr>
          <a:xfrm>
            <a:off x="963084" y="3570289"/>
            <a:ext cx="5065183" cy="220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>
                <a:solidFill>
                  <a:srgbClr val="FFFFFF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body" idx="3"/>
          </p:nvPr>
        </p:nvSpPr>
        <p:spPr>
          <a:xfrm>
            <a:off x="6316134" y="3570288"/>
            <a:ext cx="5010151" cy="220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body" idx="4"/>
          </p:nvPr>
        </p:nvSpPr>
        <p:spPr>
          <a:xfrm>
            <a:off x="4199467" y="6477000"/>
            <a:ext cx="36576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4B22A8B-99CB-480E-88A8-2BEA09C77C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9044" y="2117177"/>
            <a:ext cx="2281720" cy="3764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ustomXml" Target="../ink/ink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3DAA48-E4A0-A5AB-1595-C990D57C7688}"/>
              </a:ext>
            </a:extLst>
          </p:cNvPr>
          <p:cNvSpPr txBox="1"/>
          <p:nvPr/>
        </p:nvSpPr>
        <p:spPr>
          <a:xfrm>
            <a:off x="1072055" y="914400"/>
            <a:ext cx="1004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erthold Akzidenz Grotesk BE Medium"/>
              </a:rPr>
              <a:t>Haystack Data Modeling Boiler Controls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10E7C-A911-4338-10D5-64AED947C890}"/>
              </a:ext>
            </a:extLst>
          </p:cNvPr>
          <p:cNvSpPr txBox="1"/>
          <p:nvPr/>
        </p:nvSpPr>
        <p:spPr>
          <a:xfrm>
            <a:off x="3915102" y="4589383"/>
            <a:ext cx="4361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erthold Akzidenz Grotesk BE Medium"/>
              </a:rPr>
              <a:t>April Slotterback and Jakob Bell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0A516505-7CD0-7895-E789-421916301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>
            <a:extLst>
              <a:ext uri="{FF2B5EF4-FFF2-40B4-BE49-F238E27FC236}">
                <a16:creationId xmlns:a16="http://schemas.microsoft.com/office/drawing/2014/main" id="{6814A9B1-6EBB-4BBD-F985-D43116C0E52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74247" y="3004381"/>
            <a:ext cx="6243507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latin typeface="Berthold Akzidenz Grotesk BE Medium"/>
              </a:rPr>
              <a:t>Cleaning Up</a:t>
            </a:r>
            <a:endParaRPr dirty="0">
              <a:latin typeface="Berthold Akzidenz Grotesk B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08391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31E32AD4-A41F-08D1-0958-8966D85C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>
            <a:extLst>
              <a:ext uri="{FF2B5EF4-FFF2-40B4-BE49-F238E27FC236}">
                <a16:creationId xmlns:a16="http://schemas.microsoft.com/office/drawing/2014/main" id="{AC7C61C6-21F8-B538-6FF8-A0E34DD61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82586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/>
              <a:t>Axxon Controls</a:t>
            </a:r>
            <a:endParaRPr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AE82D6D-764A-1183-D05D-385DBFA01A93}"/>
              </a:ext>
            </a:extLst>
          </p:cNvPr>
          <p:cNvSpPr/>
          <p:nvPr/>
        </p:nvSpPr>
        <p:spPr>
          <a:xfrm>
            <a:off x="8450662" y="3103061"/>
            <a:ext cx="3346101" cy="168058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5953CC-CBC8-D917-D9AA-A897B586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50" y="3533642"/>
            <a:ext cx="1873661" cy="7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2B72ED-E471-E424-7885-9F9A8186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94" y="3429000"/>
            <a:ext cx="1831207" cy="12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B8F8D1-B456-1076-5DFE-8460177F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5" y="3165021"/>
            <a:ext cx="2679979" cy="172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04C270D-AAA3-EF41-2022-6308C69B2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82" y="1224875"/>
            <a:ext cx="1724121" cy="17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781A1B4-7DC2-A413-EC46-EC00C579E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8" y="5125292"/>
            <a:ext cx="2911230" cy="16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8C1B42F-F5AE-0EA2-1A40-35B97C3A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60" y="5167002"/>
            <a:ext cx="777073" cy="7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40E9A00-9303-3033-0F7D-7511EF20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02" y="5746180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8F4C1983-92CC-D196-4AC6-BE054717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36" y="6055294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A980425B-1155-4893-BC14-09D6F70D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7" y="5513828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A198CB-5733-BC1A-6667-83D59BDFFB6B}"/>
              </a:ext>
            </a:extLst>
          </p:cNvPr>
          <p:cNvCxnSpPr>
            <a:stCxn id="1030" idx="3"/>
            <a:endCxn id="1028" idx="1"/>
          </p:cNvCxnSpPr>
          <p:nvPr/>
        </p:nvCxnSpPr>
        <p:spPr>
          <a:xfrm>
            <a:off x="3337934" y="4027081"/>
            <a:ext cx="1640760" cy="23625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7E899E-F615-5D34-0541-171CDC523139}"/>
              </a:ext>
            </a:extLst>
          </p:cNvPr>
          <p:cNvCxnSpPr>
            <a:cxnSpLocks/>
            <a:stCxn id="1030" idx="0"/>
          </p:cNvCxnSpPr>
          <p:nvPr/>
        </p:nvCxnSpPr>
        <p:spPr>
          <a:xfrm flipV="1">
            <a:off x="1997945" y="2733152"/>
            <a:ext cx="0" cy="431869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DC40E3-6AD7-7DF0-1F2A-6D98303DDB58}"/>
              </a:ext>
            </a:extLst>
          </p:cNvPr>
          <p:cNvCxnSpPr>
            <a:cxnSpLocks/>
            <a:endCxn id="1034" idx="0"/>
          </p:cNvCxnSpPr>
          <p:nvPr/>
        </p:nvCxnSpPr>
        <p:spPr>
          <a:xfrm>
            <a:off x="1997943" y="4783648"/>
            <a:ext cx="0" cy="341644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737CE4-0178-5998-9957-BF8731DE9F1D}"/>
              </a:ext>
            </a:extLst>
          </p:cNvPr>
          <p:cNvCxnSpPr>
            <a:stCxn id="1028" idx="3"/>
          </p:cNvCxnSpPr>
          <p:nvPr/>
        </p:nvCxnSpPr>
        <p:spPr>
          <a:xfrm>
            <a:off x="6809901" y="4050706"/>
            <a:ext cx="1409651" cy="0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73BC20-872D-879A-B01A-AF077FF8F7BC}"/>
              </a:ext>
            </a:extLst>
          </p:cNvPr>
          <p:cNvCxnSpPr>
            <a:cxnSpLocks/>
            <a:stCxn id="1036" idx="0"/>
            <a:endCxn id="1028" idx="2"/>
          </p:cNvCxnSpPr>
          <p:nvPr/>
        </p:nvCxnSpPr>
        <p:spPr>
          <a:xfrm flipV="1">
            <a:off x="5894297" y="4672412"/>
            <a:ext cx="1" cy="494590"/>
          </a:xfrm>
          <a:prstGeom prst="straightConnector1">
            <a:avLst/>
          </a:prstGeom>
          <a:ln>
            <a:solidFill>
              <a:srgbClr val="BE1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75EB86-231E-897B-42B0-E7D8CEDA0786}"/>
              </a:ext>
            </a:extLst>
          </p:cNvPr>
          <p:cNvSpPr txBox="1"/>
          <p:nvPr/>
        </p:nvSpPr>
        <p:spPr>
          <a:xfrm>
            <a:off x="2110154" y="279510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CPT API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37FCEE-8DE6-D1AC-612E-60A71D0E59B9}"/>
              </a:ext>
            </a:extLst>
          </p:cNvPr>
          <p:cNvSpPr txBox="1"/>
          <p:nvPr/>
        </p:nvSpPr>
        <p:spPr>
          <a:xfrm>
            <a:off x="2110154" y="4789946"/>
            <a:ext cx="152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Wiring, BACnet, Modbus, et 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A2665-0444-B430-55D4-040687B85B22}"/>
              </a:ext>
            </a:extLst>
          </p:cNvPr>
          <p:cNvSpPr txBox="1"/>
          <p:nvPr/>
        </p:nvSpPr>
        <p:spPr>
          <a:xfrm>
            <a:off x="3337933" y="3583370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Sedona Connector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EF8251-D766-84A2-0D51-929C93BFC04C}"/>
              </a:ext>
            </a:extLst>
          </p:cNvPr>
          <p:cNvSpPr txBox="1"/>
          <p:nvPr/>
        </p:nvSpPr>
        <p:spPr>
          <a:xfrm>
            <a:off x="5966545" y="4692860"/>
            <a:ext cx="140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Inovonics Connector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FF554B-264D-CC99-B761-F81F4DA87F43}"/>
              </a:ext>
            </a:extLst>
          </p:cNvPr>
          <p:cNvSpPr txBox="1"/>
          <p:nvPr/>
        </p:nvSpPr>
        <p:spPr>
          <a:xfrm>
            <a:off x="7013125" y="3416913"/>
            <a:ext cx="136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Haystack</a:t>
            </a:r>
          </a:p>
          <a:p>
            <a:r>
              <a:rPr lang="en-US"/>
              <a:t>Connector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8B1810-116A-D5B7-A8B9-476242114DF6}"/>
              </a:ext>
            </a:extLst>
          </p:cNvPr>
          <p:cNvSpPr/>
          <p:nvPr/>
        </p:nvSpPr>
        <p:spPr>
          <a:xfrm>
            <a:off x="462224" y="1125415"/>
            <a:ext cx="3332074" cy="5637444"/>
          </a:xfrm>
          <a:prstGeom prst="roundRect">
            <a:avLst/>
          </a:prstGeom>
          <a:noFill/>
          <a:ln>
            <a:solidFill>
              <a:srgbClr val="BE1E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44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AF3719F0-3276-C43A-E191-8AB03AB6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>
            <a:extLst>
              <a:ext uri="{FF2B5EF4-FFF2-40B4-BE49-F238E27FC236}">
                <a16:creationId xmlns:a16="http://schemas.microsoft.com/office/drawing/2014/main" id="{18BAA0C9-8A65-85DF-6F4B-FAFEF49EB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9582" y="877704"/>
            <a:ext cx="8361218" cy="88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2400"/>
            </a:pPr>
            <a:r>
              <a:rPr lang="en-US" sz="2800" dirty="0">
                <a:latin typeface="Berthold Akzidenz Grotesk BE Medium"/>
              </a:rPr>
              <a:t>Wrangling</a:t>
            </a:r>
            <a:r>
              <a:rPr lang="en-US" dirty="0"/>
              <a:t> the technical debt: controllers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F05C18-EE6F-7E2B-1C8A-1F42A391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63833"/>
            <a:ext cx="10333055" cy="4536483"/>
          </a:xfrm>
        </p:spPr>
        <p:txBody>
          <a:bodyPr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/>
              <a:t>Listening to customer complaints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/>
              <a:t>Cataloging existing systems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/>
              <a:t>Correcting known bugs in older systems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/>
              <a:t>Result: More consistent controls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63110-4100-BE1B-0A57-158A09ED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88" y="4137839"/>
            <a:ext cx="10050278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64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AAAB4F0-C119-DBB7-4B37-CC8E2C14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>
            <a:extLst>
              <a:ext uri="{FF2B5EF4-FFF2-40B4-BE49-F238E27FC236}">
                <a16:creationId xmlns:a16="http://schemas.microsoft.com/office/drawing/2014/main" id="{553D1B4F-776E-917B-1B95-7FB65EA5A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82586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 err="1">
                <a:latin typeface="Berthold Akzidenz Grotesk BE Medium"/>
              </a:rPr>
              <a:t>Axxon</a:t>
            </a:r>
            <a:r>
              <a:rPr lang="en-US" sz="2800" dirty="0">
                <a:latin typeface="Berthold Akzidenz Grotesk BE Medium"/>
              </a:rPr>
              <a:t> Data Model</a:t>
            </a:r>
            <a:endParaRPr sz="2800" dirty="0">
              <a:latin typeface="Berthold Akzidenz Grotesk BE Medium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B7BEB56-7D8F-C753-6FA2-D799CC862DD5}"/>
              </a:ext>
            </a:extLst>
          </p:cNvPr>
          <p:cNvSpPr/>
          <p:nvPr/>
        </p:nvSpPr>
        <p:spPr>
          <a:xfrm>
            <a:off x="8450662" y="3103061"/>
            <a:ext cx="3346101" cy="168058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A5DD28-3EA7-19D8-01AA-B03D42AA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50" y="3533642"/>
            <a:ext cx="1873661" cy="7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5ABE71-F679-C34B-6044-0F0A5E22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94" y="3429000"/>
            <a:ext cx="1831207" cy="12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4EB273F-C557-5BFD-05DD-F671A3AE7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5" y="3165021"/>
            <a:ext cx="2679979" cy="172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09BD284-29C1-F14B-39E1-19D8D6BB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82" y="1224875"/>
            <a:ext cx="1724121" cy="17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7A55598-783B-0E7C-E185-892124B4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8" y="5125292"/>
            <a:ext cx="2911230" cy="16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AA6BA8E-0A6F-D278-2E5B-2A3489D0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60" y="5167002"/>
            <a:ext cx="777073" cy="7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C98B6CB-0B1B-7B87-3948-BD274511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02" y="5746180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7A43FEDD-00C0-E8FB-07EC-6B68391A1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36" y="6055294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B32E75F0-4F89-97E9-D9E9-297125C2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7" y="5513828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5CF65C-F199-D0B0-FD80-0E825FE1DFCA}"/>
              </a:ext>
            </a:extLst>
          </p:cNvPr>
          <p:cNvCxnSpPr>
            <a:stCxn id="1030" idx="3"/>
            <a:endCxn id="1028" idx="1"/>
          </p:cNvCxnSpPr>
          <p:nvPr/>
        </p:nvCxnSpPr>
        <p:spPr>
          <a:xfrm>
            <a:off x="3337934" y="4027081"/>
            <a:ext cx="1640760" cy="23625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4BFE86-3FA8-5DE1-13CA-576143D4584B}"/>
              </a:ext>
            </a:extLst>
          </p:cNvPr>
          <p:cNvCxnSpPr>
            <a:cxnSpLocks/>
            <a:stCxn id="1030" idx="0"/>
          </p:cNvCxnSpPr>
          <p:nvPr/>
        </p:nvCxnSpPr>
        <p:spPr>
          <a:xfrm flipV="1">
            <a:off x="1997945" y="2733152"/>
            <a:ext cx="0" cy="431869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AEA55B-4FCF-4830-5DB1-1EEAE9FF3114}"/>
              </a:ext>
            </a:extLst>
          </p:cNvPr>
          <p:cNvCxnSpPr>
            <a:cxnSpLocks/>
            <a:endCxn id="1034" idx="0"/>
          </p:cNvCxnSpPr>
          <p:nvPr/>
        </p:nvCxnSpPr>
        <p:spPr>
          <a:xfrm>
            <a:off x="1997943" y="4783648"/>
            <a:ext cx="0" cy="341644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D385D-40EE-D920-6E2A-C6FAC8A84CD1}"/>
              </a:ext>
            </a:extLst>
          </p:cNvPr>
          <p:cNvCxnSpPr>
            <a:stCxn id="1028" idx="3"/>
          </p:cNvCxnSpPr>
          <p:nvPr/>
        </p:nvCxnSpPr>
        <p:spPr>
          <a:xfrm>
            <a:off x="6809901" y="4050706"/>
            <a:ext cx="1409651" cy="0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BB6233-6446-906E-7508-D92FFF4A079D}"/>
              </a:ext>
            </a:extLst>
          </p:cNvPr>
          <p:cNvCxnSpPr>
            <a:cxnSpLocks/>
            <a:stCxn id="1036" idx="0"/>
            <a:endCxn id="1028" idx="2"/>
          </p:cNvCxnSpPr>
          <p:nvPr/>
        </p:nvCxnSpPr>
        <p:spPr>
          <a:xfrm flipV="1">
            <a:off x="5894297" y="4672412"/>
            <a:ext cx="1" cy="494590"/>
          </a:xfrm>
          <a:prstGeom prst="straightConnector1">
            <a:avLst/>
          </a:prstGeom>
          <a:ln>
            <a:solidFill>
              <a:srgbClr val="BE1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1474D5-72B0-145B-DAF0-9264739FB830}"/>
              </a:ext>
            </a:extLst>
          </p:cNvPr>
          <p:cNvSpPr txBox="1"/>
          <p:nvPr/>
        </p:nvSpPr>
        <p:spPr>
          <a:xfrm>
            <a:off x="2110154" y="2795107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rthold Akzidenz Grotesk BE Medium"/>
              </a:rPr>
              <a:t>CPT API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F824D4-0F4C-2458-8C1E-A08687DA39BA}"/>
              </a:ext>
            </a:extLst>
          </p:cNvPr>
          <p:cNvSpPr txBox="1"/>
          <p:nvPr/>
        </p:nvSpPr>
        <p:spPr>
          <a:xfrm>
            <a:off x="2110154" y="4789946"/>
            <a:ext cx="152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erthold Akzidenz Grotesk BE Medium"/>
              </a:rPr>
              <a:t>Wiring, BACnet, Modbus, et 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995912-5A61-2DCD-C351-5D03AF0F1851}"/>
              </a:ext>
            </a:extLst>
          </p:cNvPr>
          <p:cNvSpPr txBox="1"/>
          <p:nvPr/>
        </p:nvSpPr>
        <p:spPr>
          <a:xfrm>
            <a:off x="3337933" y="3583370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erthold Akzidenz Grotesk BE Medium"/>
              </a:rPr>
              <a:t>Sedona Connector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1EBDFD-5550-303F-9056-8BE1F5222518}"/>
              </a:ext>
            </a:extLst>
          </p:cNvPr>
          <p:cNvSpPr txBox="1"/>
          <p:nvPr/>
        </p:nvSpPr>
        <p:spPr>
          <a:xfrm>
            <a:off x="5966545" y="4692860"/>
            <a:ext cx="140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erthold Akzidenz Grotesk BE Medium"/>
              </a:rPr>
              <a:t>Inovonics Connector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25B6B0-B282-8D1F-DBF0-941D23813149}"/>
              </a:ext>
            </a:extLst>
          </p:cNvPr>
          <p:cNvSpPr txBox="1"/>
          <p:nvPr/>
        </p:nvSpPr>
        <p:spPr>
          <a:xfrm>
            <a:off x="7013125" y="3416913"/>
            <a:ext cx="136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erthold Akzidenz Grotesk BE Medium"/>
              </a:rPr>
              <a:t>Haystack</a:t>
            </a:r>
          </a:p>
          <a:p>
            <a:r>
              <a:rPr lang="en-US">
                <a:latin typeface="Berthold Akzidenz Grotesk BE Medium"/>
              </a:rPr>
              <a:t>Connector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B7F2D8-5A98-4124-E235-402D7113A398}"/>
              </a:ext>
            </a:extLst>
          </p:cNvPr>
          <p:cNvSpPr/>
          <p:nvPr/>
        </p:nvSpPr>
        <p:spPr>
          <a:xfrm>
            <a:off x="4199991" y="2693546"/>
            <a:ext cx="3332074" cy="2493173"/>
          </a:xfrm>
          <a:prstGeom prst="roundRect">
            <a:avLst/>
          </a:prstGeom>
          <a:noFill/>
          <a:ln>
            <a:solidFill>
              <a:srgbClr val="BE1E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49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9377-1193-D801-D6B0-065C2491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Building Better Data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479E3-6C63-6BFF-7A6E-0689EC5E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9014" y="4119250"/>
            <a:ext cx="4384563" cy="830076"/>
          </a:xfrm>
        </p:spPr>
        <p:txBody>
          <a:bodyPr/>
          <a:lstStyle/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Consolas" panose="020B0609020204030204" pitchFamily="49" charset="0"/>
              </a:rPr>
              <a:t>pump number:1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Consolas" panose="020B0609020204030204" pitchFamily="49" charset="0"/>
              </a:rPr>
              <a:t>pump number:2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8F0F-ADCB-9922-A262-F5E236859163}"/>
              </a:ext>
            </a:extLst>
          </p:cNvPr>
          <p:cNvSpPr txBox="1"/>
          <p:nvPr/>
        </p:nvSpPr>
        <p:spPr>
          <a:xfrm>
            <a:off x="4551006" y="6278873"/>
            <a:ext cx="2157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Photo by N. Cruz</a:t>
            </a:r>
          </a:p>
        </p:txBody>
      </p:sp>
      <p:pic>
        <p:nvPicPr>
          <p:cNvPr id="5" name="Picture 4" descr="A hydronic heating plant with two boilers, a hydraulic separator, and two heat loop circulation pumps.">
            <a:extLst>
              <a:ext uri="{FF2B5EF4-FFF2-40B4-BE49-F238E27FC236}">
                <a16:creationId xmlns:a16="http://schemas.microsoft.com/office/drawing/2014/main" id="{83D32C7B-3A7C-7E93-257A-CD87E38C2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46" y="1763833"/>
            <a:ext cx="5840963" cy="43807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AC922E-F984-520F-0A3F-9B1BB2BA2218}"/>
              </a:ext>
            </a:extLst>
          </p:cNvPr>
          <p:cNvSpPr/>
          <p:nvPr/>
        </p:nvSpPr>
        <p:spPr>
          <a:xfrm>
            <a:off x="4982546" y="3610677"/>
            <a:ext cx="1726163" cy="1567543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44F881-B98E-B41B-673B-89547FEE7724}"/>
              </a:ext>
            </a:extLst>
          </p:cNvPr>
          <p:cNvSpPr/>
          <p:nvPr/>
        </p:nvSpPr>
        <p:spPr>
          <a:xfrm>
            <a:off x="4002832" y="3610676"/>
            <a:ext cx="858416" cy="914401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76FF4D-C5F6-B1E9-0A36-6E193301671A}"/>
              </a:ext>
            </a:extLst>
          </p:cNvPr>
          <p:cNvCxnSpPr/>
          <p:nvPr/>
        </p:nvCxnSpPr>
        <p:spPr>
          <a:xfrm flipV="1">
            <a:off x="6326154" y="2775586"/>
            <a:ext cx="0" cy="835090"/>
          </a:xfrm>
          <a:prstGeom prst="line">
            <a:avLst/>
          </a:prstGeom>
          <a:ln w="177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58840B-A743-BA82-4915-70CA0585531D}"/>
              </a:ext>
            </a:extLst>
          </p:cNvPr>
          <p:cNvCxnSpPr>
            <a:cxnSpLocks/>
          </p:cNvCxnSpPr>
          <p:nvPr/>
        </p:nvCxnSpPr>
        <p:spPr>
          <a:xfrm>
            <a:off x="5598656" y="2794439"/>
            <a:ext cx="755779" cy="1"/>
          </a:xfrm>
          <a:prstGeom prst="line">
            <a:avLst/>
          </a:prstGeom>
          <a:ln w="177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7B22AD-128E-E162-A40A-D0AD32228C38}"/>
              </a:ext>
            </a:extLst>
          </p:cNvPr>
          <p:cNvCxnSpPr/>
          <p:nvPr/>
        </p:nvCxnSpPr>
        <p:spPr>
          <a:xfrm flipH="1">
            <a:off x="5094513" y="4730350"/>
            <a:ext cx="242596" cy="0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2BE05-5D66-3783-6B0E-9BE322E705DE}"/>
              </a:ext>
            </a:extLst>
          </p:cNvPr>
          <p:cNvCxnSpPr>
            <a:cxnSpLocks/>
          </p:cNvCxnSpPr>
          <p:nvPr/>
        </p:nvCxnSpPr>
        <p:spPr>
          <a:xfrm flipV="1">
            <a:off x="5094513" y="2491003"/>
            <a:ext cx="242596" cy="2239347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18BC48-B1F1-1D80-D0A0-2ACA857C0B54}"/>
              </a:ext>
            </a:extLst>
          </p:cNvPr>
          <p:cNvCxnSpPr>
            <a:cxnSpLocks/>
          </p:cNvCxnSpPr>
          <p:nvPr/>
        </p:nvCxnSpPr>
        <p:spPr>
          <a:xfrm flipV="1">
            <a:off x="4809929" y="2906833"/>
            <a:ext cx="172617" cy="1823517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06B25C-E5CD-8CA7-E1EE-E644B65FD799}"/>
              </a:ext>
            </a:extLst>
          </p:cNvPr>
          <p:cNvCxnSpPr>
            <a:cxnSpLocks/>
          </p:cNvCxnSpPr>
          <p:nvPr/>
        </p:nvCxnSpPr>
        <p:spPr>
          <a:xfrm flipV="1">
            <a:off x="3882310" y="2491003"/>
            <a:ext cx="1454799" cy="422833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E5B1BB-B18A-8867-8484-625D283A864F}"/>
              </a:ext>
            </a:extLst>
          </p:cNvPr>
          <p:cNvCxnSpPr>
            <a:cxnSpLocks/>
          </p:cNvCxnSpPr>
          <p:nvPr/>
        </p:nvCxnSpPr>
        <p:spPr>
          <a:xfrm flipV="1">
            <a:off x="4079809" y="3048154"/>
            <a:ext cx="25659" cy="1124405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92823B-6288-1E69-952B-2BA7D2A10846}"/>
              </a:ext>
            </a:extLst>
          </p:cNvPr>
          <p:cNvCxnSpPr>
            <a:cxnSpLocks/>
          </p:cNvCxnSpPr>
          <p:nvPr/>
        </p:nvCxnSpPr>
        <p:spPr>
          <a:xfrm flipV="1">
            <a:off x="4252425" y="2775585"/>
            <a:ext cx="0" cy="1465589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34B080-7091-8ACA-80A7-4BDDB3FB6932}"/>
              </a:ext>
            </a:extLst>
          </p:cNvPr>
          <p:cNvCxnSpPr>
            <a:cxnSpLocks/>
          </p:cNvCxnSpPr>
          <p:nvPr/>
        </p:nvCxnSpPr>
        <p:spPr>
          <a:xfrm flipV="1">
            <a:off x="3960844" y="2906832"/>
            <a:ext cx="961053" cy="286299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9AF17F-4519-7825-7F67-19CC550D7541}"/>
              </a:ext>
            </a:extLst>
          </p:cNvPr>
          <p:cNvCxnSpPr>
            <a:cxnSpLocks/>
          </p:cNvCxnSpPr>
          <p:nvPr/>
        </p:nvCxnSpPr>
        <p:spPr>
          <a:xfrm flipV="1">
            <a:off x="3882311" y="2893613"/>
            <a:ext cx="0" cy="299518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6FA7C1C-C082-0021-46B5-78F803694EB9}"/>
              </a:ext>
            </a:extLst>
          </p:cNvPr>
          <p:cNvCxnSpPr>
            <a:cxnSpLocks/>
          </p:cNvCxnSpPr>
          <p:nvPr/>
        </p:nvCxnSpPr>
        <p:spPr>
          <a:xfrm flipH="1" flipV="1">
            <a:off x="2379305" y="1782224"/>
            <a:ext cx="178059" cy="2285652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A4C5791-E155-E64A-5B0B-319F896C20B6}"/>
              </a:ext>
            </a:extLst>
          </p:cNvPr>
          <p:cNvCxnSpPr>
            <a:cxnSpLocks/>
          </p:cNvCxnSpPr>
          <p:nvPr/>
        </p:nvCxnSpPr>
        <p:spPr>
          <a:xfrm flipH="1">
            <a:off x="2019688" y="4067876"/>
            <a:ext cx="835479" cy="15240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7A3A78-37D6-590B-F06E-F4D01FCB3331}"/>
              </a:ext>
            </a:extLst>
          </p:cNvPr>
          <p:cNvCxnSpPr>
            <a:cxnSpLocks/>
          </p:cNvCxnSpPr>
          <p:nvPr/>
        </p:nvCxnSpPr>
        <p:spPr>
          <a:xfrm flipH="1" flipV="1">
            <a:off x="2807540" y="4134881"/>
            <a:ext cx="93307" cy="894049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E74F4C4-44E1-2A83-8C8F-35BBB4016418}"/>
              </a:ext>
            </a:extLst>
          </p:cNvPr>
          <p:cNvCxnSpPr>
            <a:cxnSpLocks/>
          </p:cNvCxnSpPr>
          <p:nvPr/>
        </p:nvCxnSpPr>
        <p:spPr>
          <a:xfrm flipH="1" flipV="1">
            <a:off x="2038153" y="4229607"/>
            <a:ext cx="93307" cy="894049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678765-3C9A-62DB-AE9B-A58DA6217473}"/>
              </a:ext>
            </a:extLst>
          </p:cNvPr>
          <p:cNvCxnSpPr>
            <a:cxnSpLocks/>
          </p:cNvCxnSpPr>
          <p:nvPr/>
        </p:nvCxnSpPr>
        <p:spPr>
          <a:xfrm flipH="1" flipV="1">
            <a:off x="2904856" y="4969704"/>
            <a:ext cx="830351" cy="534781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B4A0D4E-F1B7-86E2-E766-10D96A12CC2C}"/>
              </a:ext>
            </a:extLst>
          </p:cNvPr>
          <p:cNvCxnSpPr>
            <a:cxnSpLocks/>
          </p:cNvCxnSpPr>
          <p:nvPr/>
        </p:nvCxnSpPr>
        <p:spPr>
          <a:xfrm flipH="1" flipV="1">
            <a:off x="2084806" y="5123656"/>
            <a:ext cx="502978" cy="761659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B1488F7-5C82-403E-F0BB-6D5A1C7872E3}"/>
              </a:ext>
            </a:extLst>
          </p:cNvPr>
          <p:cNvCxnSpPr>
            <a:cxnSpLocks/>
          </p:cNvCxnSpPr>
          <p:nvPr/>
        </p:nvCxnSpPr>
        <p:spPr>
          <a:xfrm>
            <a:off x="2379305" y="4581905"/>
            <a:ext cx="208479" cy="130341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5FCA0C5-EC02-84ED-A99B-DB495AEE9C51}"/>
              </a:ext>
            </a:extLst>
          </p:cNvPr>
          <p:cNvCxnSpPr>
            <a:cxnSpLocks/>
          </p:cNvCxnSpPr>
          <p:nvPr/>
        </p:nvCxnSpPr>
        <p:spPr>
          <a:xfrm flipH="1">
            <a:off x="1231104" y="4643129"/>
            <a:ext cx="1123224" cy="33502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70424BE-0CB6-6445-AF05-DF28D5DF20A8}"/>
              </a:ext>
            </a:extLst>
          </p:cNvPr>
          <p:cNvCxnSpPr>
            <a:cxnSpLocks/>
          </p:cNvCxnSpPr>
          <p:nvPr/>
        </p:nvCxnSpPr>
        <p:spPr>
          <a:xfrm flipH="1">
            <a:off x="1292626" y="3963389"/>
            <a:ext cx="784989" cy="756192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497BF2-DE3A-6A98-E47F-8F532E1327E6}"/>
              </a:ext>
            </a:extLst>
          </p:cNvPr>
          <p:cNvCxnSpPr>
            <a:cxnSpLocks/>
          </p:cNvCxnSpPr>
          <p:nvPr/>
        </p:nvCxnSpPr>
        <p:spPr>
          <a:xfrm>
            <a:off x="1915447" y="2735080"/>
            <a:ext cx="208479" cy="130341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1B20E4-53D9-C67B-F8A0-AA88E4ACF15C}"/>
              </a:ext>
            </a:extLst>
          </p:cNvPr>
          <p:cNvCxnSpPr>
            <a:cxnSpLocks/>
          </p:cNvCxnSpPr>
          <p:nvPr/>
        </p:nvCxnSpPr>
        <p:spPr>
          <a:xfrm flipV="1">
            <a:off x="1941156" y="2761683"/>
            <a:ext cx="1794197" cy="13902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2B0A5F1-00FD-D5CD-13A0-213DBD73F54B}"/>
              </a:ext>
            </a:extLst>
          </p:cNvPr>
          <p:cNvCxnSpPr>
            <a:cxnSpLocks/>
          </p:cNvCxnSpPr>
          <p:nvPr/>
        </p:nvCxnSpPr>
        <p:spPr>
          <a:xfrm>
            <a:off x="3713535" y="4341485"/>
            <a:ext cx="43345" cy="1121534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661E327-BC39-65D0-C3E5-C29A4BBBF6E5}"/>
              </a:ext>
            </a:extLst>
          </p:cNvPr>
          <p:cNvCxnSpPr>
            <a:cxnSpLocks/>
          </p:cNvCxnSpPr>
          <p:nvPr/>
        </p:nvCxnSpPr>
        <p:spPr>
          <a:xfrm>
            <a:off x="3531247" y="4003890"/>
            <a:ext cx="225879" cy="369414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A8CC1D8-7BCD-B725-801A-5803EB4CD131}"/>
              </a:ext>
            </a:extLst>
          </p:cNvPr>
          <p:cNvCxnSpPr>
            <a:cxnSpLocks/>
          </p:cNvCxnSpPr>
          <p:nvPr/>
        </p:nvCxnSpPr>
        <p:spPr>
          <a:xfrm>
            <a:off x="2877184" y="2802188"/>
            <a:ext cx="164935" cy="1198375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85423FA-AF61-CBF9-AE72-7A692B6EE2F3}"/>
              </a:ext>
            </a:extLst>
          </p:cNvPr>
          <p:cNvCxnSpPr>
            <a:cxnSpLocks/>
          </p:cNvCxnSpPr>
          <p:nvPr/>
        </p:nvCxnSpPr>
        <p:spPr>
          <a:xfrm flipV="1">
            <a:off x="3017043" y="4027166"/>
            <a:ext cx="501034" cy="4071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297E9F3-2C01-6CA3-C8EA-623433D2321C}"/>
              </a:ext>
            </a:extLst>
          </p:cNvPr>
          <p:cNvCxnSpPr>
            <a:cxnSpLocks/>
          </p:cNvCxnSpPr>
          <p:nvPr/>
        </p:nvCxnSpPr>
        <p:spPr>
          <a:xfrm>
            <a:off x="3330080" y="1782224"/>
            <a:ext cx="87463" cy="1319993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9D5B7F-7B78-B9A1-C60A-39371C4B9D83}"/>
              </a:ext>
            </a:extLst>
          </p:cNvPr>
          <p:cNvCxnSpPr>
            <a:cxnSpLocks/>
          </p:cNvCxnSpPr>
          <p:nvPr/>
        </p:nvCxnSpPr>
        <p:spPr>
          <a:xfrm>
            <a:off x="3378261" y="3125338"/>
            <a:ext cx="335274" cy="2812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1CD883D-5D8B-D847-235C-8E3422C549D4}"/>
              </a:ext>
            </a:extLst>
          </p:cNvPr>
          <p:cNvCxnSpPr>
            <a:cxnSpLocks/>
          </p:cNvCxnSpPr>
          <p:nvPr/>
        </p:nvCxnSpPr>
        <p:spPr>
          <a:xfrm>
            <a:off x="3713535" y="2847624"/>
            <a:ext cx="62415" cy="317147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3C83EC8E-8D75-74F5-A90B-3B6263E3DC42}"/>
              </a:ext>
            </a:extLst>
          </p:cNvPr>
          <p:cNvSpPr/>
          <p:nvPr/>
        </p:nvSpPr>
        <p:spPr>
          <a:xfrm>
            <a:off x="1327458" y="4676631"/>
            <a:ext cx="1191234" cy="1165482"/>
          </a:xfrm>
          <a:prstGeom prst="ellipse">
            <a:avLst/>
          </a:prstGeom>
          <a:noFill/>
          <a:ln w="152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C741B29-D526-372C-E1E5-99D71E684388}"/>
              </a:ext>
            </a:extLst>
          </p:cNvPr>
          <p:cNvSpPr/>
          <p:nvPr/>
        </p:nvSpPr>
        <p:spPr>
          <a:xfrm>
            <a:off x="2516059" y="4407893"/>
            <a:ext cx="1191234" cy="1165482"/>
          </a:xfrm>
          <a:prstGeom prst="ellipse">
            <a:avLst/>
          </a:prstGeom>
          <a:noFill/>
          <a:ln w="152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2C075A6C-7BD0-930E-452F-D8D97CA2503F}"/>
              </a:ext>
            </a:extLst>
          </p:cNvPr>
          <p:cNvSpPr txBox="1">
            <a:spLocks/>
          </p:cNvSpPr>
          <p:nvPr/>
        </p:nvSpPr>
        <p:spPr>
          <a:xfrm>
            <a:off x="7243508" y="2395876"/>
            <a:ext cx="4384563" cy="960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4131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41313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4131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>
                <a:latin typeface="Consolas" panose="020B0609020204030204" pitchFamily="49" charset="0"/>
              </a:rPr>
              <a:t>hot water boiler number:1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>
                <a:latin typeface="Consolas" panose="020B0609020204030204" pitchFamily="49" charset="0"/>
              </a:rPr>
              <a:t>hot water boiler number:2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1568A7EB-8E02-31C5-7260-80C917F0051C}"/>
              </a:ext>
            </a:extLst>
          </p:cNvPr>
          <p:cNvSpPr txBox="1">
            <a:spLocks/>
          </p:cNvSpPr>
          <p:nvPr/>
        </p:nvSpPr>
        <p:spPr>
          <a:xfrm>
            <a:off x="7229015" y="3053114"/>
            <a:ext cx="4384563" cy="57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4131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41313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4131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>
                <a:latin typeface="Consolas" panose="020B0609020204030204" pitchFamily="49" charset="0"/>
              </a:rPr>
              <a:t>flue duct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1CC4C378-4D1A-3008-B3EF-1398B3EBF601}"/>
              </a:ext>
            </a:extLst>
          </p:cNvPr>
          <p:cNvSpPr txBox="1">
            <a:spLocks/>
          </p:cNvSpPr>
          <p:nvPr/>
        </p:nvSpPr>
        <p:spPr>
          <a:xfrm>
            <a:off x="7232207" y="3375518"/>
            <a:ext cx="4384563" cy="50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4131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41313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4131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err="1">
                <a:latin typeface="Consolas" panose="020B0609020204030204" pitchFamily="49" charset="0"/>
              </a:rPr>
              <a:t>primaryLoop</a:t>
            </a:r>
            <a:r>
              <a:rPr lang="en-US">
                <a:latin typeface="Consolas" panose="020B0609020204030204" pitchFamily="49" charset="0"/>
              </a:rPr>
              <a:t> hot water pipe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A1AA1BBC-EC7A-E448-B6A1-9C5233512829}"/>
              </a:ext>
            </a:extLst>
          </p:cNvPr>
          <p:cNvSpPr txBox="1">
            <a:spLocks/>
          </p:cNvSpPr>
          <p:nvPr/>
        </p:nvSpPr>
        <p:spPr>
          <a:xfrm>
            <a:off x="7229015" y="3766857"/>
            <a:ext cx="4483348" cy="105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4131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41313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4131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31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900" dirty="0" err="1">
                <a:latin typeface="Consolas" panose="020B0609020204030204" pitchFamily="49" charset="0"/>
              </a:rPr>
              <a:t>secondaryLoop</a:t>
            </a:r>
            <a:r>
              <a:rPr lang="en-US" sz="1900" dirty="0">
                <a:latin typeface="Consolas" panose="020B0609020204030204" pitchFamily="49" charset="0"/>
              </a:rPr>
              <a:t> hot water pipe</a:t>
            </a:r>
          </a:p>
        </p:txBody>
      </p:sp>
    </p:spTree>
    <p:extLst>
      <p:ext uri="{BB962C8B-B14F-4D97-AF65-F5344CB8AC3E}">
        <p14:creationId xmlns:p14="http://schemas.microsoft.com/office/powerpoint/2010/main" val="2848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79" grpId="0" animBg="1"/>
      <p:bldP spid="80" grpId="0" animBg="1"/>
      <p:bldP spid="81" grpId="0"/>
      <p:bldP spid="82" grpId="0"/>
      <p:bldP spid="83" grpId="0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D149-8ED9-8072-146D-371D3781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err="1">
                <a:latin typeface="Berthold Akzidenz Grotesk BE Medium"/>
              </a:rPr>
              <a:t>Axxon</a:t>
            </a:r>
            <a:r>
              <a:rPr lang="en-US" dirty="0"/>
              <a:t> Control Panel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6044D-7028-F838-95D1-45AD205CC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391" y="1916772"/>
            <a:ext cx="5578549" cy="4362331"/>
          </a:xfrm>
        </p:spPr>
        <p:txBody>
          <a:bodyPr/>
          <a:lstStyle/>
          <a:p>
            <a:r>
              <a:rPr lang="en-US" b="1" err="1">
                <a:solidFill>
                  <a:srgbClr val="BE1E2D"/>
                </a:solidFill>
                <a:latin typeface="Consolas" panose="020B0609020204030204" pitchFamily="49" charset="0"/>
              </a:rPr>
              <a:t>axxon</a:t>
            </a:r>
            <a:r>
              <a:rPr lang="en-US">
                <a:latin typeface="Consolas" panose="020B0609020204030204" pitchFamily="49" charset="0"/>
              </a:rPr>
              <a:t> controls panel</a:t>
            </a:r>
          </a:p>
          <a:p>
            <a:r>
              <a:rPr lang="en-US">
                <a:latin typeface="Consolas" panose="020B0609020204030204" pitchFamily="49" charset="0"/>
              </a:rPr>
              <a:t>    heating controls panel</a:t>
            </a:r>
          </a:p>
          <a:p>
            <a:r>
              <a:rPr lang="en-US">
                <a:latin typeface="Consolas" panose="020B0609020204030204" pitchFamily="49" charset="0"/>
              </a:rPr>
              <a:t>        outside air thermostat</a:t>
            </a:r>
          </a:p>
          <a:p>
            <a:r>
              <a:rPr lang="en-US">
                <a:latin typeface="Consolas" panose="020B0609020204030204" pitchFamily="49" charset="0"/>
              </a:rPr>
              <a:t>        </a:t>
            </a:r>
            <a:r>
              <a:rPr lang="en-US" b="1">
                <a:solidFill>
                  <a:srgbClr val="BE1E2D"/>
                </a:solidFill>
                <a:latin typeface="Consolas" panose="020B0609020204030204" pitchFamily="49" charset="0"/>
              </a:rPr>
              <a:t>indoor</a:t>
            </a:r>
            <a:r>
              <a:rPr lang="en-US">
                <a:latin typeface="Consolas" panose="020B0609020204030204" pitchFamily="49" charset="0"/>
              </a:rPr>
              <a:t> air thermostat</a:t>
            </a:r>
          </a:p>
          <a:p>
            <a:r>
              <a:rPr lang="en-US">
                <a:latin typeface="Consolas" panose="020B0609020204030204" pitchFamily="49" charset="0"/>
              </a:rPr>
              <a:t>        </a:t>
            </a:r>
            <a:r>
              <a:rPr lang="en-US" err="1">
                <a:latin typeface="Consolas" panose="020B0609020204030204" pitchFamily="49" charset="0"/>
              </a:rPr>
              <a:t>primaryLoop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 b="1">
                <a:solidFill>
                  <a:srgbClr val="BE1E2D"/>
                </a:solidFill>
                <a:latin typeface="Consolas" panose="020B0609020204030204" pitchFamily="49" charset="0"/>
              </a:rPr>
              <a:t>reset</a:t>
            </a:r>
          </a:p>
          <a:p>
            <a:r>
              <a:rPr lang="en-US">
                <a:latin typeface="Consolas" panose="020B0609020204030204" pitchFamily="49" charset="0"/>
              </a:rPr>
              <a:t>        </a:t>
            </a:r>
            <a:r>
              <a:rPr lang="en-US" err="1">
                <a:latin typeface="Consolas" panose="020B0609020204030204" pitchFamily="49" charset="0"/>
              </a:rPr>
              <a:t>secondaryLoop</a:t>
            </a:r>
            <a:r>
              <a:rPr lang="en-US">
                <a:latin typeface="Consolas" panose="020B0609020204030204" pitchFamily="49" charset="0"/>
              </a:rPr>
              <a:t> pump </a:t>
            </a:r>
            <a:r>
              <a:rPr lang="en-US" b="1">
                <a:solidFill>
                  <a:srgbClr val="BE1E2D"/>
                </a:solidFill>
                <a:latin typeface="Consolas" panose="020B0609020204030204" pitchFamily="49" charset="0"/>
              </a:rPr>
              <a:t>sequencer</a:t>
            </a:r>
          </a:p>
          <a:p>
            <a:r>
              <a:rPr lang="en-US">
                <a:latin typeface="Consolas" panose="020B0609020204030204" pitchFamily="49" charset="0"/>
              </a:rPr>
              <a:t>        boiler </a:t>
            </a:r>
            <a:r>
              <a:rPr lang="en-US" b="1">
                <a:solidFill>
                  <a:srgbClr val="BE1E2D"/>
                </a:solidFill>
                <a:latin typeface="Consolas" panose="020B0609020204030204" pitchFamily="49" charset="0"/>
              </a:rPr>
              <a:t>sequencer</a:t>
            </a:r>
          </a:p>
          <a:p>
            <a:r>
              <a:rPr lang="en-US">
                <a:latin typeface="Consolas" panose="020B0609020204030204" pitchFamily="49" charset="0"/>
              </a:rPr>
              <a:t>        ….</a:t>
            </a:r>
          </a:p>
          <a:p>
            <a:r>
              <a:rPr lang="en-US">
                <a:latin typeface="Consolas" panose="020B0609020204030204" pitchFamily="49" charset="0"/>
              </a:rPr>
              <a:t>    domestic hot water controls panel</a:t>
            </a:r>
          </a:p>
          <a:p>
            <a:r>
              <a:rPr lang="en-US">
                <a:latin typeface="Consolas" panose="020B0609020204030204" pitchFamily="49" charset="0"/>
              </a:rPr>
              <a:t>        domestic hot water thermostat</a:t>
            </a:r>
          </a:p>
          <a:p>
            <a:endParaRPr lang="en-US">
              <a:latin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</a:rPr>
              <a:t>(red tags above are custom tags)</a:t>
            </a:r>
          </a:p>
        </p:txBody>
      </p:sp>
    </p:spTree>
    <p:extLst>
      <p:ext uri="{BB962C8B-B14F-4D97-AF65-F5344CB8AC3E}">
        <p14:creationId xmlns:p14="http://schemas.microsoft.com/office/powerpoint/2010/main" val="390762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A072AC56-812E-5485-43D3-8B3B5F46D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>
            <a:extLst>
              <a:ext uri="{FF2B5EF4-FFF2-40B4-BE49-F238E27FC236}">
                <a16:creationId xmlns:a16="http://schemas.microsoft.com/office/drawing/2014/main" id="{C78E27CC-B6EA-187C-92CE-BCCF5A83E1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82586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/>
              <a:t>Axxon Server</a:t>
            </a:r>
            <a:endParaRPr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2CB37FC-ED4D-20B2-1047-59BF9D2D9CDF}"/>
              </a:ext>
            </a:extLst>
          </p:cNvPr>
          <p:cNvSpPr/>
          <p:nvPr/>
        </p:nvSpPr>
        <p:spPr>
          <a:xfrm>
            <a:off x="8450662" y="3103061"/>
            <a:ext cx="3346101" cy="168058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36D331-823E-AE03-3A0D-3732AEE8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50" y="3533642"/>
            <a:ext cx="1873661" cy="7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41EECD-60BA-BBF6-0254-C516118A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94" y="3429000"/>
            <a:ext cx="1831207" cy="12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1506D5-9C72-7ABB-66AB-E80820B7B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5" y="3165021"/>
            <a:ext cx="2679979" cy="172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85C1513-4304-CA0F-05E0-46A881BC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82" y="1224875"/>
            <a:ext cx="1724121" cy="17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942F99C-D24F-6B46-68D6-8592EE91D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8" y="5125292"/>
            <a:ext cx="2911230" cy="16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763EA32-FF86-B180-5EFA-3CB554F3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60" y="5167002"/>
            <a:ext cx="777073" cy="7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8C9B337-AABF-B7AC-E2B7-06AC3D3F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02" y="5746180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DBFF9778-3ED2-F2BE-E650-9F308493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36" y="6055294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7B7385A2-D340-ED2C-A3A1-301CB53D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7" y="5513828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1BC566-DAEA-037C-B7E0-D9162BCF3483}"/>
              </a:ext>
            </a:extLst>
          </p:cNvPr>
          <p:cNvCxnSpPr>
            <a:stCxn id="1030" idx="3"/>
            <a:endCxn id="1028" idx="1"/>
          </p:cNvCxnSpPr>
          <p:nvPr/>
        </p:nvCxnSpPr>
        <p:spPr>
          <a:xfrm>
            <a:off x="3337934" y="4027081"/>
            <a:ext cx="1640760" cy="23625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B6C6B3-B846-F836-E229-9B07C3AAAEB4}"/>
              </a:ext>
            </a:extLst>
          </p:cNvPr>
          <p:cNvCxnSpPr>
            <a:cxnSpLocks/>
            <a:stCxn id="1030" idx="0"/>
          </p:cNvCxnSpPr>
          <p:nvPr/>
        </p:nvCxnSpPr>
        <p:spPr>
          <a:xfrm flipV="1">
            <a:off x="1997945" y="2733152"/>
            <a:ext cx="0" cy="431869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2846C9-D30E-6DE7-B9FF-BD24BE3E623A}"/>
              </a:ext>
            </a:extLst>
          </p:cNvPr>
          <p:cNvCxnSpPr>
            <a:cxnSpLocks/>
            <a:endCxn id="1034" idx="0"/>
          </p:cNvCxnSpPr>
          <p:nvPr/>
        </p:nvCxnSpPr>
        <p:spPr>
          <a:xfrm>
            <a:off x="1997943" y="4783648"/>
            <a:ext cx="0" cy="341644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1E1ABD-8678-C1DF-ACCE-C713A48DBD55}"/>
              </a:ext>
            </a:extLst>
          </p:cNvPr>
          <p:cNvCxnSpPr>
            <a:stCxn id="1028" idx="3"/>
          </p:cNvCxnSpPr>
          <p:nvPr/>
        </p:nvCxnSpPr>
        <p:spPr>
          <a:xfrm>
            <a:off x="6809901" y="4050706"/>
            <a:ext cx="1409651" cy="0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B245B1-A2BD-BB48-5125-996FE305221D}"/>
              </a:ext>
            </a:extLst>
          </p:cNvPr>
          <p:cNvCxnSpPr>
            <a:cxnSpLocks/>
            <a:stCxn id="1036" idx="0"/>
            <a:endCxn id="1028" idx="2"/>
          </p:cNvCxnSpPr>
          <p:nvPr/>
        </p:nvCxnSpPr>
        <p:spPr>
          <a:xfrm flipV="1">
            <a:off x="5894297" y="4672412"/>
            <a:ext cx="1" cy="494590"/>
          </a:xfrm>
          <a:prstGeom prst="straightConnector1">
            <a:avLst/>
          </a:prstGeom>
          <a:ln>
            <a:solidFill>
              <a:srgbClr val="BE1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3D712EF-D3C9-1556-D06F-CE59BED6B0AC}"/>
              </a:ext>
            </a:extLst>
          </p:cNvPr>
          <p:cNvSpPr txBox="1"/>
          <p:nvPr/>
        </p:nvSpPr>
        <p:spPr>
          <a:xfrm>
            <a:off x="2110154" y="279510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CPT API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E4A08-1F04-30E7-D759-0AD9C425D5E4}"/>
              </a:ext>
            </a:extLst>
          </p:cNvPr>
          <p:cNvSpPr txBox="1"/>
          <p:nvPr/>
        </p:nvSpPr>
        <p:spPr>
          <a:xfrm>
            <a:off x="2110154" y="4789946"/>
            <a:ext cx="152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Wiring, BACnet, Modbus, et 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B847E-FC11-E764-E29C-5CF3EADC27BF}"/>
              </a:ext>
            </a:extLst>
          </p:cNvPr>
          <p:cNvSpPr txBox="1"/>
          <p:nvPr/>
        </p:nvSpPr>
        <p:spPr>
          <a:xfrm>
            <a:off x="3337933" y="3583370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Sedona Connector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0EDC04-F2A6-CC19-D834-7C30A51D0B41}"/>
              </a:ext>
            </a:extLst>
          </p:cNvPr>
          <p:cNvSpPr txBox="1"/>
          <p:nvPr/>
        </p:nvSpPr>
        <p:spPr>
          <a:xfrm>
            <a:off x="5966545" y="4692860"/>
            <a:ext cx="140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Inovonics Connector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7B6328-6847-B2A8-10F4-0F4D78FAA5B7}"/>
              </a:ext>
            </a:extLst>
          </p:cNvPr>
          <p:cNvSpPr txBox="1"/>
          <p:nvPr/>
        </p:nvSpPr>
        <p:spPr>
          <a:xfrm>
            <a:off x="7013125" y="3416913"/>
            <a:ext cx="136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Haystack</a:t>
            </a:r>
          </a:p>
          <a:p>
            <a:r>
              <a:rPr lang="en-US"/>
              <a:t>Connector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FF7F02-AAA1-71A0-2A11-40A3A961C5DA}"/>
              </a:ext>
            </a:extLst>
          </p:cNvPr>
          <p:cNvSpPr/>
          <p:nvPr/>
        </p:nvSpPr>
        <p:spPr>
          <a:xfrm>
            <a:off x="8415809" y="2632119"/>
            <a:ext cx="3332074" cy="2493173"/>
          </a:xfrm>
          <a:prstGeom prst="roundRect">
            <a:avLst/>
          </a:prstGeom>
          <a:noFill/>
          <a:ln>
            <a:solidFill>
              <a:srgbClr val="BE1E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88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A133BB22-2DE0-D3A1-2BBB-64950523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>
            <a:extLst>
              <a:ext uri="{FF2B5EF4-FFF2-40B4-BE49-F238E27FC236}">
                <a16:creationId xmlns:a16="http://schemas.microsoft.com/office/drawing/2014/main" id="{A73090A7-BA57-D0D2-BE22-7F7C99BA6C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9582" y="877704"/>
            <a:ext cx="8361218" cy="88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2400"/>
            </a:pPr>
            <a:r>
              <a:rPr lang="en-US" sz="2800" dirty="0">
                <a:latin typeface="Berthold Akzidenz Grotesk BE Medium"/>
              </a:rPr>
              <a:t>Cloud Responsibilities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F275DA-0DD6-A0F3-BABE-B58AAC38A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63833"/>
            <a:ext cx="9700009" cy="4362331"/>
          </a:xfrm>
        </p:spPr>
        <p:txBody>
          <a:bodyPr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endParaRPr lang="en-US" sz="18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5B632BC-A191-5781-99D0-5210943A6FE2}"/>
              </a:ext>
            </a:extLst>
          </p:cNvPr>
          <p:cNvSpPr/>
          <p:nvPr/>
        </p:nvSpPr>
        <p:spPr>
          <a:xfrm>
            <a:off x="4110385" y="2131605"/>
            <a:ext cx="3346101" cy="168058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0BF29-22E5-CAA3-19D6-053309409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73" y="2562185"/>
            <a:ext cx="1873661" cy="7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563597F2-7CD9-F311-BBD5-66EEBD277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909" y="4591878"/>
            <a:ext cx="4514022" cy="1750116"/>
          </a:xfrm>
          <a:prstGeom prst="rect">
            <a:avLst/>
          </a:prstGeom>
        </p:spPr>
      </p:pic>
      <p:pic>
        <p:nvPicPr>
          <p:cNvPr id="12" name="Picture 1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D0B28381-30A0-0940-B669-F6BCA5DC2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068" y="1813132"/>
            <a:ext cx="4161597" cy="2532822"/>
          </a:xfrm>
          <a:prstGeom prst="rect">
            <a:avLst/>
          </a:prstGeom>
        </p:spPr>
      </p:pic>
      <p:pic>
        <p:nvPicPr>
          <p:cNvPr id="13" name="Picture 12" descr="A graph of temperature and air temperature&#10;&#10;AI-generated content may be incorrect.">
            <a:extLst>
              <a:ext uri="{FF2B5EF4-FFF2-40B4-BE49-F238E27FC236}">
                <a16:creationId xmlns:a16="http://schemas.microsoft.com/office/drawing/2014/main" id="{328A521A-9056-C222-0297-620D8EDF9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16" y="1315899"/>
            <a:ext cx="3581539" cy="2870062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4555EE40-FEB4-5B72-AA62-FDBD85A71C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38" t="-15" r="2916" b="-73"/>
          <a:stretch/>
        </p:blipFill>
        <p:spPr>
          <a:xfrm>
            <a:off x="2566987" y="4093013"/>
            <a:ext cx="2351003" cy="25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46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/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Custom Tags in Action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7AEEE0D-FB98-8EF2-300C-79C4B34A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22" y="1647528"/>
            <a:ext cx="8593948" cy="520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DEC00-8F04-9DCC-1F7A-B280DD4B354A}"/>
              </a:ext>
            </a:extLst>
          </p:cNvPr>
          <p:cNvSpPr txBox="1"/>
          <p:nvPr/>
        </p:nvSpPr>
        <p:spPr>
          <a:xfrm>
            <a:off x="771939" y="3515138"/>
            <a:ext cx="15306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err="1"/>
              <a:t>setpointsTable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CBC9F-0C1E-226E-1EFE-8901C87887F9}"/>
              </a:ext>
            </a:extLst>
          </p:cNvPr>
          <p:cNvSpPr txBox="1"/>
          <p:nvPr/>
        </p:nvSpPr>
        <p:spPr>
          <a:xfrm>
            <a:off x="652669" y="5125276"/>
            <a:ext cx="15306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err="1"/>
              <a:t>advancedTable</a:t>
            </a:r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48324-7C48-8000-1355-61FB080F47ED}"/>
              </a:ext>
            </a:extLst>
          </p:cNvPr>
          <p:cNvSpPr txBox="1"/>
          <p:nvPr/>
        </p:nvSpPr>
        <p:spPr>
          <a:xfrm>
            <a:off x="7192616" y="5900528"/>
            <a:ext cx="15306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err="1"/>
              <a:t>boilerSpecific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4B709-18AD-4497-F5E6-74D8E9276913}"/>
              </a:ext>
            </a:extLst>
          </p:cNvPr>
          <p:cNvSpPr txBox="1"/>
          <p:nvPr/>
        </p:nvSpPr>
        <p:spPr>
          <a:xfrm>
            <a:off x="7192617" y="4409659"/>
            <a:ext cx="189506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err="1"/>
              <a:t>systemStatusTable</a:t>
            </a:r>
            <a:endParaRPr lang="en-US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B306B5CB-459B-496C-2BAF-8D0EE23FF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AE397A2B-E2B3-C9CA-7E8C-66D7E4158E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Custom Tags in Action</a:t>
            </a:r>
          </a:p>
        </p:txBody>
      </p:sp>
      <p:sp>
        <p:nvSpPr>
          <p:cNvPr id="347" name="Google Shape;347;p35">
            <a:extLst>
              <a:ext uri="{FF2B5EF4-FFF2-40B4-BE49-F238E27FC236}">
                <a16:creationId xmlns:a16="http://schemas.microsoft.com/office/drawing/2014/main" id="{30248B65-3BAD-07D2-3D0F-CF7F4F7547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3006" y="1526167"/>
            <a:ext cx="9220747" cy="436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1" indent="0">
              <a:buNone/>
            </a:pP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200150" lvl="1" indent="-285750">
              <a:buFont typeface="Arial,Sans-Serif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hwViewPoint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200150" lvl="1" indent="-285750">
              <a:buFont typeface="Arial,Sans-Serif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mobilePoint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200150" lvl="1" indent="-285750">
              <a:buFont typeface="Arial,Sans-Serif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portfolioViewPoint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200150" lvl="1" indent="-285750">
              <a:buFont typeface="Arial,Sans-Serif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heatViewPoint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200150" lvl="1" indent="-285750">
              <a:buFont typeface="Arial,Sans-Serif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heatCallComponent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1200150" lvl="1" indent="-285750">
              <a:buFont typeface="Arial,Sans-Serif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chartGroup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Used to sort data and group charts by default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250A4B-3908-1A1A-96D6-58C3B1428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6" y="4825373"/>
            <a:ext cx="11569148" cy="1421446"/>
          </a:xfrm>
          <a:prstGeom prst="rect">
            <a:avLst/>
          </a:prstGeom>
        </p:spPr>
      </p:pic>
      <p:pic>
        <p:nvPicPr>
          <p:cNvPr id="6" name="Picture 5" descr="Cartoon of mice sitting next to a pile of hay and a sign&#10;&#10;AI-generated content may be incorrect.">
            <a:extLst>
              <a:ext uri="{FF2B5EF4-FFF2-40B4-BE49-F238E27FC236}">
                <a16:creationId xmlns:a16="http://schemas.microsoft.com/office/drawing/2014/main" id="{575BD2A9-A47E-2606-6751-0B2E84F44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701" y="1691576"/>
            <a:ext cx="2253246" cy="29683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16BF298-4B65-949C-A10D-AA096B491F9B}"/>
                  </a:ext>
                </a:extLst>
              </p14:cNvPr>
              <p14:cNvContentPartPr/>
              <p14:nvPr/>
            </p14:nvContentPartPr>
            <p14:xfrm>
              <a:off x="2418480" y="6059764"/>
              <a:ext cx="870840" cy="349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16BF298-4B65-949C-A10D-AA096B491F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4480" y="5951764"/>
                <a:ext cx="978480" cy="25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924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8F787411-3298-537C-0577-147A240BD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">
            <a:extLst>
              <a:ext uri="{FF2B5EF4-FFF2-40B4-BE49-F238E27FC236}">
                <a16:creationId xmlns:a16="http://schemas.microsoft.com/office/drawing/2014/main" id="{5E16A1EC-8115-7565-5675-B477484B5C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>
                <a:latin typeface="Berthold Akzidenz Grotesk BE Medium"/>
              </a:rPr>
              <a:t>How do we tag every boiler in New York City?</a:t>
            </a:r>
          </a:p>
        </p:txBody>
      </p:sp>
      <p:sp>
        <p:nvSpPr>
          <p:cNvPr id="45" name="Google Shape;45;p2">
            <a:extLst>
              <a:ext uri="{FF2B5EF4-FFF2-40B4-BE49-F238E27FC236}">
                <a16:creationId xmlns:a16="http://schemas.microsoft.com/office/drawing/2014/main" id="{D0CFE6A8-11AD-E4E2-7D92-783C99E015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2555" y="1763833"/>
            <a:ext cx="1906625" cy="429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171450"/>
            <a:endParaRPr dirty="0">
              <a:latin typeface="Berthold Akzidenz Grotesk BE Medium"/>
            </a:endParaRPr>
          </a:p>
        </p:txBody>
      </p:sp>
      <p:pic>
        <p:nvPicPr>
          <p:cNvPr id="2" name="Picture 1" descr="A black trailer with graffiti on it">
            <a:extLst>
              <a:ext uri="{FF2B5EF4-FFF2-40B4-BE49-F238E27FC236}">
                <a16:creationId xmlns:a16="http://schemas.microsoft.com/office/drawing/2014/main" id="{C08DF8F7-511D-E275-4B93-F39A465EA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899" y="1647597"/>
            <a:ext cx="6416202" cy="4812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06D99-E78A-4CB0-87C1-EB317F389B13}"/>
              </a:ext>
            </a:extLst>
          </p:cNvPr>
          <p:cNvSpPr txBox="1"/>
          <p:nvPr/>
        </p:nvSpPr>
        <p:spPr>
          <a:xfrm>
            <a:off x="7937069" y="6459749"/>
            <a:ext cx="6094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erthold Akzidenz Grotesk BE Medium"/>
              </a:rPr>
              <a:t>Photo by J. Bohm</a:t>
            </a:r>
          </a:p>
        </p:txBody>
      </p:sp>
    </p:spTree>
    <p:extLst>
      <p:ext uri="{BB962C8B-B14F-4D97-AF65-F5344CB8AC3E}">
        <p14:creationId xmlns:p14="http://schemas.microsoft.com/office/powerpoint/2010/main" val="363881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7F2880D0-E128-6598-29C0-AFF18A9A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D4667D10-6DAA-2FF5-CAF7-FD12CC20BB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Challenges with Custom Tags</a:t>
            </a:r>
          </a:p>
        </p:txBody>
      </p:sp>
      <p:sp>
        <p:nvSpPr>
          <p:cNvPr id="347" name="Google Shape;347;p35">
            <a:extLst>
              <a:ext uri="{FF2B5EF4-FFF2-40B4-BE49-F238E27FC236}">
                <a16:creationId xmlns:a16="http://schemas.microsoft.com/office/drawing/2014/main" id="{B07C93E6-D3C4-C34D-FE8F-855B9561FB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85787" y="1927405"/>
            <a:ext cx="9020425" cy="436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Hard to maintain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Difficult to create custom views without hacky workarounds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Poor documentation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Unnecessary learning curve for new employees</a:t>
            </a:r>
          </a:p>
        </p:txBody>
      </p:sp>
    </p:spTree>
    <p:extLst>
      <p:ext uri="{BB962C8B-B14F-4D97-AF65-F5344CB8AC3E}">
        <p14:creationId xmlns:p14="http://schemas.microsoft.com/office/powerpoint/2010/main" val="1316170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ABF22188-DC22-8ACB-0BCA-2A2983672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64F19F24-59D7-0E25-8C52-EAB6D30AF1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Shifting to Templates</a:t>
            </a:r>
          </a:p>
        </p:txBody>
      </p:sp>
      <p:sp>
        <p:nvSpPr>
          <p:cNvPr id="347" name="Google Shape;347;p35">
            <a:extLst>
              <a:ext uri="{FF2B5EF4-FFF2-40B4-BE49-F238E27FC236}">
                <a16:creationId xmlns:a16="http://schemas.microsoft.com/office/drawing/2014/main" id="{E69AE247-84AB-7943-4B72-171D150170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7401" y="1927405"/>
            <a:ext cx="6032060" cy="436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New Approach: Replaced custom tags with templates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Templates allow implementers a structured format to define views and charts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Templates eliminate the need for custom tags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Template types include: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Frontend tile templates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Chart templates</a:t>
            </a:r>
          </a:p>
        </p:txBody>
      </p:sp>
      <p:pic>
        <p:nvPicPr>
          <p:cNvPr id="3" name="Picture 2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809DDF90-3F1A-EE58-ACBA-E25AE0F5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5"/>
          <a:stretch/>
        </p:blipFill>
        <p:spPr bwMode="auto">
          <a:xfrm>
            <a:off x="6619484" y="1929350"/>
            <a:ext cx="5043857" cy="35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41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F69E17C4-AD16-74BE-7DE1-D45A63743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50EB9F0A-8F22-B010-A11B-F37B1FF792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/>
              <a:t>Chart Templates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2E002-5F1C-2D1E-84B1-D11B69593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666" y="1717316"/>
            <a:ext cx="9442833" cy="459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93C33A9A-2F64-7765-463F-055BA3A5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2D17F398-AE25-8BEC-41D3-9B060BF20B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Frontend View Templates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F5D6F1-C047-9985-A9BF-AF2FFE27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6" y="1848093"/>
            <a:ext cx="9603843" cy="467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2BA64-EA00-4D93-CB61-27655BA6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176" y="1825747"/>
            <a:ext cx="9639489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7688F78A-8855-293F-BBF1-16EF5509F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D0F1860A-F583-FB9B-8BBE-8131528EBA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Improved Maintainability</a:t>
            </a:r>
          </a:p>
        </p:txBody>
      </p:sp>
      <p:sp>
        <p:nvSpPr>
          <p:cNvPr id="347" name="Google Shape;347;p35">
            <a:extLst>
              <a:ext uri="{FF2B5EF4-FFF2-40B4-BE49-F238E27FC236}">
                <a16:creationId xmlns:a16="http://schemas.microsoft.com/office/drawing/2014/main" id="{DE4AA778-113D-DC95-2392-6F19A413C9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4322" y="1844219"/>
            <a:ext cx="9957917" cy="436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Berthold Akzidenz Grotesk BE Medium"/>
              </a:rPr>
              <a:t>Improved Maintainability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erthold Akzidenz Grotesk BE Medium"/>
              </a:rPr>
              <a:t>Clear templates replace obscure tags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Berthold Akzidenz Grotesk BE Medium"/>
              </a:rPr>
              <a:t>Better documentation and standardization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Berthold Akzidenz Grotesk BE Medium"/>
              </a:rPr>
              <a:t>Enhanced Customization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erthold Akzidenz Grotesk BE Medium"/>
              </a:rPr>
              <a:t>Templates allow flexible, site-specific views and charts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erthold Akzidenz Grotesk BE Medium"/>
              </a:rPr>
              <a:t>Scalability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erthold Akzidenz Grotesk BE Medium"/>
              </a:rPr>
              <a:t>Easier to adapt to new requirements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erthold Akzidenz Grotesk BE Medium"/>
              </a:rPr>
              <a:t>Future-proof with </a:t>
            </a:r>
            <a:r>
              <a:rPr lang="en-US" sz="2400" dirty="0" err="1">
                <a:solidFill>
                  <a:schemeClr val="tx1"/>
                </a:solidFill>
                <a:latin typeface="Berthold Akzidenz Grotesk BE Medium"/>
              </a:rPr>
              <a:t>Xeto</a:t>
            </a:r>
            <a:r>
              <a:rPr lang="en-US" sz="2400" dirty="0">
                <a:solidFill>
                  <a:schemeClr val="tx1"/>
                </a:solidFill>
                <a:latin typeface="Berthold Akzidenz Grotesk BE Medium"/>
              </a:rPr>
              <a:t> Specs integration</a:t>
            </a:r>
          </a:p>
        </p:txBody>
      </p:sp>
    </p:spTree>
    <p:extLst>
      <p:ext uri="{BB962C8B-B14F-4D97-AF65-F5344CB8AC3E}">
        <p14:creationId xmlns:p14="http://schemas.microsoft.com/office/powerpoint/2010/main" val="2514071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6B54D4F3-BF07-6F49-A6CB-BC7ABE46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C9605CAB-B1C7-A63B-C9F8-7E2AC2AD08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Future Plans</a:t>
            </a:r>
          </a:p>
        </p:txBody>
      </p:sp>
      <p:sp>
        <p:nvSpPr>
          <p:cNvPr id="347" name="Google Shape;347;p35">
            <a:extLst>
              <a:ext uri="{FF2B5EF4-FFF2-40B4-BE49-F238E27FC236}">
                <a16:creationId xmlns:a16="http://schemas.microsoft.com/office/drawing/2014/main" id="{6266C314-E864-6569-610D-C5C5F7D08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4322" y="1844219"/>
            <a:ext cx="9957917" cy="436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Use </a:t>
            </a:r>
            <a:r>
              <a:rPr lang="en-US" sz="2000" dirty="0" err="1">
                <a:latin typeface="Berthold Akzidenz Grotesk BE Medium"/>
              </a:rPr>
              <a:t>Xeto</a:t>
            </a:r>
            <a:r>
              <a:rPr lang="en-US" sz="2000" dirty="0">
                <a:latin typeface="Berthold Akzidenz Grotesk BE Medium"/>
              </a:rPr>
              <a:t> specs as a commissioning tool: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Validate new and existing data models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Allow structural typing to determine templates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erthold Akzidenz Grotesk BE Medium"/>
              </a:rPr>
              <a:t>Example </a:t>
            </a:r>
            <a:r>
              <a:rPr lang="en-US" sz="2000" dirty="0" err="1">
                <a:latin typeface="Berthold Akzidenz Grotesk BE Medium"/>
              </a:rPr>
              <a:t>Xeto</a:t>
            </a:r>
            <a:r>
              <a:rPr lang="en-US" sz="2000" dirty="0">
                <a:latin typeface="Berthold Akzidenz Grotesk BE Medium"/>
              </a:rPr>
              <a:t> Spec Checking For Templates:</a:t>
            </a:r>
          </a:p>
          <a:p>
            <a:pPr marL="228600" indent="0"/>
            <a:endParaRPr lang="en-US" sz="2000" dirty="0">
              <a:latin typeface="Berthold Akzidenz Grotesk BE Medium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7B2F290-53F5-05DA-97C7-890AB5CB2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85224"/>
            <a:ext cx="8004162" cy="20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30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02D1EC67-68A6-D32F-B040-1A4813DFA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">
            <a:extLst>
              <a:ext uri="{FF2B5EF4-FFF2-40B4-BE49-F238E27FC236}">
                <a16:creationId xmlns:a16="http://schemas.microsoft.com/office/drawing/2014/main" id="{37F62C7B-5B4E-D34D-7B02-6CDED0080F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Conclusion</a:t>
            </a:r>
          </a:p>
        </p:txBody>
      </p:sp>
      <p:sp>
        <p:nvSpPr>
          <p:cNvPr id="347" name="Google Shape;347;p35">
            <a:extLst>
              <a:ext uri="{FF2B5EF4-FFF2-40B4-BE49-F238E27FC236}">
                <a16:creationId xmlns:a16="http://schemas.microsoft.com/office/drawing/2014/main" id="{D234911E-A506-EE13-EFFD-80568986EE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4322" y="1844219"/>
            <a:ext cx="9957917" cy="436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A3A3C"/>
                </a:solidFill>
                <a:effectLst/>
                <a:latin typeface="Berthold Akzidenz Grotesk BE Medium"/>
                <a:cs typeface="Arial" panose="020B0604020202020204" pitchFamily="34" charset="0"/>
              </a:rPr>
              <a:t>Don’t optimize too soon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A3A3C"/>
                </a:solidFill>
                <a:latin typeface="Berthold Akzidenz Grotesk BE Medium"/>
                <a:cs typeface="Arial" panose="020B0604020202020204" pitchFamily="34" charset="0"/>
              </a:rPr>
              <a:t>Early assumptions caused us to have substantial technical dept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3A3A3C"/>
                </a:solidFill>
                <a:effectLst/>
                <a:latin typeface="Berthold Akzidenz Grotesk BE Medium"/>
                <a:cs typeface="Arial" panose="020B0604020202020204" pitchFamily="34" charset="0"/>
              </a:rPr>
              <a:t>Use existin</a:t>
            </a:r>
            <a:r>
              <a:rPr lang="en-US" dirty="0">
                <a:solidFill>
                  <a:srgbClr val="3A3A3C"/>
                </a:solidFill>
                <a:latin typeface="Berthold Akzidenz Grotesk BE Medium"/>
                <a:cs typeface="Arial" panose="020B0604020202020204" pitchFamily="34" charset="0"/>
              </a:rPr>
              <a:t>g tagging structure as much as possible. </a:t>
            </a:r>
            <a:endParaRPr lang="en-US" b="0" i="0" u="none" strike="noStrike" dirty="0">
              <a:solidFill>
                <a:srgbClr val="3A3A3C"/>
              </a:solidFill>
              <a:effectLst/>
              <a:latin typeface="Berthold Akzidenz Grotesk BE Medium"/>
              <a:cs typeface="Arial" panose="020B0604020202020204" pitchFamily="34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A3A3C"/>
                </a:solidFill>
                <a:latin typeface="Berthold Akzidenz Grotesk BE Medium"/>
                <a:cs typeface="Arial" panose="020B0604020202020204" pitchFamily="34" charset="0"/>
              </a:rPr>
              <a:t>Custom tags should be used sparingly and be thoroughly documented.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A3A3C"/>
                </a:solidFill>
                <a:latin typeface="Berthold Akzidenz Grotesk BE Medium"/>
                <a:cs typeface="Arial" panose="020B0604020202020204" pitchFamily="34" charset="0"/>
              </a:rPr>
              <a:t>Views, Rules, and charts should be built using standard tagging whenever possible.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3A3C"/>
                </a:solidFill>
                <a:latin typeface="Berthold Akzidenz Grotesk BE Medium"/>
                <a:cs typeface="Arial" panose="020B0604020202020204" pitchFamily="34" charset="0"/>
              </a:rPr>
              <a:t>Design with flexibility in mind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A3A3C"/>
                </a:solidFill>
                <a:latin typeface="Berthold Akzidenz Grotesk BE Medium"/>
                <a:cs typeface="Arial" panose="020B0604020202020204" pitchFamily="34" charset="0"/>
              </a:rPr>
              <a:t>Consider adding new equips, zones, spaces, etc.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A3A3C"/>
                </a:solidFill>
                <a:latin typeface="Berthold Akzidenz Grotesk BE Medium"/>
                <a:cs typeface="Arial" panose="020B0604020202020204" pitchFamily="34" charset="0"/>
              </a:rPr>
              <a:t>Don’t shove every point into a single equip.</a:t>
            </a:r>
          </a:p>
        </p:txBody>
      </p:sp>
    </p:spTree>
    <p:extLst>
      <p:ext uri="{BB962C8B-B14F-4D97-AF65-F5344CB8AC3E}">
        <p14:creationId xmlns:p14="http://schemas.microsoft.com/office/powerpoint/2010/main" val="2379314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D9A9-4969-03BC-C0DE-639E01233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97949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>
            <a:spLocks noGrp="1"/>
          </p:cNvSpPr>
          <p:nvPr>
            <p:ph type="body" idx="2"/>
          </p:nvPr>
        </p:nvSpPr>
        <p:spPr>
          <a:xfrm>
            <a:off x="1903580" y="5205764"/>
            <a:ext cx="2089300" cy="115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latin typeface="Berthold Akzidenz Grotesk BE Medium"/>
                <a:ea typeface="Arial"/>
                <a:cs typeface="Arial"/>
                <a:sym typeface="Arial"/>
              </a:rPr>
              <a:t>Dual Fuel Corp.</a:t>
            </a:r>
            <a:endParaRPr dirty="0">
              <a:latin typeface="Berthold Akzidenz Grotesk BE Medium"/>
            </a:endParaRPr>
          </a:p>
          <a:p>
            <a:pPr marL="0" indent="0"/>
            <a:r>
              <a:rPr lang="en-US" dirty="0">
                <a:latin typeface="Berthold Akzidenz Grotesk BE Medium"/>
                <a:ea typeface="Arial"/>
                <a:cs typeface="Arial"/>
                <a:sym typeface="Arial"/>
              </a:rPr>
              <a:t>32 Cortlandt Street</a:t>
            </a:r>
            <a:endParaRPr dirty="0">
              <a:latin typeface="Berthold Akzidenz Grotesk BE Medium"/>
            </a:endParaRPr>
          </a:p>
          <a:p>
            <a:pPr marL="0" indent="0"/>
            <a:r>
              <a:rPr lang="en-US" dirty="0">
                <a:latin typeface="Berthold Akzidenz Grotesk BE Medium"/>
                <a:ea typeface="Arial"/>
                <a:cs typeface="Arial"/>
                <a:sym typeface="Arial"/>
              </a:rPr>
              <a:t>Mount Vernon, NY 10550</a:t>
            </a:r>
            <a:endParaRPr dirty="0">
              <a:latin typeface="Berthold Akzidenz Grotesk BE Medium"/>
            </a:endParaRPr>
          </a:p>
          <a:p>
            <a:pPr marL="0" indent="0"/>
            <a:r>
              <a:rPr lang="en-US" dirty="0">
                <a:latin typeface="Berthold Akzidenz Grotesk BE Medium"/>
                <a:ea typeface="Arial"/>
                <a:cs typeface="Arial"/>
                <a:sym typeface="Arial"/>
              </a:rPr>
              <a:t>347-669-2427</a:t>
            </a:r>
            <a:endParaRPr dirty="0">
              <a:latin typeface="Berthold Akzidenz Grotesk BE Medium"/>
            </a:endParaRPr>
          </a:p>
        </p:txBody>
      </p:sp>
      <p:sp>
        <p:nvSpPr>
          <p:cNvPr id="353" name="Google Shape;353;p36"/>
          <p:cNvSpPr txBox="1">
            <a:spLocks noGrp="1"/>
          </p:cNvSpPr>
          <p:nvPr>
            <p:ph type="body" idx="3"/>
          </p:nvPr>
        </p:nvSpPr>
        <p:spPr>
          <a:xfrm>
            <a:off x="8376027" y="5054835"/>
            <a:ext cx="2375709" cy="146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latin typeface="Berthold Akzidenz Grotesk BE Medium"/>
                <a:ea typeface="Arial"/>
                <a:cs typeface="Arial"/>
                <a:sym typeface="Arial"/>
              </a:rPr>
              <a:t>April Slotterback</a:t>
            </a:r>
            <a:endParaRPr>
              <a:latin typeface="Berthold Akzidenz Grotesk BE Medium"/>
            </a:endParaRPr>
          </a:p>
          <a:p>
            <a:pPr marL="0" indent="0"/>
            <a:r>
              <a:rPr lang="en-US">
                <a:latin typeface="Berthold Akzidenz Grotesk BE Medium"/>
                <a:ea typeface="Arial"/>
                <a:cs typeface="Arial"/>
                <a:sym typeface="Arial"/>
              </a:rPr>
              <a:t>Software Engineer</a:t>
            </a:r>
          </a:p>
          <a:p>
            <a:pPr marL="0" indent="0"/>
            <a:r>
              <a:rPr lang="en-US">
                <a:latin typeface="Berthold Akzidenz Grotesk BE Medium"/>
                <a:cs typeface="Arial"/>
                <a:sym typeface="Arial"/>
              </a:rPr>
              <a:t>aslotterback@dualfuelcorp.com</a:t>
            </a:r>
            <a:endParaRPr>
              <a:latin typeface="Berthold Akzidenz Grotesk BE Medium"/>
            </a:endParaRPr>
          </a:p>
          <a:p>
            <a:pPr marL="0" indent="0"/>
            <a:br>
              <a:rPr lang="en-US">
                <a:latin typeface="Berthold Akzidenz Grotesk BE Medium"/>
                <a:ea typeface="Arial"/>
                <a:cs typeface="Arial"/>
                <a:sym typeface="Arial"/>
              </a:rPr>
            </a:br>
            <a:r>
              <a:rPr lang="en-US">
                <a:latin typeface="Berthold Akzidenz Grotesk BE Medium"/>
                <a:ea typeface="Arial"/>
                <a:cs typeface="Arial"/>
                <a:sym typeface="Arial"/>
              </a:rPr>
              <a:t>Jakob Bell</a:t>
            </a:r>
          </a:p>
          <a:p>
            <a:pPr marL="0" indent="0"/>
            <a:r>
              <a:rPr lang="en-US">
                <a:latin typeface="Berthold Akzidenz Grotesk BE Medium"/>
                <a:ea typeface="Arial"/>
                <a:cs typeface="Arial"/>
                <a:sym typeface="Arial"/>
              </a:rPr>
              <a:t>Software Engineer</a:t>
            </a:r>
            <a:br>
              <a:rPr lang="en-US">
                <a:latin typeface="Berthold Akzidenz Grotesk BE Medium"/>
                <a:ea typeface="Arial"/>
                <a:cs typeface="Arial"/>
                <a:sym typeface="Arial"/>
              </a:rPr>
            </a:br>
            <a:r>
              <a:rPr lang="en-US">
                <a:latin typeface="Berthold Akzidenz Grotesk BE Medium"/>
                <a:ea typeface="Arial"/>
                <a:cs typeface="Arial"/>
                <a:sym typeface="Arial"/>
              </a:rPr>
              <a:t>jbell@dualfuelcorp.com</a:t>
            </a:r>
            <a:endParaRPr>
              <a:latin typeface="Berthold Akzidenz Grotesk BE Medium"/>
            </a:endParaRPr>
          </a:p>
          <a:p>
            <a:pPr marL="0" indent="0"/>
            <a:endParaRPr lang="en-US">
              <a:latin typeface="Berthold Akzidenz Grotesk BE Medium"/>
              <a:ea typeface="Arial"/>
              <a:cs typeface="Arial"/>
              <a:sym typeface="Arial"/>
            </a:endParaRPr>
          </a:p>
          <a:p>
            <a:pPr marL="0" indent="0"/>
            <a:endParaRPr>
              <a:latin typeface="Berthold Akzidenz Grotesk BE Medium"/>
              <a:ea typeface="Arial"/>
              <a:cs typeface="Arial"/>
              <a:sym typeface="Arial"/>
            </a:endParaRPr>
          </a:p>
          <a:p>
            <a:pPr marL="0" indent="0"/>
            <a:endParaRPr>
              <a:latin typeface="Berthold Akzidenz Grotesk BE Medium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6"/>
          <p:cNvSpPr txBox="1">
            <a:spLocks noGrp="1"/>
          </p:cNvSpPr>
          <p:nvPr>
            <p:ph type="body" idx="4"/>
          </p:nvPr>
        </p:nvSpPr>
        <p:spPr>
          <a:xfrm>
            <a:off x="4673600" y="6477000"/>
            <a:ext cx="27432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www.dualfuelcorp.com</a:t>
            </a:r>
            <a:endParaRPr/>
          </a:p>
        </p:txBody>
      </p:sp>
      <p:pic>
        <p:nvPicPr>
          <p:cNvPr id="355" name="Google Shape;35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850" y="2044529"/>
            <a:ext cx="4940299" cy="24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"/>
          <p:cNvSpPr txBox="1">
            <a:spLocks noGrp="1"/>
          </p:cNvSpPr>
          <p:nvPr>
            <p:ph type="title"/>
          </p:nvPr>
        </p:nvSpPr>
        <p:spPr>
          <a:xfrm>
            <a:off x="1981200" y="7844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dirty="0">
                <a:latin typeface="Berthold Akzidenz Grotesk BE Medium"/>
              </a:rPr>
              <a:t>ABOUT US</a:t>
            </a:r>
          </a:p>
        </p:txBody>
      </p:sp>
      <p:sp>
        <p:nvSpPr>
          <p:cNvPr id="45" name="Google Shape;45;p2"/>
          <p:cNvSpPr txBox="1">
            <a:spLocks noGrp="1"/>
          </p:cNvSpPr>
          <p:nvPr>
            <p:ph type="body" idx="1"/>
          </p:nvPr>
        </p:nvSpPr>
        <p:spPr>
          <a:xfrm>
            <a:off x="1022555" y="1763833"/>
            <a:ext cx="4875554" cy="429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dirty="0">
                <a:latin typeface="Berthold Akzidenz Grotesk BE Medium"/>
              </a:rPr>
              <a:t>Company founded 2012 </a:t>
            </a:r>
            <a:endParaRPr dirty="0">
              <a:latin typeface="Berthold Akzidenz Grotesk BE Medium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Berthold Akzidenz Grotesk BE Medium"/>
              </a:rPr>
              <a:t>Customer base: NYC metro area</a:t>
            </a:r>
            <a:endParaRPr dirty="0">
              <a:latin typeface="Berthold Akzidenz Grotesk BE Medium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Berthold Akzidenz Grotesk BE Medium"/>
              </a:rPr>
              <a:t>Controls and monitoring for 350+ heating plants (25+ mm </a:t>
            </a:r>
            <a:r>
              <a:rPr lang="en-US" dirty="0" err="1">
                <a:latin typeface="Berthold Akzidenz Grotesk BE Medium"/>
              </a:rPr>
              <a:t>sqft</a:t>
            </a:r>
            <a:r>
              <a:rPr lang="en-US" dirty="0">
                <a:latin typeface="Berthold Akzidenz Grotesk BE Medium"/>
              </a:rPr>
              <a:t>)</a:t>
            </a:r>
            <a:endParaRPr dirty="0">
              <a:latin typeface="Berthold Akzidenz Grotesk BE Medium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Berthold Akzidenz Grotesk BE Medium"/>
              </a:rPr>
              <a:t>Service 700+ heating plants</a:t>
            </a:r>
            <a:endParaRPr dirty="0">
              <a:latin typeface="Berthold Akzidenz Grotesk BE Medium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Berthold Akzidenz Grotesk BE Medium"/>
              </a:rPr>
              <a:t>100+ active mechanical installation projects</a:t>
            </a:r>
            <a:endParaRPr dirty="0">
              <a:latin typeface="Berthold Akzidenz Grotesk BE Medium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Berthold Akzidenz Grotesk BE Medium"/>
              </a:rPr>
              <a:t>100+ Employees</a:t>
            </a:r>
            <a:endParaRPr dirty="0">
              <a:latin typeface="Berthold Akzidenz Grotesk BE Medium"/>
            </a:endParaRPr>
          </a:p>
          <a:p>
            <a:pPr marL="285750" indent="-171450"/>
            <a:endParaRPr dirty="0">
              <a:latin typeface="Berthold Akzidenz Grotesk BE Medium"/>
            </a:endParaRPr>
          </a:p>
        </p:txBody>
      </p:sp>
      <p:pic>
        <p:nvPicPr>
          <p:cNvPr id="46" name="Google Shape;46;p2" descr="A map of a cit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0375" y="1763833"/>
            <a:ext cx="4439833" cy="4296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24BD976-2F54-45EF-8436-9745AE55B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217418"/>
              </p:ext>
            </p:extLst>
          </p:nvPr>
        </p:nvGraphicFramePr>
        <p:xfrm>
          <a:off x="3071579" y="2338375"/>
          <a:ext cx="6441389" cy="3485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B6932B82-BCE0-4D2A-991D-DCB35CE3AA70}"/>
              </a:ext>
            </a:extLst>
          </p:cNvPr>
          <p:cNvSpPr/>
          <p:nvPr/>
        </p:nvSpPr>
        <p:spPr>
          <a:xfrm>
            <a:off x="1539114" y="1495709"/>
            <a:ext cx="9115904" cy="381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dk1"/>
              </a:buClr>
              <a:buSzPct val="100000"/>
            </a:pPr>
            <a:r>
              <a:rPr lang="en-US" altLang="en-US" sz="2000" b="1" i="1" dirty="0">
                <a:solidFill>
                  <a:schemeClr val="accent2"/>
                </a:solidFill>
                <a:latin typeface="Berthold Akzidenz Grotesk BE Medium"/>
              </a:rPr>
              <a:t>Maximize Comfort, Minimize Costs, Increase NOI</a:t>
            </a:r>
          </a:p>
        </p:txBody>
      </p:sp>
      <p:sp>
        <p:nvSpPr>
          <p:cNvPr id="6" name="Shape 80">
            <a:extLst>
              <a:ext uri="{FF2B5EF4-FFF2-40B4-BE49-F238E27FC236}">
                <a16:creationId xmlns:a16="http://schemas.microsoft.com/office/drawing/2014/main" id="{15525AB5-C811-4FBB-8E46-E163870A6322}"/>
              </a:ext>
            </a:extLst>
          </p:cNvPr>
          <p:cNvSpPr txBox="1"/>
          <p:nvPr/>
        </p:nvSpPr>
        <p:spPr>
          <a:xfrm>
            <a:off x="1511018" y="1034045"/>
            <a:ext cx="9144001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>
              <a:buClr>
                <a:srgbClr val="666666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rgbClr val="666666">
                    <a:lumMod val="75000"/>
                  </a:srgbClr>
                </a:solidFill>
                <a:latin typeface="Berthold Akzidenz Grotesk BE Medium"/>
                <a:rtl val="0"/>
              </a:rPr>
              <a:t>Integrated Energy Services</a:t>
            </a:r>
          </a:p>
        </p:txBody>
      </p:sp>
    </p:spTree>
    <p:extLst>
      <p:ext uri="{BB962C8B-B14F-4D97-AF65-F5344CB8AC3E}">
        <p14:creationId xmlns:p14="http://schemas.microsoft.com/office/powerpoint/2010/main" val="22986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1981200" y="82586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2800" dirty="0" err="1">
                <a:latin typeface="Berthold Akzidenz Grotesk BE Medium"/>
              </a:rPr>
              <a:t>Axxon</a:t>
            </a:r>
            <a:r>
              <a:rPr lang="en-US" sz="2800" dirty="0">
                <a:latin typeface="Berthold Akzidenz Grotesk BE Medium"/>
              </a:rPr>
              <a:t> Architecture</a:t>
            </a:r>
            <a:endParaRPr sz="2800" dirty="0">
              <a:latin typeface="Berthold Akzidenz Grotesk BE Medium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BC630AB-D049-A260-EF2C-8B8CC88D6FB9}"/>
              </a:ext>
            </a:extLst>
          </p:cNvPr>
          <p:cNvSpPr/>
          <p:nvPr/>
        </p:nvSpPr>
        <p:spPr>
          <a:xfrm>
            <a:off x="8450662" y="3103061"/>
            <a:ext cx="3346101" cy="168058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731D87-021A-DFF8-6745-24D80DDA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50" y="3533642"/>
            <a:ext cx="1873661" cy="7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271170-3B94-8B9E-718A-F0EDDA03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94" y="3429000"/>
            <a:ext cx="1831207" cy="12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5319886-F072-3FE2-03D1-D1D2DDDD3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5" y="3165021"/>
            <a:ext cx="2679979" cy="172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FF3C797-D452-0371-0C75-E80D2539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82" y="1224875"/>
            <a:ext cx="1724121" cy="17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7CF1B72-83EE-FBA7-572F-6C2F3359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8" y="5125292"/>
            <a:ext cx="2911230" cy="16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801EF4E-4C07-EF24-12AE-AC0F5DE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60" y="5167002"/>
            <a:ext cx="777073" cy="7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A3F617A-5ABE-DB9E-7019-DF4DF6E6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02" y="5746180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8399F730-5B54-6477-547E-5A98FADD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36" y="6055294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880AF29D-B602-BD35-4AE1-82FA7391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7" y="5513828"/>
            <a:ext cx="571919" cy="5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BD744B-11EE-5BBE-3617-E282104EB477}"/>
              </a:ext>
            </a:extLst>
          </p:cNvPr>
          <p:cNvCxnSpPr>
            <a:stCxn id="1030" idx="3"/>
            <a:endCxn id="1028" idx="1"/>
          </p:cNvCxnSpPr>
          <p:nvPr/>
        </p:nvCxnSpPr>
        <p:spPr>
          <a:xfrm>
            <a:off x="3337934" y="4027081"/>
            <a:ext cx="1640760" cy="23625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C1D56D-2D51-E12A-96F2-02BD737B3EF0}"/>
              </a:ext>
            </a:extLst>
          </p:cNvPr>
          <p:cNvCxnSpPr>
            <a:cxnSpLocks/>
            <a:stCxn id="1030" idx="0"/>
          </p:cNvCxnSpPr>
          <p:nvPr/>
        </p:nvCxnSpPr>
        <p:spPr>
          <a:xfrm flipV="1">
            <a:off x="1997945" y="2733152"/>
            <a:ext cx="0" cy="431869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87D8FD-78E4-3BEB-B295-3AAFD314C518}"/>
              </a:ext>
            </a:extLst>
          </p:cNvPr>
          <p:cNvCxnSpPr>
            <a:cxnSpLocks/>
            <a:endCxn id="1034" idx="0"/>
          </p:cNvCxnSpPr>
          <p:nvPr/>
        </p:nvCxnSpPr>
        <p:spPr>
          <a:xfrm>
            <a:off x="1997943" y="4783648"/>
            <a:ext cx="0" cy="341644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5FBC0F-07BB-B4A5-CEE7-4CC2B67D35C0}"/>
              </a:ext>
            </a:extLst>
          </p:cNvPr>
          <p:cNvCxnSpPr>
            <a:stCxn id="1028" idx="3"/>
          </p:cNvCxnSpPr>
          <p:nvPr/>
        </p:nvCxnSpPr>
        <p:spPr>
          <a:xfrm>
            <a:off x="6809901" y="4050706"/>
            <a:ext cx="1409651" cy="0"/>
          </a:xfrm>
          <a:prstGeom prst="straightConnector1">
            <a:avLst/>
          </a:prstGeom>
          <a:ln>
            <a:solidFill>
              <a:srgbClr val="BE1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6ABB10-42B5-29B8-7E41-BD275C7FBFFF}"/>
              </a:ext>
            </a:extLst>
          </p:cNvPr>
          <p:cNvCxnSpPr>
            <a:cxnSpLocks/>
            <a:stCxn id="1036" idx="0"/>
            <a:endCxn id="1028" idx="2"/>
          </p:cNvCxnSpPr>
          <p:nvPr/>
        </p:nvCxnSpPr>
        <p:spPr>
          <a:xfrm flipV="1">
            <a:off x="5894297" y="4672412"/>
            <a:ext cx="1" cy="494590"/>
          </a:xfrm>
          <a:prstGeom prst="straightConnector1">
            <a:avLst/>
          </a:prstGeom>
          <a:ln>
            <a:solidFill>
              <a:srgbClr val="BE1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B5FF4C-EF27-AE7E-511D-38AC9500255F}"/>
              </a:ext>
            </a:extLst>
          </p:cNvPr>
          <p:cNvSpPr txBox="1"/>
          <p:nvPr/>
        </p:nvSpPr>
        <p:spPr>
          <a:xfrm>
            <a:off x="2110154" y="2795107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erthold Akzidenz Grotesk BE Medium"/>
              </a:rPr>
              <a:t>CPT API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900885-C1F5-7F40-5036-2734735BADAD}"/>
              </a:ext>
            </a:extLst>
          </p:cNvPr>
          <p:cNvSpPr txBox="1"/>
          <p:nvPr/>
        </p:nvSpPr>
        <p:spPr>
          <a:xfrm>
            <a:off x="2110154" y="4789946"/>
            <a:ext cx="152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erthold Akzidenz Grotesk BE Medium"/>
              </a:rPr>
              <a:t>Wiring, BACnet, Modbus, et 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97F5ED-1FBE-A31E-3F70-05875FE558B0}"/>
              </a:ext>
            </a:extLst>
          </p:cNvPr>
          <p:cNvSpPr txBox="1"/>
          <p:nvPr/>
        </p:nvSpPr>
        <p:spPr>
          <a:xfrm>
            <a:off x="3337933" y="3583370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erthold Akzidenz Grotesk BE Medium"/>
              </a:rPr>
              <a:t>Sedona Connector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5A112D-2206-D88E-3EE6-B81BC73246A3}"/>
              </a:ext>
            </a:extLst>
          </p:cNvPr>
          <p:cNvSpPr txBox="1"/>
          <p:nvPr/>
        </p:nvSpPr>
        <p:spPr>
          <a:xfrm>
            <a:off x="5966545" y="4692860"/>
            <a:ext cx="140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erthold Akzidenz Grotesk BE Medium"/>
              </a:rPr>
              <a:t>Inovonics Connector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EDD6E-5F57-5EAB-B2E6-ED86AADBFF38}"/>
              </a:ext>
            </a:extLst>
          </p:cNvPr>
          <p:cNvSpPr txBox="1"/>
          <p:nvPr/>
        </p:nvSpPr>
        <p:spPr>
          <a:xfrm>
            <a:off x="7013125" y="3416913"/>
            <a:ext cx="136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erthold Akzidenz Grotesk BE Medium"/>
              </a:rPr>
              <a:t>Haystack</a:t>
            </a:r>
          </a:p>
          <a:p>
            <a:r>
              <a:rPr lang="en-US">
                <a:latin typeface="Berthold Akzidenz Grotesk BE Medium"/>
              </a:rPr>
              <a:t>Connector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/>
      <p:bldP spid="20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ctrTitle"/>
          </p:nvPr>
        </p:nvSpPr>
        <p:spPr>
          <a:xfrm>
            <a:off x="2974247" y="3004381"/>
            <a:ext cx="6243507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chemeClr val="dk1"/>
              </a:buClr>
            </a:pPr>
            <a:r>
              <a:rPr lang="en-US" sz="2800" dirty="0">
                <a:solidFill>
                  <a:schemeClr val="dk1"/>
                </a:solidFill>
                <a:latin typeface="Berthold Akzidenz Grotesk BE Medium"/>
              </a:rPr>
              <a:t>Boiler Tagging</a:t>
            </a:r>
            <a:endParaRPr sz="2800" dirty="0">
              <a:latin typeface="Berthold Akzidenz Grotesk BE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35743-E841-4086-6763-82AA78C4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Berthold Akzidenz Grotesk BE Medium"/>
              </a:rPr>
              <a:t>Early </a:t>
            </a:r>
            <a:r>
              <a:rPr lang="en-US" sz="2800" dirty="0" err="1">
                <a:latin typeface="Berthold Akzidenz Grotesk BE Medium"/>
              </a:rPr>
              <a:t>Axxon</a:t>
            </a:r>
            <a:r>
              <a:rPr lang="en-US" sz="2800" dirty="0">
                <a:latin typeface="Berthold Akzidenz Grotesk BE Medium"/>
              </a:rPr>
              <a:t> 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23150-162D-FC00-DCE1-4F9B37F46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63833"/>
            <a:ext cx="5067719" cy="4362331"/>
          </a:xfrm>
        </p:spPr>
        <p:txBody>
          <a:bodyPr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The boiler is one equip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All points, whether sensors, setpoints, or commands, were under this boiler equip.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Write once, install everywhere.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endParaRPr lang="en-US" sz="1400" dirty="0">
              <a:latin typeface="Berthold Akzidenz Grotesk BE Medium"/>
            </a:endParaRPr>
          </a:p>
        </p:txBody>
      </p:sp>
      <p:pic>
        <p:nvPicPr>
          <p:cNvPr id="6" name="Picture 5" descr="A black and red machine&#10;&#10;AI-generated content may be incorrect.">
            <a:extLst>
              <a:ext uri="{FF2B5EF4-FFF2-40B4-BE49-F238E27FC236}">
                <a16:creationId xmlns:a16="http://schemas.microsoft.com/office/drawing/2014/main" id="{35BA2D84-395D-5C0B-EE14-95F01C090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530" y="1355905"/>
            <a:ext cx="8235819" cy="46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2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849582" y="877704"/>
            <a:ext cx="8361218" cy="88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2400"/>
            </a:pPr>
            <a:r>
              <a:rPr lang="en-US" dirty="0">
                <a:latin typeface="Berthold Akzidenz Grotesk BE Medium"/>
              </a:rPr>
              <a:t>Oversimplification</a:t>
            </a:r>
            <a:endParaRPr dirty="0">
              <a:latin typeface="Berthold Akzidenz Grotesk BE Medium"/>
            </a:endParaRPr>
          </a:p>
        </p:txBody>
      </p:sp>
      <p:pic>
        <p:nvPicPr>
          <p:cNvPr id="6" name="Picture 5" descr="A room with pipes and valves&#10;&#10;AI-generated content may be incorrect.">
            <a:extLst>
              <a:ext uri="{FF2B5EF4-FFF2-40B4-BE49-F238E27FC236}">
                <a16:creationId xmlns:a16="http://schemas.microsoft.com/office/drawing/2014/main" id="{BA03F391-7F38-2E6A-58A4-F00FD9CE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506" y="1758462"/>
            <a:ext cx="5840963" cy="4380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382E3-03CD-B0DC-5C05-BBAFE70A7B48}"/>
              </a:ext>
            </a:extLst>
          </p:cNvPr>
          <p:cNvSpPr txBox="1"/>
          <p:nvPr/>
        </p:nvSpPr>
        <p:spPr>
          <a:xfrm>
            <a:off x="6519766" y="6260482"/>
            <a:ext cx="2157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erthold Akzidenz Grotesk BE Medium"/>
              </a:rPr>
              <a:t>Photo by N. Cruz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1CE4C8-9798-6006-3200-8504C529367F}"/>
              </a:ext>
            </a:extLst>
          </p:cNvPr>
          <p:cNvSpPr/>
          <p:nvPr/>
        </p:nvSpPr>
        <p:spPr>
          <a:xfrm>
            <a:off x="5946181" y="3429000"/>
            <a:ext cx="867747" cy="10496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EB20F7-D64A-009F-01C9-BFC4A37C5901}"/>
              </a:ext>
            </a:extLst>
          </p:cNvPr>
          <p:cNvCxnSpPr>
            <a:stCxn id="9" idx="2"/>
          </p:cNvCxnSpPr>
          <p:nvPr/>
        </p:nvCxnSpPr>
        <p:spPr>
          <a:xfrm>
            <a:off x="6380055" y="4478694"/>
            <a:ext cx="2915816" cy="1101012"/>
          </a:xfrm>
          <a:prstGeom prst="line">
            <a:avLst/>
          </a:prstGeom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91469C9-52B1-7F56-543D-6683A374167F}"/>
              </a:ext>
            </a:extLst>
          </p:cNvPr>
          <p:cNvSpPr/>
          <p:nvPr/>
        </p:nvSpPr>
        <p:spPr>
          <a:xfrm>
            <a:off x="2718816" y="1645920"/>
            <a:ext cx="6096000" cy="461456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ED755E-26DE-10CE-8E0F-C41B6A5EC310}"/>
              </a:ext>
            </a:extLst>
          </p:cNvPr>
          <p:cNvCxnSpPr>
            <a:stCxn id="2" idx="3"/>
          </p:cNvCxnSpPr>
          <p:nvPr/>
        </p:nvCxnSpPr>
        <p:spPr>
          <a:xfrm flipV="1">
            <a:off x="8814816" y="2755392"/>
            <a:ext cx="1121664" cy="119780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FD1FC7B-807E-18F4-6B03-BEFFE785BB0C}"/>
              </a:ext>
            </a:extLst>
          </p:cNvPr>
          <p:cNvSpPr txBox="1"/>
          <p:nvPr/>
        </p:nvSpPr>
        <p:spPr>
          <a:xfrm>
            <a:off x="9183866" y="226181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erthold Akzidenz Grotesk BE Medium"/>
              </a:rPr>
              <a:t>“Boiler”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57A2-3B3A-FD5E-4142-A8CE6DD5DBED}"/>
              </a:ext>
            </a:extLst>
          </p:cNvPr>
          <p:cNvSpPr txBox="1"/>
          <p:nvPr/>
        </p:nvSpPr>
        <p:spPr>
          <a:xfrm>
            <a:off x="9183866" y="534887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Berthold Akzidenz Grotesk BE Medium"/>
              </a:rPr>
              <a:t>“Boiler 2”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E03C253F-1D0C-F4D1-8047-E6F176855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>
            <a:extLst>
              <a:ext uri="{FF2B5EF4-FFF2-40B4-BE49-F238E27FC236}">
                <a16:creationId xmlns:a16="http://schemas.microsoft.com/office/drawing/2014/main" id="{8DC55A7E-5E8B-1047-3B42-8E589F86FE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9582" y="877704"/>
            <a:ext cx="8361218" cy="88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2400"/>
            </a:pPr>
            <a:r>
              <a:rPr lang="en-US" sz="2800" dirty="0">
                <a:latin typeface="Berthold Akzidenz Grotesk BE Medium"/>
              </a:rPr>
              <a:t>Increasing Technical Debt</a:t>
            </a:r>
            <a:endParaRPr sz="2800" dirty="0">
              <a:latin typeface="Berthold Akzidenz Grotesk BE Medium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D820043-389E-BFFA-6507-46D970D18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63833"/>
            <a:ext cx="9700009" cy="4362331"/>
          </a:xfrm>
        </p:spPr>
        <p:txBody>
          <a:bodyPr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Undocumented features/revisions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Lack of version control for configurations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Rapid expansion of system control offerings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Covid turnover -&gt; loss of institutional memory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erthold Akzidenz Grotesk BE Medium"/>
              </a:rPr>
              <a:t>Result: Unreliable code that took very long to develop and maintain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400" dirty="0">
              <a:latin typeface="Berthold Akzidenz Grotesk B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51483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CD9B19EB0DF48AE7F6A06C18C5DFC" ma:contentTypeVersion="1" ma:contentTypeDescription="Create a new document." ma:contentTypeScope="" ma:versionID="db9e982a235696b1bf1e33fd8086bf06">
  <xsd:schema xmlns:xsd="http://www.w3.org/2001/XMLSchema" xmlns:xs="http://www.w3.org/2001/XMLSchema" xmlns:p="http://schemas.microsoft.com/office/2006/metadata/properties" xmlns:ns3="82d62696-ac51-432a-b661-561faf4929c3" targetNamespace="http://schemas.microsoft.com/office/2006/metadata/properties" ma:root="true" ma:fieldsID="74c69768d45796f27d2f283d951022e5" ns3:_="">
    <xsd:import namespace="82d62696-ac51-432a-b661-561faf4929c3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62696-ac51-432a-b661-561faf4929c3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83D952-5995-4CAD-A7C0-F96EFCFA259D}">
  <ds:schemaRefs>
    <ds:schemaRef ds:uri="82d62696-ac51-432a-b661-561faf4929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0DD4E9-6265-4E40-A5BE-E02E4FC369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B89351-0864-4489-B409-6548E30A5EEF}">
  <ds:schemaRefs>
    <ds:schemaRef ds:uri="http://schemas.microsoft.com/office/2006/metadata/properties"/>
    <ds:schemaRef ds:uri="http://purl.org/dc/elements/1.1/"/>
    <ds:schemaRef ds:uri="http://purl.org/dc/terms/"/>
    <ds:schemaRef ds:uri="82d62696-ac51-432a-b661-561faf4929c3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692</Words>
  <Application>Microsoft Office PowerPoint</Application>
  <PresentationFormat>Widescreen</PresentationFormat>
  <Paragraphs>172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Arial,Sans-Serif</vt:lpstr>
      <vt:lpstr>Berthold Akzidenz Grotesk BE Medium</vt:lpstr>
      <vt:lpstr>Arial</vt:lpstr>
      <vt:lpstr>Calibri</vt:lpstr>
      <vt:lpstr>Consolas</vt:lpstr>
      <vt:lpstr>Office Theme</vt:lpstr>
      <vt:lpstr>PowerPoint Presentation</vt:lpstr>
      <vt:lpstr>How do we tag every boiler in New York City?</vt:lpstr>
      <vt:lpstr>ABOUT US</vt:lpstr>
      <vt:lpstr>PowerPoint Presentation</vt:lpstr>
      <vt:lpstr>Axxon Architecture</vt:lpstr>
      <vt:lpstr>Boiler Tagging</vt:lpstr>
      <vt:lpstr>Early Axxon Controls</vt:lpstr>
      <vt:lpstr>Oversimplification</vt:lpstr>
      <vt:lpstr>Increasing Technical Debt</vt:lpstr>
      <vt:lpstr>Cleaning Up</vt:lpstr>
      <vt:lpstr>Axxon Controls</vt:lpstr>
      <vt:lpstr>Wrangling the technical debt: controllers</vt:lpstr>
      <vt:lpstr>Axxon Data Model</vt:lpstr>
      <vt:lpstr>Building Better Data Models</vt:lpstr>
      <vt:lpstr>Axxon Control Panel</vt:lpstr>
      <vt:lpstr>Axxon Server</vt:lpstr>
      <vt:lpstr>Cloud Responsibilities</vt:lpstr>
      <vt:lpstr>Custom Tags in Action</vt:lpstr>
      <vt:lpstr>Custom Tags in Action</vt:lpstr>
      <vt:lpstr>Challenges with Custom Tags</vt:lpstr>
      <vt:lpstr>Shifting to Templates</vt:lpstr>
      <vt:lpstr>Chart Templates</vt:lpstr>
      <vt:lpstr>Frontend View Templates</vt:lpstr>
      <vt:lpstr>Improved Maintainability</vt:lpstr>
      <vt:lpstr>Future Plans</vt:lpstr>
      <vt:lpstr>Conclusion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April Slotterback;Jakob Bell</dc:creator>
  <cp:lastModifiedBy>Jakob Bell</cp:lastModifiedBy>
  <cp:revision>4</cp:revision>
  <dcterms:created xsi:type="dcterms:W3CDTF">2016-03-31T04:24:57Z</dcterms:created>
  <dcterms:modified xsi:type="dcterms:W3CDTF">2025-05-08T18:19:00Z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0x0101005ACCD9B19EB0DF48AE7F6A06C18C5DFC</vt:lpwstr>
  </property>
</Properties>
</file>