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5" r:id="rId1"/>
  </p:sldMasterIdLst>
  <p:notesMasterIdLst>
    <p:notesMasterId r:id="rId24"/>
  </p:notesMasterIdLst>
  <p:handoutMasterIdLst>
    <p:handoutMasterId r:id="rId25"/>
  </p:handoutMasterIdLst>
  <p:sldIdLst>
    <p:sldId id="258" r:id="rId2"/>
    <p:sldId id="257" r:id="rId3"/>
    <p:sldId id="285" r:id="rId4"/>
    <p:sldId id="272" r:id="rId5"/>
    <p:sldId id="281" r:id="rId6"/>
    <p:sldId id="276" r:id="rId7"/>
    <p:sldId id="278" r:id="rId8"/>
    <p:sldId id="287" r:id="rId9"/>
    <p:sldId id="268" r:id="rId10"/>
    <p:sldId id="261" r:id="rId11"/>
    <p:sldId id="267" r:id="rId12"/>
    <p:sldId id="282" r:id="rId13"/>
    <p:sldId id="286" r:id="rId14"/>
    <p:sldId id="269" r:id="rId15"/>
    <p:sldId id="283" r:id="rId16"/>
    <p:sldId id="271" r:id="rId17"/>
    <p:sldId id="288" r:id="rId18"/>
    <p:sldId id="270" r:id="rId19"/>
    <p:sldId id="284" r:id="rId20"/>
    <p:sldId id="289" r:id="rId21"/>
    <p:sldId id="279" r:id="rId22"/>
    <p:sldId id="263" r:id="rId23"/>
  </p:sldIdLst>
  <p:sldSz cx="9144000" cy="51482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E756"/>
    <a:srgbClr val="172E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835" autoAdjust="0"/>
    <p:restoredTop sz="90909" autoAdjust="0"/>
  </p:normalViewPr>
  <p:slideViewPr>
    <p:cSldViewPr snapToGrid="0" snapToObjects="1">
      <p:cViewPr>
        <p:scale>
          <a:sx n="140" d="100"/>
          <a:sy n="140" d="100"/>
        </p:scale>
        <p:origin x="1616" y="528"/>
      </p:cViewPr>
      <p:guideLst>
        <p:guide orient="horz" pos="162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448C76-4D23-F044-8DFA-02569E0F037C}" type="datetimeFigureOut">
              <a:rPr lang="en-US" smtClean="0"/>
              <a:t>4/27/25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17227-EC36-3746-8565-D39D3F025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745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473C2E-070E-5143-8003-1D813C6A15EF}" type="datetimeFigureOut">
              <a:rPr lang="en-US" smtClean="0"/>
              <a:t>4/27/25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0E30C8-1FC9-C545-B5DA-34637BFD6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443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22FE03-E2FE-154F-ADCA-11C13967A1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66" y="761"/>
            <a:ext cx="9132465" cy="514197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A9F0371-F92B-8644-88D1-F5408253E2F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1189" y="1259384"/>
            <a:ext cx="6192762" cy="1103540"/>
          </a:xfrm>
        </p:spPr>
        <p:txBody>
          <a:bodyPr anchor="b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9862361-6928-8545-9887-E2212FCA59B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78195" y="297997"/>
            <a:ext cx="8587619" cy="766432"/>
          </a:xfrm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SESSION TITLE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B3A4C601-5B63-D84B-908F-3B2928DD506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78196" y="2645403"/>
            <a:ext cx="1592406" cy="1792958"/>
          </a:xfrm>
          <a:solidFill>
            <a:schemeClr val="bg1"/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/,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8DFD4C-6124-0143-9F82-2154976C746D}"/>
              </a:ext>
            </a:extLst>
          </p:cNvPr>
          <p:cNvCxnSpPr/>
          <p:nvPr userDrawn="1"/>
        </p:nvCxnSpPr>
        <p:spPr>
          <a:xfrm flipH="1">
            <a:off x="278195" y="737840"/>
            <a:ext cx="8587619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8875040B-2E2A-3A4E-9C2B-418101F7C9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66308" y="3592223"/>
            <a:ext cx="4780274" cy="846138"/>
          </a:xfrm>
        </p:spPr>
        <p:txBody>
          <a:bodyPr>
            <a:noAutofit/>
          </a:bodyPr>
          <a:lstStyle>
            <a:lvl1pPr marL="3175" indent="0">
              <a:buNone/>
              <a:defRPr sz="2400">
                <a:solidFill>
                  <a:schemeClr val="bg1"/>
                </a:solidFill>
              </a:defRPr>
            </a:lvl1pPr>
            <a:lvl2pPr marL="3175" indent="0">
              <a:buNone/>
              <a:defRPr sz="2400"/>
            </a:lvl2pPr>
            <a:lvl3pPr marL="3175" indent="0">
              <a:buNone/>
              <a:defRPr sz="2400"/>
            </a:lvl3pPr>
            <a:lvl4pPr marL="3175" indent="0">
              <a:buNone/>
              <a:defRPr sz="2400"/>
            </a:lvl4pPr>
            <a:lvl5pPr marL="3175" indent="0">
              <a:buNone/>
              <a:defRPr sz="2400"/>
            </a:lvl5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6990172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35410" y="4633368"/>
            <a:ext cx="2133600" cy="27409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F396DAA-9B3B-2748-9C7F-0FEF185815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686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2140"/>
            <a:ext cx="4038600" cy="2550297"/>
          </a:xfrm>
        </p:spPr>
        <p:txBody>
          <a:bodyPr/>
          <a:lstStyle>
            <a:lvl1pPr>
              <a:defRPr sz="2800">
                <a:solidFill>
                  <a:srgbClr val="000000"/>
                </a:solidFill>
              </a:defRPr>
            </a:lvl1pPr>
            <a:lvl2pPr>
              <a:defRPr sz="24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2140"/>
            <a:ext cx="4038600" cy="2550297"/>
          </a:xfrm>
        </p:spPr>
        <p:txBody>
          <a:bodyPr/>
          <a:lstStyle>
            <a:lvl1pPr>
              <a:defRPr sz="2800">
                <a:solidFill>
                  <a:srgbClr val="000000"/>
                </a:solidFill>
              </a:defRPr>
            </a:lvl1pPr>
            <a:lvl2pPr>
              <a:defRPr sz="24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F396DAA-9B3B-2748-9C7F-0FEF185815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055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2401"/>
            <a:ext cx="4040188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2401"/>
            <a:ext cx="4041775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2667"/>
            <a:ext cx="4041775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F396DAA-9B3B-2748-9C7F-0FEF185815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74990" y="102682"/>
            <a:ext cx="8794020" cy="53678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07528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F396DAA-9B3B-2748-9C7F-0FEF185815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415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976395"/>
            <a:ext cx="3008313" cy="872345"/>
          </a:xfr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76393"/>
            <a:ext cx="5111750" cy="348277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848739"/>
            <a:ext cx="3008313" cy="2610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F396DAA-9B3B-2748-9C7F-0FEF185815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74990" y="102682"/>
            <a:ext cx="8794020" cy="536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FFFF"/>
                </a:solidFill>
                <a:latin typeface="Avenir Next Regular"/>
                <a:ea typeface="+mj-ea"/>
                <a:cs typeface="Avenir Next Regular"/>
              </a:defRPr>
            </a:lvl1pPr>
          </a:lstStyle>
          <a:p>
            <a:r>
              <a:rPr lang="en-US" sz="3600" dirty="0">
                <a:solidFill>
                  <a:srgbClr val="172E55"/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76311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59568"/>
            <a:ext cx="5486400" cy="258939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9233"/>
            <a:ext cx="5486400" cy="60420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F396DAA-9B3B-2748-9C7F-0FEF185815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74990" y="102682"/>
            <a:ext cx="8794020" cy="536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FFFF"/>
                </a:solidFill>
                <a:latin typeface="Avenir Next Regular"/>
                <a:ea typeface="+mj-ea"/>
                <a:cs typeface="Avenir Next Regular"/>
              </a:defRPr>
            </a:lvl1pPr>
          </a:lstStyle>
          <a:p>
            <a:r>
              <a:rPr lang="en-US" sz="3600" dirty="0">
                <a:solidFill>
                  <a:srgbClr val="172E55"/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0875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03705"/>
            <a:ext cx="8229600" cy="339761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F396DAA-9B3B-2748-9C7F-0FEF185815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04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F396DAA-9B3B-2748-9C7F-0FEF185815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196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5766" y="762"/>
            <a:ext cx="9132465" cy="51419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4990" y="102682"/>
            <a:ext cx="8794020" cy="536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1262"/>
            <a:ext cx="8229600" cy="3397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35410" y="4817784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bg1"/>
                </a:solidFill>
                <a:latin typeface="+mn-lt"/>
                <a:cs typeface="Avenir Next Regular"/>
              </a:defRPr>
            </a:lvl1pPr>
          </a:lstStyle>
          <a:p>
            <a:fld id="{AF396DAA-9B3B-2748-9C7F-0FEF185815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622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2" r:id="rId6"/>
    <p:sldLayoutId id="2147483683" r:id="rId7"/>
    <p:sldLayoutId id="2147483684" r:id="rId8"/>
    <p:sldLayoutId id="2147483685" r:id="rId9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000000"/>
          </a:solidFill>
          <a:latin typeface="+mj-lt"/>
          <a:ea typeface="+mj-ea"/>
          <a:cs typeface="Avenir Next Regular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Avenir Next Regular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Avenir Next Regular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Avenir Next Regular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Avenir Next Regular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Avenir Next Regular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hyperlink" Target="https://www.mckinsey.com/industries/electric-power-and-natural-gas/our-insights/how-charging-in-buildings-can-power-up-the-electric-vehicle-industry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BED89-CD66-5D40-B2EE-6EEF4169BF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Data Modeling for</a:t>
            </a:r>
            <a:br>
              <a:rPr lang="en-US" dirty="0"/>
            </a:br>
            <a:r>
              <a:rPr lang="en-US" dirty="0"/>
              <a:t>Electrical Systems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0FFCA9-A044-D944-9737-6474731B27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/>
              <a:t>Technical Track</a:t>
            </a:r>
          </a:p>
        </p:txBody>
      </p:sp>
      <p:pic>
        <p:nvPicPr>
          <p:cNvPr id="7" name="Picture Placeholder 6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278C1345-9E9C-6038-90E0-1CA1B836814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330" r="3330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038BBC-76B7-6246-98C0-9AC289316B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Rick Jennings, PE, CEM</a:t>
            </a:r>
          </a:p>
        </p:txBody>
      </p:sp>
    </p:spTree>
    <p:extLst>
      <p:ext uri="{BB962C8B-B14F-4D97-AF65-F5344CB8AC3E}">
        <p14:creationId xmlns:p14="http://schemas.microsoft.com/office/powerpoint/2010/main" val="958218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F1D0E-BDBF-91B2-3299-53B531141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Decomposing Electrical Waveforms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BAC95A-C2A7-6CB5-8D5D-160A979CA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96DAA-9B3B-2748-9C7F-0FEF1858152B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7F56E00-BDFA-154B-56CA-87F2788F6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46490" y="976107"/>
            <a:ext cx="4187369" cy="149343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CDA422C-68D3-03B7-E59A-A71E39AC0E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2415" y="2909239"/>
            <a:ext cx="4390983" cy="156605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1F70A87-83A3-4285-3276-4D71F29481C8}"/>
              </a:ext>
            </a:extLst>
          </p:cNvPr>
          <p:cNvCxnSpPr>
            <a:cxnSpLocks/>
            <a:stCxn id="30" idx="1"/>
          </p:cNvCxnSpPr>
          <p:nvPr/>
        </p:nvCxnSpPr>
        <p:spPr>
          <a:xfrm flipH="1">
            <a:off x="969264" y="1722827"/>
            <a:ext cx="497688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A458B75-5CA8-2700-6777-F5268301D4CC}"/>
              </a:ext>
            </a:extLst>
          </p:cNvPr>
          <p:cNvCxnSpPr>
            <a:cxnSpLocks/>
          </p:cNvCxnSpPr>
          <p:nvPr/>
        </p:nvCxnSpPr>
        <p:spPr>
          <a:xfrm>
            <a:off x="969264" y="1722827"/>
            <a:ext cx="0" cy="1950076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01021B0-0BF6-5EA3-FB6A-56B9535BD074}"/>
              </a:ext>
            </a:extLst>
          </p:cNvPr>
          <p:cNvCxnSpPr>
            <a:cxnSpLocks/>
          </p:cNvCxnSpPr>
          <p:nvPr/>
        </p:nvCxnSpPr>
        <p:spPr>
          <a:xfrm>
            <a:off x="969264" y="3672903"/>
            <a:ext cx="353568" cy="0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A85F29F5-3804-7EB6-043E-AF385174BABB}"/>
              </a:ext>
            </a:extLst>
          </p:cNvPr>
          <p:cNvSpPr/>
          <p:nvPr/>
        </p:nvSpPr>
        <p:spPr>
          <a:xfrm>
            <a:off x="1322833" y="2868553"/>
            <a:ext cx="4614672" cy="1606743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981462B-BB31-8FCB-DE43-E5BB80E7BEA3}"/>
              </a:ext>
            </a:extLst>
          </p:cNvPr>
          <p:cNvSpPr/>
          <p:nvPr/>
        </p:nvSpPr>
        <p:spPr>
          <a:xfrm>
            <a:off x="1466952" y="919455"/>
            <a:ext cx="4346446" cy="1606743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29">
            <a:extLst>
              <a:ext uri="{FF2B5EF4-FFF2-40B4-BE49-F238E27FC236}">
                <a16:creationId xmlns:a16="http://schemas.microsoft.com/office/drawing/2014/main" id="{E341BC01-638B-0B6E-27B4-2068A0AF98A6}"/>
              </a:ext>
            </a:extLst>
          </p:cNvPr>
          <p:cNvSpPr/>
          <p:nvPr/>
        </p:nvSpPr>
        <p:spPr>
          <a:xfrm>
            <a:off x="6407035" y="2311724"/>
            <a:ext cx="2380949" cy="772281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accent6">
                    <a:lumMod val="10000"/>
                  </a:schemeClr>
                </a:solidFill>
              </a:rPr>
              <a:t>Goal is to support semantics for data points offered by power quality meters (e.g., THD or IHD)</a:t>
            </a:r>
          </a:p>
        </p:txBody>
      </p:sp>
    </p:spTree>
    <p:extLst>
      <p:ext uri="{BB962C8B-B14F-4D97-AF65-F5344CB8AC3E}">
        <p14:creationId xmlns:p14="http://schemas.microsoft.com/office/powerpoint/2010/main" val="3038921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A0C8E-8FD3-1433-E93F-AD5851439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Waveform Capture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442453B-66A4-ECD5-0DD9-70880D16BC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74" y="1400028"/>
            <a:ext cx="5744048" cy="204863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A69AA5-0C06-04EB-A3F9-99AAD5140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96DAA-9B3B-2748-9C7F-0FEF1858152B}" type="slidenum">
              <a:rPr lang="en-US" smtClean="0"/>
              <a:pPr/>
              <a:t>11</a:t>
            </a:fld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7B53AD6-3DFA-7426-CFCE-2DB62BD390FE}"/>
              </a:ext>
            </a:extLst>
          </p:cNvPr>
          <p:cNvCxnSpPr>
            <a:cxnSpLocks/>
          </p:cNvCxnSpPr>
          <p:nvPr/>
        </p:nvCxnSpPr>
        <p:spPr>
          <a:xfrm flipH="1">
            <a:off x="5549978" y="2063061"/>
            <a:ext cx="701040" cy="2194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80F55F9-4B9E-C6F6-41BA-718F01EE7E86}"/>
              </a:ext>
            </a:extLst>
          </p:cNvPr>
          <p:cNvSpPr txBox="1"/>
          <p:nvPr/>
        </p:nvSpPr>
        <p:spPr>
          <a:xfrm>
            <a:off x="6159578" y="1839217"/>
            <a:ext cx="128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 Loss of Power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DC637B-563B-E5B5-D27A-DFAE172096A2}"/>
              </a:ext>
            </a:extLst>
          </p:cNvPr>
          <p:cNvSpPr/>
          <p:nvPr/>
        </p:nvSpPr>
        <p:spPr>
          <a:xfrm>
            <a:off x="1503272" y="1316755"/>
            <a:ext cx="6137456" cy="2209346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29">
            <a:extLst>
              <a:ext uri="{FF2B5EF4-FFF2-40B4-BE49-F238E27FC236}">
                <a16:creationId xmlns:a16="http://schemas.microsoft.com/office/drawing/2014/main" id="{0826CDC9-6F27-7650-B78E-40A32E921077}"/>
              </a:ext>
            </a:extLst>
          </p:cNvPr>
          <p:cNvSpPr/>
          <p:nvPr/>
        </p:nvSpPr>
        <p:spPr>
          <a:xfrm>
            <a:off x="5977039" y="3865011"/>
            <a:ext cx="2133600" cy="609228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accent6">
                    <a:lumMod val="10000"/>
                  </a:schemeClr>
                </a:solidFill>
              </a:rPr>
              <a:t>Working towards supporting waveform capture for advanced use cases.</a:t>
            </a:r>
          </a:p>
        </p:txBody>
      </p:sp>
    </p:spTree>
    <p:extLst>
      <p:ext uri="{BB962C8B-B14F-4D97-AF65-F5344CB8AC3E}">
        <p14:creationId xmlns:p14="http://schemas.microsoft.com/office/powerpoint/2010/main" val="3029373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A16E2-72DF-85AD-FF5D-2A885AC2C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Modeling Power Quality Metrics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188AC8-7723-3CE0-D294-9541C56B5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96DAA-9B3B-2748-9C7F-0FEF1858152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AD2386-AB8A-EB90-930D-1DAD38D15234}"/>
              </a:ext>
            </a:extLst>
          </p:cNvPr>
          <p:cNvSpPr txBox="1"/>
          <p:nvPr/>
        </p:nvSpPr>
        <p:spPr>
          <a:xfrm>
            <a:off x="676029" y="959706"/>
            <a:ext cx="7791942" cy="20313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ElecAcWaveformStat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: Choice</a:t>
            </a:r>
          </a:p>
          <a:p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ElecAcThffWaveformStat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ElecAcWaveformStat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{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telephoneHarmonicFormFactor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}</a:t>
            </a:r>
          </a:p>
          <a:p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ElecAcIhdWaveformStat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ElecAcWaveformStat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{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individualHarmonicDistortion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}</a:t>
            </a:r>
          </a:p>
          <a:p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ElecAcThdWaveformStat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ElecAcWaveformStat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{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totalHarmonicDistortion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}</a:t>
            </a:r>
          </a:p>
          <a:p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ElecAcOddThdWaveformStat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ElecAcWaveformStat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{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oddTotalHarmonicDistortion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}</a:t>
            </a:r>
          </a:p>
          <a:p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ElecAcEvenThdWaveformStat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ElecAcWaveformStat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{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evenTotalHarmonicDistortion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}</a:t>
            </a:r>
          </a:p>
          <a:p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ElecAcKFactorWaveformStat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ElecAcWaveformStat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{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kFactor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}</a:t>
            </a:r>
          </a:p>
          <a:p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ElecAcCrestFactorWaveformStat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ElecAcWaveformStat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{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crestFactor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}</a:t>
            </a:r>
          </a:p>
          <a:p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ElecAcImbalanceWaveformStat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ElecAcWaveformStat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{ imbalance }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E0DFCE-D76C-6199-F231-C1A42AAFD4A6}"/>
              </a:ext>
            </a:extLst>
          </p:cNvPr>
          <p:cNvSpPr txBox="1"/>
          <p:nvPr/>
        </p:nvSpPr>
        <p:spPr>
          <a:xfrm>
            <a:off x="1755648" y="3311274"/>
            <a:ext cx="3310128" cy="1015663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ElecAcLineStatCurrentSensor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{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totalHarmonicDistortion</a:t>
            </a:r>
            <a:endParaRPr lang="en-US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lineCurrent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: "L1"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D77629-5EB9-49E3-90E2-E5B4B6D8BE78}"/>
              </a:ext>
            </a:extLst>
          </p:cNvPr>
          <p:cNvSpPr txBox="1"/>
          <p:nvPr/>
        </p:nvSpPr>
        <p:spPr>
          <a:xfrm>
            <a:off x="388620" y="3484933"/>
            <a:ext cx="157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Example Usage</a:t>
            </a:r>
          </a:p>
        </p:txBody>
      </p:sp>
      <p:sp>
        <p:nvSpPr>
          <p:cNvPr id="8" name="Rectangle: Rounded Corners 29">
            <a:extLst>
              <a:ext uri="{FF2B5EF4-FFF2-40B4-BE49-F238E27FC236}">
                <a16:creationId xmlns:a16="http://schemas.microsoft.com/office/drawing/2014/main" id="{81671523-7E0A-0D7F-8C3B-58B2D8EA2676}"/>
              </a:ext>
            </a:extLst>
          </p:cNvPr>
          <p:cNvSpPr/>
          <p:nvPr/>
        </p:nvSpPr>
        <p:spPr>
          <a:xfrm>
            <a:off x="6099049" y="3424899"/>
            <a:ext cx="1965960" cy="774601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accent6">
                    <a:lumMod val="10000"/>
                  </a:schemeClr>
                </a:solidFill>
              </a:rPr>
              <a:t>Plan to convert </a:t>
            </a:r>
            <a:r>
              <a:rPr lang="en-US" sz="1200" dirty="0" err="1">
                <a:latin typeface="Consolas" panose="020B0609020204030204" pitchFamily="49" charset="0"/>
                <a:cs typeface="Consolas" panose="020B0609020204030204" pitchFamily="49" charset="0"/>
              </a:rPr>
              <a:t>ElecAcWaveformStat</a:t>
            </a:r>
            <a:r>
              <a:rPr lang="en-US" sz="1200" dirty="0">
                <a:solidFill>
                  <a:schemeClr val="accent6">
                    <a:lumMod val="10000"/>
                  </a:schemeClr>
                </a:solidFill>
              </a:rPr>
              <a:t> to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dirty="0" err="1">
                <a:latin typeface="Consolas" panose="020B0609020204030204" pitchFamily="49" charset="0"/>
                <a:cs typeface="Consolas" panose="020B0609020204030204" pitchFamily="49" charset="0"/>
              </a:rPr>
              <a:t>ElecAcWaveformMetric</a:t>
            </a:r>
            <a:r>
              <a:rPr lang="en-US" sz="1200" dirty="0">
                <a:solidFill>
                  <a:schemeClr val="accent6">
                    <a:lumMod val="1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32287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8D7D25-BC5F-0DCC-37DB-066CA4265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DE120-3A8A-04B1-1F7D-6308F8F88C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195" y="2022361"/>
            <a:ext cx="4595557" cy="1103540"/>
          </a:xfrm>
        </p:spPr>
        <p:txBody>
          <a:bodyPr/>
          <a:lstStyle/>
          <a:p>
            <a:r>
              <a:rPr lang="en-US" dirty="0"/>
              <a:t>Community Examples</a:t>
            </a:r>
            <a:br>
              <a:rPr lang="en-US" dirty="0"/>
            </a:br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68FA9180-A93C-81B1-0DC9-B6265DA597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Technical Track</a:t>
            </a:r>
          </a:p>
        </p:txBody>
      </p:sp>
    </p:spTree>
    <p:extLst>
      <p:ext uri="{BB962C8B-B14F-4D97-AF65-F5344CB8AC3E}">
        <p14:creationId xmlns:p14="http://schemas.microsoft.com/office/powerpoint/2010/main" val="2554990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105A9-F13A-EB48-9073-CC0670962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Community Product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49BE5C-3058-268C-8909-1734194B6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96DAA-9B3B-2748-9C7F-0FEF1858152B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23CC78-87A1-458E-47D4-D3ABE8F87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028" y="1250532"/>
            <a:ext cx="1334141" cy="15377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4EEB6C-577D-2FCA-6AEF-2083F4512191}"/>
              </a:ext>
            </a:extLst>
          </p:cNvPr>
          <p:cNvSpPr txBox="1"/>
          <p:nvPr/>
        </p:nvSpPr>
        <p:spPr>
          <a:xfrm>
            <a:off x="813793" y="911977"/>
            <a:ext cx="1873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ABB ACH580 VFD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AD8281-547A-49A5-70ED-A5D9262A758D}"/>
              </a:ext>
            </a:extLst>
          </p:cNvPr>
          <p:cNvSpPr/>
          <p:nvPr/>
        </p:nvSpPr>
        <p:spPr>
          <a:xfrm>
            <a:off x="666722" y="862016"/>
            <a:ext cx="2020632" cy="2001449"/>
          </a:xfrm>
          <a:prstGeom prst="rect">
            <a:avLst/>
          </a:prstGeom>
          <a:noFill/>
          <a:ln>
            <a:solidFill>
              <a:schemeClr val="accent6">
                <a:lumMod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433B2A-07ED-DABF-4758-FE45D85C0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5836" y="1273900"/>
            <a:ext cx="1719394" cy="11198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7658D2-CC74-931A-EE2E-292E42FC14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9977" y="3649242"/>
            <a:ext cx="1063022" cy="87004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1165314-5DAC-F462-A0FC-B58D0B6FD077}"/>
              </a:ext>
            </a:extLst>
          </p:cNvPr>
          <p:cNvSpPr/>
          <p:nvPr/>
        </p:nvSpPr>
        <p:spPr>
          <a:xfrm>
            <a:off x="3287151" y="978750"/>
            <a:ext cx="2216765" cy="1429428"/>
          </a:xfrm>
          <a:prstGeom prst="rect">
            <a:avLst/>
          </a:prstGeom>
          <a:noFill/>
          <a:ln>
            <a:solidFill>
              <a:schemeClr val="accent6">
                <a:lumMod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60B507-6B93-4B05-0978-0A48A65EC49A}"/>
              </a:ext>
            </a:extLst>
          </p:cNvPr>
          <p:cNvSpPr txBox="1"/>
          <p:nvPr/>
        </p:nvSpPr>
        <p:spPr>
          <a:xfrm>
            <a:off x="3370752" y="978750"/>
            <a:ext cx="21144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Multi-Circuit Submeter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696571-A6FE-79BB-5C64-80CCFD0E34D7}"/>
              </a:ext>
            </a:extLst>
          </p:cNvPr>
          <p:cNvSpPr/>
          <p:nvPr/>
        </p:nvSpPr>
        <p:spPr>
          <a:xfrm>
            <a:off x="758069" y="3068446"/>
            <a:ext cx="1884478" cy="1429429"/>
          </a:xfrm>
          <a:prstGeom prst="rect">
            <a:avLst/>
          </a:prstGeom>
          <a:noFill/>
          <a:ln>
            <a:solidFill>
              <a:schemeClr val="accent6">
                <a:lumMod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2FE6E7-139C-CB42-BDF3-B159E3361AB2}"/>
              </a:ext>
            </a:extLst>
          </p:cNvPr>
          <p:cNvSpPr txBox="1"/>
          <p:nvPr/>
        </p:nvSpPr>
        <p:spPr>
          <a:xfrm>
            <a:off x="666722" y="3086019"/>
            <a:ext cx="2114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Advanced Power &amp; Energy Meter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7E44966-1179-723C-7D26-78E179FE1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098" y="3249931"/>
            <a:ext cx="2133600" cy="119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7B8FABD-3166-46B8-25B1-056EBDF500F0}"/>
              </a:ext>
            </a:extLst>
          </p:cNvPr>
          <p:cNvSpPr txBox="1"/>
          <p:nvPr/>
        </p:nvSpPr>
        <p:spPr>
          <a:xfrm>
            <a:off x="3401437" y="2860734"/>
            <a:ext cx="21144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Example Elec Panel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76C703F-8BEA-5E8D-C0A5-527BC0C5E61E}"/>
              </a:ext>
            </a:extLst>
          </p:cNvPr>
          <p:cNvSpPr/>
          <p:nvPr/>
        </p:nvSpPr>
        <p:spPr>
          <a:xfrm>
            <a:off x="3260983" y="2855802"/>
            <a:ext cx="2306026" cy="1656091"/>
          </a:xfrm>
          <a:prstGeom prst="rect">
            <a:avLst/>
          </a:prstGeom>
          <a:noFill/>
          <a:ln>
            <a:solidFill>
              <a:schemeClr val="accent6">
                <a:lumMod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3445EA4-1C1D-AE01-3B60-B9CAA4890B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5497" y="1309097"/>
            <a:ext cx="720403" cy="134016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9F01D8-24AD-965D-8B5D-E497B91BD9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0694" y="1313737"/>
            <a:ext cx="966094" cy="134998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DB6FAC9-C3DC-4C35-2949-BEAC1D5E0749}"/>
              </a:ext>
            </a:extLst>
          </p:cNvPr>
          <p:cNvSpPr/>
          <p:nvPr/>
        </p:nvSpPr>
        <p:spPr>
          <a:xfrm>
            <a:off x="6212515" y="924018"/>
            <a:ext cx="1946158" cy="1771188"/>
          </a:xfrm>
          <a:prstGeom prst="rect">
            <a:avLst/>
          </a:prstGeom>
          <a:noFill/>
          <a:ln>
            <a:solidFill>
              <a:schemeClr val="accent6">
                <a:lumMod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DB0874-BE5B-D992-8755-A51893DFAC36}"/>
              </a:ext>
            </a:extLst>
          </p:cNvPr>
          <p:cNvSpPr txBox="1"/>
          <p:nvPr/>
        </p:nvSpPr>
        <p:spPr>
          <a:xfrm>
            <a:off x="6401214" y="935346"/>
            <a:ext cx="16957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Level 3 DC EVSE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7409088-885C-FBBE-549B-FFAABA604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926" y="3273895"/>
            <a:ext cx="965567" cy="115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09260E4-7B5B-5A05-C34A-150FA147705B}"/>
              </a:ext>
            </a:extLst>
          </p:cNvPr>
          <p:cNvSpPr/>
          <p:nvPr/>
        </p:nvSpPr>
        <p:spPr>
          <a:xfrm>
            <a:off x="6328522" y="2929846"/>
            <a:ext cx="1793758" cy="1589438"/>
          </a:xfrm>
          <a:prstGeom prst="rect">
            <a:avLst/>
          </a:prstGeom>
          <a:noFill/>
          <a:ln>
            <a:solidFill>
              <a:schemeClr val="accent6">
                <a:lumMod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1562A58-B408-7957-392E-1755212460D4}"/>
              </a:ext>
            </a:extLst>
          </p:cNvPr>
          <p:cNvSpPr txBox="1"/>
          <p:nvPr/>
        </p:nvSpPr>
        <p:spPr>
          <a:xfrm>
            <a:off x="6401214" y="2944002"/>
            <a:ext cx="16957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Level 2 AC EVSE</a:t>
            </a:r>
          </a:p>
        </p:txBody>
      </p:sp>
    </p:spTree>
    <p:extLst>
      <p:ext uri="{BB962C8B-B14F-4D97-AF65-F5344CB8AC3E}">
        <p14:creationId xmlns:p14="http://schemas.microsoft.com/office/powerpoint/2010/main" val="1963344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A4383-E4FA-1596-0784-0373DA94C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 </a:t>
            </a:r>
            <a:r>
              <a:rPr lang="en-US" dirty="0" err="1"/>
              <a:t>Accuenergy’s</a:t>
            </a:r>
            <a:r>
              <a:rPr lang="en-US" dirty="0"/>
              <a:t> </a:t>
            </a:r>
            <a:r>
              <a:rPr lang="en-US" dirty="0" err="1"/>
              <a:t>Acuvim</a:t>
            </a:r>
            <a:r>
              <a:rPr lang="en-US" dirty="0"/>
              <a:t>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02CC11-28C6-854B-DB5A-B6A31E4FE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96DAA-9B3B-2748-9C7F-0FEF1858152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647454-1235-D57E-65FD-7421C602AC4D}"/>
              </a:ext>
            </a:extLst>
          </p:cNvPr>
          <p:cNvSpPr txBox="1"/>
          <p:nvPr/>
        </p:nvSpPr>
        <p:spPr>
          <a:xfrm>
            <a:off x="1883664" y="757278"/>
            <a:ext cx="5148072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70C0"/>
                </a:solidFill>
              </a:rPr>
              <a:t>Acuvim2ElecMeter : </a:t>
            </a:r>
            <a:r>
              <a:rPr lang="en-US" sz="1100" dirty="0" err="1">
                <a:solidFill>
                  <a:srgbClr val="0070C0"/>
                </a:solidFill>
              </a:rPr>
              <a:t>AcElecMeter</a:t>
            </a:r>
            <a:r>
              <a:rPr lang="en-US" sz="1100" dirty="0">
                <a:solidFill>
                  <a:srgbClr val="0070C0"/>
                </a:solidFill>
              </a:rPr>
              <a:t> &lt;abstract&gt; {</a:t>
            </a:r>
          </a:p>
          <a:p>
            <a:r>
              <a:rPr lang="en-US" sz="1100" dirty="0">
                <a:solidFill>
                  <a:srgbClr val="0070C0"/>
                </a:solidFill>
              </a:rPr>
              <a:t>  </a:t>
            </a:r>
            <a:r>
              <a:rPr lang="en-US" sz="1100" dirty="0" err="1">
                <a:solidFill>
                  <a:srgbClr val="0070C0"/>
                </a:solidFill>
              </a:rPr>
              <a:t>attrs</a:t>
            </a:r>
            <a:r>
              <a:rPr lang="en-US" sz="1100" dirty="0">
                <a:solidFill>
                  <a:srgbClr val="0070C0"/>
                </a:solidFill>
              </a:rPr>
              <a:t>: Query {</a:t>
            </a:r>
          </a:p>
          <a:p>
            <a:r>
              <a:rPr lang="en-US" sz="1100" dirty="0">
                <a:solidFill>
                  <a:srgbClr val="0070C0"/>
                </a:solidFill>
              </a:rPr>
              <a:t>    </a:t>
            </a:r>
            <a:r>
              <a:rPr lang="en-US" sz="1100" dirty="0" err="1">
                <a:solidFill>
                  <a:srgbClr val="0070C0"/>
                </a:solidFill>
              </a:rPr>
              <a:t>ManufacturerAttr</a:t>
            </a:r>
            <a:r>
              <a:rPr lang="en-US" sz="1100" dirty="0">
                <a:solidFill>
                  <a:srgbClr val="0070C0"/>
                </a:solidFill>
              </a:rPr>
              <a:t> { </a:t>
            </a:r>
            <a:r>
              <a:rPr lang="en-US" sz="1100" dirty="0" err="1">
                <a:solidFill>
                  <a:srgbClr val="0070C0"/>
                </a:solidFill>
              </a:rPr>
              <a:t>val</a:t>
            </a:r>
            <a:r>
              <a:rPr lang="en-US" sz="1100" dirty="0">
                <a:solidFill>
                  <a:srgbClr val="0070C0"/>
                </a:solidFill>
              </a:rPr>
              <a:t>: "</a:t>
            </a:r>
            <a:r>
              <a:rPr lang="en-US" sz="1100" dirty="0" err="1">
                <a:solidFill>
                  <a:srgbClr val="0070C0"/>
                </a:solidFill>
              </a:rPr>
              <a:t>Accuenergy</a:t>
            </a:r>
            <a:r>
              <a:rPr lang="en-US" sz="1100" dirty="0">
                <a:solidFill>
                  <a:srgbClr val="0070C0"/>
                </a:solidFill>
              </a:rPr>
              <a:t>" }</a:t>
            </a:r>
          </a:p>
          <a:p>
            <a:r>
              <a:rPr lang="en-US" sz="1100" dirty="0">
                <a:solidFill>
                  <a:srgbClr val="0070C0"/>
                </a:solidFill>
              </a:rPr>
              <a:t>    </a:t>
            </a:r>
            <a:r>
              <a:rPr lang="en-US" sz="1100" dirty="0" err="1">
                <a:solidFill>
                  <a:srgbClr val="0070C0"/>
                </a:solidFill>
              </a:rPr>
              <a:t>ModelSeriesAttr</a:t>
            </a:r>
            <a:r>
              <a:rPr lang="en-US" sz="1100" dirty="0">
                <a:solidFill>
                  <a:srgbClr val="0070C0"/>
                </a:solidFill>
              </a:rPr>
              <a:t> { </a:t>
            </a:r>
            <a:r>
              <a:rPr lang="en-US" sz="1100" dirty="0" err="1">
                <a:solidFill>
                  <a:srgbClr val="0070C0"/>
                </a:solidFill>
              </a:rPr>
              <a:t>val</a:t>
            </a:r>
            <a:r>
              <a:rPr lang="en-US" sz="1100" dirty="0">
                <a:solidFill>
                  <a:srgbClr val="0070C0"/>
                </a:solidFill>
              </a:rPr>
              <a:t>: "</a:t>
            </a:r>
            <a:r>
              <a:rPr lang="en-US" sz="1100" dirty="0" err="1">
                <a:solidFill>
                  <a:srgbClr val="0070C0"/>
                </a:solidFill>
              </a:rPr>
              <a:t>Acuvim</a:t>
            </a:r>
            <a:r>
              <a:rPr lang="en-US" sz="1100" dirty="0">
                <a:solidFill>
                  <a:srgbClr val="0070C0"/>
                </a:solidFill>
              </a:rPr>
              <a:t> II" }</a:t>
            </a:r>
          </a:p>
          <a:p>
            <a:r>
              <a:rPr lang="en-US" sz="1100" dirty="0">
                <a:solidFill>
                  <a:srgbClr val="0070C0"/>
                </a:solidFill>
              </a:rPr>
              <a:t>    </a:t>
            </a:r>
            <a:r>
              <a:rPr lang="en-US" sz="1100" dirty="0" err="1">
                <a:solidFill>
                  <a:srgbClr val="0070C0"/>
                </a:solidFill>
              </a:rPr>
              <a:t>DimensionLengthAttr</a:t>
            </a:r>
            <a:r>
              <a:rPr lang="en-US" sz="1100" dirty="0">
                <a:solidFill>
                  <a:srgbClr val="0070C0"/>
                </a:solidFill>
              </a:rPr>
              <a:t> { </a:t>
            </a:r>
            <a:r>
              <a:rPr lang="en-US" sz="1100" dirty="0" err="1">
                <a:solidFill>
                  <a:srgbClr val="0070C0"/>
                </a:solidFill>
              </a:rPr>
              <a:t>val</a:t>
            </a:r>
            <a:r>
              <a:rPr lang="en-US" sz="1100" dirty="0">
                <a:solidFill>
                  <a:srgbClr val="0070C0"/>
                </a:solidFill>
              </a:rPr>
              <a:t>: 96mm }</a:t>
            </a:r>
          </a:p>
          <a:p>
            <a:r>
              <a:rPr lang="en-US" sz="1100" dirty="0">
                <a:solidFill>
                  <a:srgbClr val="0070C0"/>
                </a:solidFill>
              </a:rPr>
              <a:t>    </a:t>
            </a:r>
            <a:r>
              <a:rPr lang="en-US" sz="1100" dirty="0" err="1">
                <a:solidFill>
                  <a:srgbClr val="0070C0"/>
                </a:solidFill>
              </a:rPr>
              <a:t>DimensionWidthAttr</a:t>
            </a:r>
            <a:r>
              <a:rPr lang="en-US" sz="1100" dirty="0">
                <a:solidFill>
                  <a:srgbClr val="0070C0"/>
                </a:solidFill>
              </a:rPr>
              <a:t> { </a:t>
            </a:r>
            <a:r>
              <a:rPr lang="en-US" sz="1100" dirty="0" err="1">
                <a:solidFill>
                  <a:srgbClr val="0070C0"/>
                </a:solidFill>
              </a:rPr>
              <a:t>val</a:t>
            </a:r>
            <a:r>
              <a:rPr lang="en-US" sz="1100" dirty="0">
                <a:solidFill>
                  <a:srgbClr val="0070C0"/>
                </a:solidFill>
              </a:rPr>
              <a:t>: 96mm }</a:t>
            </a:r>
          </a:p>
          <a:p>
            <a:r>
              <a:rPr lang="en-US" sz="1100" dirty="0">
                <a:solidFill>
                  <a:srgbClr val="0070C0"/>
                </a:solidFill>
              </a:rPr>
              <a:t>    </a:t>
            </a:r>
            <a:r>
              <a:rPr lang="en-US" sz="1100" dirty="0" err="1">
                <a:solidFill>
                  <a:srgbClr val="0070C0"/>
                </a:solidFill>
              </a:rPr>
              <a:t>DimensionHeightAttr</a:t>
            </a:r>
            <a:r>
              <a:rPr lang="en-US" sz="1100" dirty="0">
                <a:solidFill>
                  <a:srgbClr val="0070C0"/>
                </a:solidFill>
              </a:rPr>
              <a:t> { </a:t>
            </a:r>
            <a:r>
              <a:rPr lang="en-US" sz="1100" dirty="0" err="1">
                <a:solidFill>
                  <a:srgbClr val="0070C0"/>
                </a:solidFill>
              </a:rPr>
              <a:t>val</a:t>
            </a:r>
            <a:r>
              <a:rPr lang="en-US" sz="1100" dirty="0">
                <a:solidFill>
                  <a:srgbClr val="0070C0"/>
                </a:solidFill>
              </a:rPr>
              <a:t>: 64.3mm }</a:t>
            </a:r>
          </a:p>
          <a:p>
            <a:r>
              <a:rPr lang="en-US" sz="1100" dirty="0">
                <a:solidFill>
                  <a:srgbClr val="0070C0"/>
                </a:solidFill>
              </a:rPr>
              <a:t>    </a:t>
            </a:r>
            <a:r>
              <a:rPr lang="en-US" sz="1100" dirty="0" err="1">
                <a:solidFill>
                  <a:srgbClr val="0070C0"/>
                </a:solidFill>
              </a:rPr>
              <a:t>TempRatedMinOperatingAttr</a:t>
            </a:r>
            <a:r>
              <a:rPr lang="en-US" sz="1100" dirty="0">
                <a:solidFill>
                  <a:srgbClr val="0070C0"/>
                </a:solidFill>
              </a:rPr>
              <a:t> { </a:t>
            </a:r>
            <a:r>
              <a:rPr lang="en-US" sz="1100" dirty="0" err="1">
                <a:solidFill>
                  <a:srgbClr val="0070C0"/>
                </a:solidFill>
              </a:rPr>
              <a:t>val</a:t>
            </a:r>
            <a:r>
              <a:rPr lang="en-US" sz="1100" dirty="0">
                <a:solidFill>
                  <a:srgbClr val="0070C0"/>
                </a:solidFill>
              </a:rPr>
              <a:t>: -25°C }</a:t>
            </a:r>
          </a:p>
          <a:p>
            <a:r>
              <a:rPr lang="en-US" sz="1100" dirty="0">
                <a:solidFill>
                  <a:srgbClr val="0070C0"/>
                </a:solidFill>
              </a:rPr>
              <a:t>    </a:t>
            </a:r>
            <a:r>
              <a:rPr lang="en-US" sz="1100" dirty="0" err="1">
                <a:solidFill>
                  <a:srgbClr val="0070C0"/>
                </a:solidFill>
              </a:rPr>
              <a:t>TempRatedMaxOperatingAttr</a:t>
            </a:r>
            <a:r>
              <a:rPr lang="en-US" sz="1100" dirty="0">
                <a:solidFill>
                  <a:srgbClr val="0070C0"/>
                </a:solidFill>
              </a:rPr>
              <a:t> { </a:t>
            </a:r>
            <a:r>
              <a:rPr lang="en-US" sz="1100" dirty="0" err="1">
                <a:solidFill>
                  <a:srgbClr val="0070C0"/>
                </a:solidFill>
              </a:rPr>
              <a:t>val</a:t>
            </a:r>
            <a:r>
              <a:rPr lang="en-US" sz="1100" dirty="0">
                <a:solidFill>
                  <a:srgbClr val="0070C0"/>
                </a:solidFill>
              </a:rPr>
              <a:t>: 70°C }</a:t>
            </a:r>
          </a:p>
          <a:p>
            <a:r>
              <a:rPr lang="en-US" sz="1100" dirty="0">
                <a:solidFill>
                  <a:srgbClr val="0070C0"/>
                </a:solidFill>
              </a:rPr>
              <a:t>  }</a:t>
            </a:r>
          </a:p>
          <a:p>
            <a:r>
              <a:rPr lang="en-US" sz="1100" dirty="0">
                <a:solidFill>
                  <a:srgbClr val="0070C0"/>
                </a:solidFill>
              </a:rPr>
              <a:t>  points: {</a:t>
            </a:r>
          </a:p>
          <a:p>
            <a:r>
              <a:rPr lang="en-US" sz="1100" dirty="0">
                <a:solidFill>
                  <a:srgbClr val="0070C0"/>
                </a:solidFill>
              </a:rPr>
              <a:t>    </a:t>
            </a:r>
            <a:r>
              <a:rPr lang="en-US" sz="1100" dirty="0" err="1">
                <a:solidFill>
                  <a:srgbClr val="0070C0"/>
                </a:solidFill>
              </a:rPr>
              <a:t>ElecAcFreqSensor</a:t>
            </a:r>
            <a:r>
              <a:rPr lang="en-US" sz="1100" dirty="0">
                <a:solidFill>
                  <a:srgbClr val="0070C0"/>
                </a:solidFill>
              </a:rPr>
              <a:t> {</a:t>
            </a:r>
          </a:p>
          <a:p>
            <a:r>
              <a:rPr lang="en-US" sz="1100" dirty="0">
                <a:solidFill>
                  <a:srgbClr val="0070C0"/>
                </a:solidFill>
              </a:rPr>
              <a:t>      </a:t>
            </a:r>
            <a:r>
              <a:rPr lang="en-US" sz="1100" dirty="0" err="1">
                <a:solidFill>
                  <a:srgbClr val="0070C0"/>
                </a:solidFill>
              </a:rPr>
              <a:t>modbusAddr</a:t>
            </a:r>
            <a:r>
              <a:rPr lang="en-US" sz="1100" dirty="0">
                <a:solidFill>
                  <a:srgbClr val="0070C0"/>
                </a:solidFill>
              </a:rPr>
              <a:t>: </a:t>
            </a:r>
            <a:r>
              <a:rPr lang="en-US" sz="1100" dirty="0" err="1">
                <a:solidFill>
                  <a:srgbClr val="0070C0"/>
                </a:solidFill>
              </a:rPr>
              <a:t>ModbusAddr</a:t>
            </a:r>
            <a:r>
              <a:rPr lang="en-US" sz="1100" dirty="0">
                <a:solidFill>
                  <a:srgbClr val="0070C0"/>
                </a:solidFill>
              </a:rPr>
              <a:t> { </a:t>
            </a:r>
            <a:r>
              <a:rPr lang="en-US" sz="1100" dirty="0" err="1">
                <a:solidFill>
                  <a:srgbClr val="0070C0"/>
                </a:solidFill>
              </a:rPr>
              <a:t>addr</a:t>
            </a:r>
            <a:r>
              <a:rPr lang="en-US" sz="1100" dirty="0">
                <a:solidFill>
                  <a:srgbClr val="0070C0"/>
                </a:solidFill>
              </a:rPr>
              <a:t>: "16384", encoding: "f4" }</a:t>
            </a:r>
          </a:p>
          <a:p>
            <a:r>
              <a:rPr lang="en-US" sz="1100" dirty="0">
                <a:solidFill>
                  <a:srgbClr val="0070C0"/>
                </a:solidFill>
              </a:rPr>
              <a:t>      </a:t>
            </a:r>
            <a:r>
              <a:rPr lang="en-US" sz="1100" dirty="0" err="1">
                <a:solidFill>
                  <a:srgbClr val="0070C0"/>
                </a:solidFill>
              </a:rPr>
              <a:t>bacnetAddr</a:t>
            </a:r>
            <a:r>
              <a:rPr lang="en-US" sz="1100" dirty="0">
                <a:solidFill>
                  <a:srgbClr val="0070C0"/>
                </a:solidFill>
              </a:rPr>
              <a:t>: </a:t>
            </a:r>
            <a:r>
              <a:rPr lang="en-US" sz="1100" dirty="0" err="1">
                <a:solidFill>
                  <a:srgbClr val="0070C0"/>
                </a:solidFill>
              </a:rPr>
              <a:t>BacnetAddr</a:t>
            </a:r>
            <a:r>
              <a:rPr lang="en-US" sz="1100" dirty="0">
                <a:solidFill>
                  <a:srgbClr val="0070C0"/>
                </a:solidFill>
              </a:rPr>
              <a:t> { </a:t>
            </a:r>
            <a:r>
              <a:rPr lang="en-US" sz="1100" dirty="0" err="1">
                <a:solidFill>
                  <a:srgbClr val="0070C0"/>
                </a:solidFill>
              </a:rPr>
              <a:t>addr</a:t>
            </a:r>
            <a:r>
              <a:rPr lang="en-US" sz="1100" dirty="0">
                <a:solidFill>
                  <a:srgbClr val="0070C0"/>
                </a:solidFill>
              </a:rPr>
              <a:t>: "AI1" }</a:t>
            </a:r>
          </a:p>
          <a:p>
            <a:r>
              <a:rPr lang="en-US" sz="1100" dirty="0">
                <a:solidFill>
                  <a:srgbClr val="0070C0"/>
                </a:solidFill>
              </a:rPr>
              <a:t>    }</a:t>
            </a:r>
          </a:p>
          <a:p>
            <a:r>
              <a:rPr lang="en-US" sz="1100" dirty="0">
                <a:solidFill>
                  <a:srgbClr val="0070C0"/>
                </a:solidFill>
              </a:rPr>
              <a:t>    </a:t>
            </a:r>
            <a:r>
              <a:rPr lang="en-US" sz="1100" dirty="0" err="1">
                <a:solidFill>
                  <a:srgbClr val="0070C0"/>
                </a:solidFill>
              </a:rPr>
              <a:t>ElecAcPhaseVoltSensor</a:t>
            </a:r>
            <a:r>
              <a:rPr lang="en-US" sz="1100" dirty="0">
                <a:solidFill>
                  <a:srgbClr val="0070C0"/>
                </a:solidFill>
              </a:rPr>
              <a:t> {</a:t>
            </a:r>
          </a:p>
          <a:p>
            <a:r>
              <a:rPr lang="en-US" sz="1100" dirty="0">
                <a:solidFill>
                  <a:srgbClr val="0070C0"/>
                </a:solidFill>
              </a:rPr>
              <a:t>      </a:t>
            </a:r>
            <a:r>
              <a:rPr lang="en-US" sz="1100" dirty="0" err="1">
                <a:solidFill>
                  <a:srgbClr val="0070C0"/>
                </a:solidFill>
              </a:rPr>
              <a:t>phaseVolt</a:t>
            </a:r>
            <a:r>
              <a:rPr lang="en-US" sz="1100" dirty="0">
                <a:solidFill>
                  <a:srgbClr val="0070C0"/>
                </a:solidFill>
              </a:rPr>
              <a:t>: "L1-N"</a:t>
            </a:r>
          </a:p>
          <a:p>
            <a:r>
              <a:rPr lang="en-US" sz="1100" dirty="0">
                <a:solidFill>
                  <a:srgbClr val="0070C0"/>
                </a:solidFill>
              </a:rPr>
              <a:t>      </a:t>
            </a:r>
            <a:r>
              <a:rPr lang="en-US" sz="1100" dirty="0" err="1">
                <a:solidFill>
                  <a:srgbClr val="0070C0"/>
                </a:solidFill>
              </a:rPr>
              <a:t>modbusAddr</a:t>
            </a:r>
            <a:r>
              <a:rPr lang="en-US" sz="1100" dirty="0">
                <a:solidFill>
                  <a:srgbClr val="0070C0"/>
                </a:solidFill>
              </a:rPr>
              <a:t>: </a:t>
            </a:r>
            <a:r>
              <a:rPr lang="en-US" sz="1100" dirty="0" err="1">
                <a:solidFill>
                  <a:srgbClr val="0070C0"/>
                </a:solidFill>
              </a:rPr>
              <a:t>ModbusAddr</a:t>
            </a:r>
            <a:r>
              <a:rPr lang="en-US" sz="1100" dirty="0">
                <a:solidFill>
                  <a:srgbClr val="0070C0"/>
                </a:solidFill>
              </a:rPr>
              <a:t> { </a:t>
            </a:r>
            <a:r>
              <a:rPr lang="en-US" sz="1100" dirty="0" err="1">
                <a:solidFill>
                  <a:srgbClr val="0070C0"/>
                </a:solidFill>
              </a:rPr>
              <a:t>addr</a:t>
            </a:r>
            <a:r>
              <a:rPr lang="en-US" sz="1100" dirty="0">
                <a:solidFill>
                  <a:srgbClr val="0070C0"/>
                </a:solidFill>
              </a:rPr>
              <a:t>: "16386", encoding: "f4" }</a:t>
            </a:r>
          </a:p>
          <a:p>
            <a:r>
              <a:rPr lang="en-US" sz="1100" dirty="0">
                <a:solidFill>
                  <a:srgbClr val="0070C0"/>
                </a:solidFill>
              </a:rPr>
              <a:t>      </a:t>
            </a:r>
            <a:r>
              <a:rPr lang="en-US" sz="1100" dirty="0" err="1">
                <a:solidFill>
                  <a:srgbClr val="0070C0"/>
                </a:solidFill>
              </a:rPr>
              <a:t>bacnetAddr</a:t>
            </a:r>
            <a:r>
              <a:rPr lang="en-US" sz="1100" dirty="0">
                <a:solidFill>
                  <a:srgbClr val="0070C0"/>
                </a:solidFill>
              </a:rPr>
              <a:t>: </a:t>
            </a:r>
            <a:r>
              <a:rPr lang="en-US" sz="1100" dirty="0" err="1">
                <a:solidFill>
                  <a:srgbClr val="0070C0"/>
                </a:solidFill>
              </a:rPr>
              <a:t>BacnetAddr</a:t>
            </a:r>
            <a:r>
              <a:rPr lang="en-US" sz="1100" dirty="0">
                <a:solidFill>
                  <a:srgbClr val="0070C0"/>
                </a:solidFill>
              </a:rPr>
              <a:t> { </a:t>
            </a:r>
            <a:r>
              <a:rPr lang="en-US" sz="1100" dirty="0" err="1">
                <a:solidFill>
                  <a:srgbClr val="0070C0"/>
                </a:solidFill>
              </a:rPr>
              <a:t>addr</a:t>
            </a:r>
            <a:r>
              <a:rPr lang="en-US" sz="1100" dirty="0">
                <a:solidFill>
                  <a:srgbClr val="0070C0"/>
                </a:solidFill>
              </a:rPr>
              <a:t>: "AI2" }</a:t>
            </a:r>
          </a:p>
          <a:p>
            <a:r>
              <a:rPr lang="en-US" sz="1100" dirty="0">
                <a:solidFill>
                  <a:srgbClr val="0070C0"/>
                </a:solidFill>
              </a:rPr>
              <a:t>    }</a:t>
            </a:r>
          </a:p>
          <a:p>
            <a:r>
              <a:rPr lang="en-US" sz="1100" dirty="0">
                <a:solidFill>
                  <a:srgbClr val="0070C0"/>
                </a:solidFill>
              </a:rPr>
              <a:t>    ...</a:t>
            </a:r>
          </a:p>
          <a:p>
            <a:r>
              <a:rPr lang="en-US" sz="1100" dirty="0">
                <a:solidFill>
                  <a:srgbClr val="0070C0"/>
                </a:solidFill>
              </a:rPr>
              <a:t>  }</a:t>
            </a:r>
          </a:p>
          <a:p>
            <a:r>
              <a:rPr lang="en-US" sz="1100" dirty="0">
                <a:solidFill>
                  <a:srgbClr val="0070C0"/>
                </a:solidFill>
              </a:rPr>
              <a:t>}    </a:t>
            </a: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2FF9DC89-1F5A-15AF-4CE2-EE6B00EF9D51}"/>
              </a:ext>
            </a:extLst>
          </p:cNvPr>
          <p:cNvSpPr/>
          <p:nvPr/>
        </p:nvSpPr>
        <p:spPr>
          <a:xfrm rot="10800000">
            <a:off x="5026400" y="1036049"/>
            <a:ext cx="149104" cy="1438765"/>
          </a:xfrm>
          <a:prstGeom prst="leftBrace">
            <a:avLst/>
          </a:prstGeom>
          <a:noFill/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dk1"/>
              </a:solidFill>
            </a:endParaRPr>
          </a:p>
        </p:txBody>
      </p:sp>
      <p:sp>
        <p:nvSpPr>
          <p:cNvPr id="13" name="Rectangle: Rounded Corners 29">
            <a:extLst>
              <a:ext uri="{FF2B5EF4-FFF2-40B4-BE49-F238E27FC236}">
                <a16:creationId xmlns:a16="http://schemas.microsoft.com/office/drawing/2014/main" id="{5E587586-F087-1BCE-B8E8-66259FB3D0B9}"/>
              </a:ext>
            </a:extLst>
          </p:cNvPr>
          <p:cNvSpPr/>
          <p:nvPr/>
        </p:nvSpPr>
        <p:spPr>
          <a:xfrm>
            <a:off x="5254355" y="1587733"/>
            <a:ext cx="1125109" cy="335395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cs typeface="Consolas" panose="020B0609020204030204" pitchFamily="49" charset="0"/>
              </a:rPr>
              <a:t>Attributes</a:t>
            </a:r>
            <a:endParaRPr lang="en-US" sz="1200" dirty="0"/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64381872-0377-968B-8E5F-D77F679663DA}"/>
              </a:ext>
            </a:extLst>
          </p:cNvPr>
          <p:cNvSpPr/>
          <p:nvPr/>
        </p:nvSpPr>
        <p:spPr>
          <a:xfrm rot="10800000">
            <a:off x="5788077" y="2498477"/>
            <a:ext cx="109803" cy="1837643"/>
          </a:xfrm>
          <a:prstGeom prst="leftBrace">
            <a:avLst/>
          </a:prstGeom>
          <a:noFill/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dk1"/>
              </a:solidFill>
            </a:endParaRPr>
          </a:p>
        </p:txBody>
      </p:sp>
      <p:sp>
        <p:nvSpPr>
          <p:cNvPr id="15" name="Rectangle: Rounded Corners 29">
            <a:extLst>
              <a:ext uri="{FF2B5EF4-FFF2-40B4-BE49-F238E27FC236}">
                <a16:creationId xmlns:a16="http://schemas.microsoft.com/office/drawing/2014/main" id="{83B73694-863A-F156-BA45-CDA6C30D461D}"/>
              </a:ext>
            </a:extLst>
          </p:cNvPr>
          <p:cNvSpPr/>
          <p:nvPr/>
        </p:nvSpPr>
        <p:spPr>
          <a:xfrm>
            <a:off x="5958443" y="3249600"/>
            <a:ext cx="817261" cy="335395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cs typeface="Consolas" panose="020B0609020204030204" pitchFamily="49" charset="0"/>
              </a:rPr>
              <a:t>Points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56634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6BFA41-6C4E-B46F-E78C-9B89E74EE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E414E-C2EE-2594-8C49-127DA17B8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Modeling Single Line Diagrams using </a:t>
            </a:r>
            <a:r>
              <a:rPr lang="en-US" dirty="0" err="1"/>
              <a:t>Xeto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8057FA-15EE-8FCD-98C2-8D5508647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96DAA-9B3B-2748-9C7F-0FEF1858152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E3A892-10F7-E378-B3F9-2DD8BBD7F4FD}"/>
              </a:ext>
            </a:extLst>
          </p:cNvPr>
          <p:cNvSpPr txBox="1"/>
          <p:nvPr/>
        </p:nvSpPr>
        <p:spPr>
          <a:xfrm>
            <a:off x="6098526" y="1624711"/>
            <a:ext cx="22378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Use cases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Capacity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Service operations</a:t>
            </a:r>
          </a:p>
        </p:txBody>
      </p:sp>
      <p:sp>
        <p:nvSpPr>
          <p:cNvPr id="3" name="Rectangle: Rounded Corners 29">
            <a:extLst>
              <a:ext uri="{FF2B5EF4-FFF2-40B4-BE49-F238E27FC236}">
                <a16:creationId xmlns:a16="http://schemas.microsoft.com/office/drawing/2014/main" id="{646BBD86-8EC5-E501-DEFD-A5DCE7FFB79A}"/>
              </a:ext>
            </a:extLst>
          </p:cNvPr>
          <p:cNvSpPr/>
          <p:nvPr/>
        </p:nvSpPr>
        <p:spPr>
          <a:xfrm>
            <a:off x="6406433" y="3568312"/>
            <a:ext cx="2133600" cy="504858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accent6">
                    <a:lumMod val="10000"/>
                  </a:schemeClr>
                </a:solidFill>
              </a:rPr>
              <a:t>Panel example actively being worked on in the Labs WG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E93217-4CEF-626B-27B8-555E8CF84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351" y="1030453"/>
            <a:ext cx="4798129" cy="321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603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8FF771-D4B9-C4D5-292A-20540061C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B880B-9431-38FF-91CB-049C2B0FDD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195" y="2022361"/>
            <a:ext cx="5363653" cy="1103540"/>
          </a:xfrm>
        </p:spPr>
        <p:txBody>
          <a:bodyPr>
            <a:normAutofit/>
          </a:bodyPr>
          <a:lstStyle/>
          <a:p>
            <a:r>
              <a:rPr lang="en-US" dirty="0"/>
              <a:t>Smart Building &amp; EV Charging Interface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9158AC6B-7284-A6A7-DD51-10F2020F56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Technical Track</a:t>
            </a:r>
          </a:p>
        </p:txBody>
      </p:sp>
    </p:spTree>
    <p:extLst>
      <p:ext uri="{BB962C8B-B14F-4D97-AF65-F5344CB8AC3E}">
        <p14:creationId xmlns:p14="http://schemas.microsoft.com/office/powerpoint/2010/main" val="1344465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180F0-9CFF-E4FB-AA21-7523B8D4E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Most EV Charging occurs in the Built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35426E-850B-92CA-0436-402C6A069C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Completely new paradigm than refueling petrol vehicles</a:t>
            </a:r>
          </a:p>
          <a:p>
            <a:r>
              <a:rPr lang="en-US" sz="1800" dirty="0"/>
              <a:t>Opportunities to leverage unused electrical capacity in a building</a:t>
            </a:r>
          </a:p>
          <a:p>
            <a:r>
              <a:rPr lang="en-US" sz="1800" dirty="0"/>
              <a:t>“The electric-vehicle market in 2030 will require more than 55 million chargers in buildings, consuming at least 525 TWh per year.” </a:t>
            </a:r>
            <a:r>
              <a:rPr lang="en-US" sz="1200" dirty="0"/>
              <a:t>(Source:  </a:t>
            </a:r>
            <a:r>
              <a:rPr lang="en-US" sz="1200" dirty="0">
                <a:hlinkClick r:id="rId2"/>
              </a:rPr>
              <a:t>McKinsey &amp; Company</a:t>
            </a:r>
            <a:r>
              <a:rPr lang="en-US" sz="1200" dirty="0"/>
              <a:t>)</a:t>
            </a:r>
            <a:endParaRPr lang="en-US" sz="1200" dirty="0">
              <a:solidFill>
                <a:srgbClr val="FF0000"/>
              </a:solidFill>
            </a:endParaRPr>
          </a:p>
          <a:p>
            <a:r>
              <a:rPr lang="en-US" sz="1800" dirty="0"/>
              <a:t>Mostly Level 2 EV chargers in buildings</a:t>
            </a:r>
          </a:p>
          <a:p>
            <a:r>
              <a:rPr lang="en-US" sz="1800" dirty="0"/>
              <a:t>Synergies with:</a:t>
            </a:r>
          </a:p>
          <a:p>
            <a:pPr lvl="1"/>
            <a:r>
              <a:rPr lang="en-US" sz="1600" dirty="0"/>
              <a:t>Residential &amp; Multifamily housing</a:t>
            </a:r>
          </a:p>
          <a:p>
            <a:pPr lvl="1"/>
            <a:r>
              <a:rPr lang="en-US" sz="1600" dirty="0"/>
              <a:t>Building &amp; Fleet Electrification</a:t>
            </a:r>
          </a:p>
          <a:p>
            <a:pPr lvl="1"/>
            <a:r>
              <a:rPr lang="en-US" sz="1600" dirty="0"/>
              <a:t>Solar &amp; Battery Energy Storage</a:t>
            </a:r>
          </a:p>
          <a:p>
            <a:pPr lvl="1"/>
            <a:r>
              <a:rPr lang="en-US" sz="1600" dirty="0"/>
              <a:t>Energy Efficiency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3264FC-83B2-7C1F-33F4-D17B0E706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96DAA-9B3B-2748-9C7F-0FEF1858152B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Picture 4" descr="A car charging station in front of a building&#10;&#10;Description automatically generated">
            <a:extLst>
              <a:ext uri="{FF2B5EF4-FFF2-40B4-BE49-F238E27FC236}">
                <a16:creationId xmlns:a16="http://schemas.microsoft.com/office/drawing/2014/main" id="{9DE38AC2-1D08-86BC-10C7-47D3831AB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9565" y="2824130"/>
            <a:ext cx="3597235" cy="161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627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93A32-303A-F958-BDDC-03D3DAD22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92484-CC8F-338F-F7D0-5ED5D29BC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Smart Building &amp; EV Charging Interface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24E319-3B49-48B7-FE9A-90934BF7A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96DAA-9B3B-2748-9C7F-0FEF1858152B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277" name="Rectangle 276">
            <a:extLst>
              <a:ext uri="{FF2B5EF4-FFF2-40B4-BE49-F238E27FC236}">
                <a16:creationId xmlns:a16="http://schemas.microsoft.com/office/drawing/2014/main" id="{AAE178BA-E90A-ED3A-D585-EDF530B9E298}"/>
              </a:ext>
            </a:extLst>
          </p:cNvPr>
          <p:cNvSpPr/>
          <p:nvPr/>
        </p:nvSpPr>
        <p:spPr>
          <a:xfrm>
            <a:off x="672074" y="2710367"/>
            <a:ext cx="2402382" cy="461664"/>
          </a:xfrm>
          <a:prstGeom prst="rect">
            <a:avLst/>
          </a:prstGeom>
          <a:solidFill>
            <a:srgbClr val="FFFF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8" name="Group 277">
            <a:extLst>
              <a:ext uri="{FF2B5EF4-FFF2-40B4-BE49-F238E27FC236}">
                <a16:creationId xmlns:a16="http://schemas.microsoft.com/office/drawing/2014/main" id="{4541015F-3114-6B8A-7C95-68DD2926BFC1}"/>
              </a:ext>
            </a:extLst>
          </p:cNvPr>
          <p:cNvGrpSpPr/>
          <p:nvPr/>
        </p:nvGrpSpPr>
        <p:grpSpPr>
          <a:xfrm>
            <a:off x="5405517" y="2696526"/>
            <a:ext cx="512983" cy="371396"/>
            <a:chOff x="4614826" y="2822193"/>
            <a:chExt cx="566774" cy="405061"/>
          </a:xfrm>
        </p:grpSpPr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E987B2E6-B16B-2C8A-4E03-6F32C44541EF}"/>
                </a:ext>
              </a:extLst>
            </p:cNvPr>
            <p:cNvSpPr/>
            <p:nvPr/>
          </p:nvSpPr>
          <p:spPr>
            <a:xfrm>
              <a:off x="4637459" y="3049992"/>
              <a:ext cx="115883" cy="11248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0C56AE8A-EC12-C05A-7F97-903F19D4B94A}"/>
                </a:ext>
              </a:extLst>
            </p:cNvPr>
            <p:cNvSpPr/>
            <p:nvPr/>
          </p:nvSpPr>
          <p:spPr>
            <a:xfrm>
              <a:off x="4753342" y="3049992"/>
              <a:ext cx="115883" cy="11248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BD4EDA90-6C44-1737-DF60-591C29A303C9}"/>
                </a:ext>
              </a:extLst>
            </p:cNvPr>
            <p:cNvSpPr/>
            <p:nvPr/>
          </p:nvSpPr>
          <p:spPr>
            <a:xfrm>
              <a:off x="4869225" y="3049992"/>
              <a:ext cx="115883" cy="11248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E0F2F18E-A5A9-1ED8-F8E9-790347184A32}"/>
                </a:ext>
              </a:extLst>
            </p:cNvPr>
            <p:cNvSpPr/>
            <p:nvPr/>
          </p:nvSpPr>
          <p:spPr>
            <a:xfrm>
              <a:off x="4984873" y="3051863"/>
              <a:ext cx="115883" cy="11248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76E073AA-4821-6C12-E7C8-943C01066679}"/>
                </a:ext>
              </a:extLst>
            </p:cNvPr>
            <p:cNvSpPr/>
            <p:nvPr/>
          </p:nvSpPr>
          <p:spPr>
            <a:xfrm>
              <a:off x="4637459" y="2888188"/>
              <a:ext cx="115883" cy="11248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36A33B68-4895-B41C-414B-30710F907FC1}"/>
                </a:ext>
              </a:extLst>
            </p:cNvPr>
            <p:cNvSpPr/>
            <p:nvPr/>
          </p:nvSpPr>
          <p:spPr>
            <a:xfrm>
              <a:off x="4753342" y="2888188"/>
              <a:ext cx="115883" cy="11248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F94C543B-33A5-BF41-4364-C4799406A52D}"/>
                </a:ext>
              </a:extLst>
            </p:cNvPr>
            <p:cNvSpPr/>
            <p:nvPr/>
          </p:nvSpPr>
          <p:spPr>
            <a:xfrm>
              <a:off x="4869225" y="2888188"/>
              <a:ext cx="115883" cy="11248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8BA59421-B643-059B-96C6-E52C0FED0500}"/>
                </a:ext>
              </a:extLst>
            </p:cNvPr>
            <p:cNvSpPr/>
            <p:nvPr/>
          </p:nvSpPr>
          <p:spPr>
            <a:xfrm>
              <a:off x="4984873" y="2890059"/>
              <a:ext cx="115883" cy="11248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DBA13F89-032D-0D46-6B15-0BCE340EF8A2}"/>
                </a:ext>
              </a:extLst>
            </p:cNvPr>
            <p:cNvSpPr/>
            <p:nvPr/>
          </p:nvSpPr>
          <p:spPr>
            <a:xfrm>
              <a:off x="4614826" y="3106002"/>
              <a:ext cx="545740" cy="1212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0F94B26C-D80E-A728-98C0-F6D4DA444893}"/>
                </a:ext>
              </a:extLst>
            </p:cNvPr>
            <p:cNvSpPr/>
            <p:nvPr/>
          </p:nvSpPr>
          <p:spPr>
            <a:xfrm>
              <a:off x="4635860" y="2822193"/>
              <a:ext cx="545740" cy="1212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89" name="Straight Connector 288">
            <a:extLst>
              <a:ext uri="{FF2B5EF4-FFF2-40B4-BE49-F238E27FC236}">
                <a16:creationId xmlns:a16="http://schemas.microsoft.com/office/drawing/2014/main" id="{C53501FF-55C1-22C2-BC87-D40251C42138}"/>
              </a:ext>
            </a:extLst>
          </p:cNvPr>
          <p:cNvCxnSpPr>
            <a:cxnSpLocks/>
          </p:cNvCxnSpPr>
          <p:nvPr/>
        </p:nvCxnSpPr>
        <p:spPr>
          <a:xfrm flipH="1" flipV="1">
            <a:off x="3857450" y="2509446"/>
            <a:ext cx="1779073" cy="1587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0" name="Rectangle 289">
            <a:extLst>
              <a:ext uri="{FF2B5EF4-FFF2-40B4-BE49-F238E27FC236}">
                <a16:creationId xmlns:a16="http://schemas.microsoft.com/office/drawing/2014/main" id="{9A4A94F9-CFC7-3C91-531A-878FD0DE261F}"/>
              </a:ext>
            </a:extLst>
          </p:cNvPr>
          <p:cNvSpPr/>
          <p:nvPr/>
        </p:nvSpPr>
        <p:spPr bwMode="auto">
          <a:xfrm>
            <a:off x="1263331" y="1245262"/>
            <a:ext cx="3196040" cy="99407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effectLst/>
              <a:latin typeface="Arial" charset="0"/>
              <a:cs typeface="Arial Unicode MS" charset="0"/>
            </a:endParaRPr>
          </a:p>
        </p:txBody>
      </p:sp>
      <p:cxnSp>
        <p:nvCxnSpPr>
          <p:cNvPr id="291" name="Straight Connector 290">
            <a:extLst>
              <a:ext uri="{FF2B5EF4-FFF2-40B4-BE49-F238E27FC236}">
                <a16:creationId xmlns:a16="http://schemas.microsoft.com/office/drawing/2014/main" id="{E5229628-3375-2D2A-C3C3-BF9F538A98C4}"/>
              </a:ext>
            </a:extLst>
          </p:cNvPr>
          <p:cNvCxnSpPr>
            <a:cxnSpLocks/>
          </p:cNvCxnSpPr>
          <p:nvPr/>
        </p:nvCxnSpPr>
        <p:spPr>
          <a:xfrm flipH="1">
            <a:off x="2267712" y="1760754"/>
            <a:ext cx="184582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C363A91B-52BE-5396-BB12-902BFF9C0964}"/>
              </a:ext>
            </a:extLst>
          </p:cNvPr>
          <p:cNvGrpSpPr/>
          <p:nvPr/>
        </p:nvGrpSpPr>
        <p:grpSpPr>
          <a:xfrm>
            <a:off x="3777973" y="1749354"/>
            <a:ext cx="327841" cy="497379"/>
            <a:chOff x="640265" y="1858426"/>
            <a:chExt cx="412767" cy="684631"/>
          </a:xfrm>
        </p:grpSpPr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DC3618F1-A6B5-2973-E6A8-66F96D4D7932}"/>
                </a:ext>
              </a:extLst>
            </p:cNvPr>
            <p:cNvSpPr/>
            <p:nvPr/>
          </p:nvSpPr>
          <p:spPr>
            <a:xfrm>
              <a:off x="640265" y="2057038"/>
              <a:ext cx="313668" cy="27012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Rounded Rectangle 293">
              <a:extLst>
                <a:ext uri="{FF2B5EF4-FFF2-40B4-BE49-F238E27FC236}">
                  <a16:creationId xmlns:a16="http://schemas.microsoft.com/office/drawing/2014/main" id="{1AEFFE66-7833-0379-4C18-6A53A52DCFDD}"/>
                </a:ext>
              </a:extLst>
            </p:cNvPr>
            <p:cNvSpPr/>
            <p:nvPr/>
          </p:nvSpPr>
          <p:spPr>
            <a:xfrm>
              <a:off x="739364" y="1951240"/>
              <a:ext cx="313668" cy="43312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5" name="Straight Connector 294">
              <a:extLst>
                <a:ext uri="{FF2B5EF4-FFF2-40B4-BE49-F238E27FC236}">
                  <a16:creationId xmlns:a16="http://schemas.microsoft.com/office/drawing/2014/main" id="{EFA029C8-A04D-1859-BD0C-7DC622EBC33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41864" y="2304644"/>
              <a:ext cx="0" cy="238413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6" name="Straight Connector 295">
              <a:extLst>
                <a:ext uri="{FF2B5EF4-FFF2-40B4-BE49-F238E27FC236}">
                  <a16:creationId xmlns:a16="http://schemas.microsoft.com/office/drawing/2014/main" id="{6EFED203-E6A9-1C8C-1E6E-38CD56318A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9364" y="1858426"/>
              <a:ext cx="0" cy="219637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97" name="Oval 296">
            <a:extLst>
              <a:ext uri="{FF2B5EF4-FFF2-40B4-BE49-F238E27FC236}">
                <a16:creationId xmlns:a16="http://schemas.microsoft.com/office/drawing/2014/main" id="{48498EB8-484E-8781-3D3C-383CCF76E347}"/>
              </a:ext>
            </a:extLst>
          </p:cNvPr>
          <p:cNvSpPr/>
          <p:nvPr/>
        </p:nvSpPr>
        <p:spPr>
          <a:xfrm>
            <a:off x="3832925" y="2214974"/>
            <a:ext cx="50248" cy="4571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8" name="Straight Connector 297">
            <a:extLst>
              <a:ext uri="{FF2B5EF4-FFF2-40B4-BE49-F238E27FC236}">
                <a16:creationId xmlns:a16="http://schemas.microsoft.com/office/drawing/2014/main" id="{6B1BDADD-F110-0540-1C71-55117FA6736D}"/>
              </a:ext>
            </a:extLst>
          </p:cNvPr>
          <p:cNvCxnSpPr>
            <a:cxnSpLocks/>
          </p:cNvCxnSpPr>
          <p:nvPr/>
        </p:nvCxnSpPr>
        <p:spPr>
          <a:xfrm>
            <a:off x="3276072" y="1002858"/>
            <a:ext cx="1" cy="222143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9" name="Straight Connector 298">
            <a:extLst>
              <a:ext uri="{FF2B5EF4-FFF2-40B4-BE49-F238E27FC236}">
                <a16:creationId xmlns:a16="http://schemas.microsoft.com/office/drawing/2014/main" id="{B9B8B0CC-CA02-9F5B-56BA-9DA0F90298F0}"/>
              </a:ext>
            </a:extLst>
          </p:cNvPr>
          <p:cNvCxnSpPr>
            <a:cxnSpLocks/>
          </p:cNvCxnSpPr>
          <p:nvPr/>
        </p:nvCxnSpPr>
        <p:spPr>
          <a:xfrm flipH="1">
            <a:off x="3164309" y="948119"/>
            <a:ext cx="199773" cy="104979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0" name="TextBox 299">
            <a:extLst>
              <a:ext uri="{FF2B5EF4-FFF2-40B4-BE49-F238E27FC236}">
                <a16:creationId xmlns:a16="http://schemas.microsoft.com/office/drawing/2014/main" id="{BF61059B-4473-9704-9C6E-C82ED358FE73}"/>
              </a:ext>
            </a:extLst>
          </p:cNvPr>
          <p:cNvSpPr txBox="1"/>
          <p:nvPr/>
        </p:nvSpPr>
        <p:spPr>
          <a:xfrm>
            <a:off x="2970658" y="743821"/>
            <a:ext cx="68320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/>
              <a:t>To Utility</a:t>
            </a:r>
          </a:p>
        </p:txBody>
      </p:sp>
      <p:sp>
        <p:nvSpPr>
          <p:cNvPr id="301" name="TextBox 300">
            <a:extLst>
              <a:ext uri="{FF2B5EF4-FFF2-40B4-BE49-F238E27FC236}">
                <a16:creationId xmlns:a16="http://schemas.microsoft.com/office/drawing/2014/main" id="{5C0B9E3E-517A-4A8A-1846-0F2750CB34D9}"/>
              </a:ext>
            </a:extLst>
          </p:cNvPr>
          <p:cNvSpPr txBox="1"/>
          <p:nvPr/>
        </p:nvSpPr>
        <p:spPr>
          <a:xfrm>
            <a:off x="1240328" y="1217899"/>
            <a:ext cx="1776467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/>
              <a:t>MSB</a:t>
            </a:r>
          </a:p>
          <a:p>
            <a:r>
              <a:rPr lang="en-US" sz="800" dirty="0"/>
              <a:t>3-Phase, 480Y/277V</a:t>
            </a:r>
          </a:p>
        </p:txBody>
      </p:sp>
      <p:sp>
        <p:nvSpPr>
          <p:cNvPr id="302" name="Rectangle 301">
            <a:extLst>
              <a:ext uri="{FF2B5EF4-FFF2-40B4-BE49-F238E27FC236}">
                <a16:creationId xmlns:a16="http://schemas.microsoft.com/office/drawing/2014/main" id="{F7763B15-CC68-1116-2451-4DDC27098237}"/>
              </a:ext>
            </a:extLst>
          </p:cNvPr>
          <p:cNvSpPr/>
          <p:nvPr/>
        </p:nvSpPr>
        <p:spPr bwMode="auto">
          <a:xfrm>
            <a:off x="3524530" y="3356779"/>
            <a:ext cx="4455118" cy="73091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effectLst/>
              <a:latin typeface="Arial" charset="0"/>
              <a:cs typeface="Arial Unicode MS" charset="0"/>
            </a:endParaRPr>
          </a:p>
        </p:txBody>
      </p:sp>
      <p:cxnSp>
        <p:nvCxnSpPr>
          <p:cNvPr id="303" name="Straight Connector 302">
            <a:extLst>
              <a:ext uri="{FF2B5EF4-FFF2-40B4-BE49-F238E27FC236}">
                <a16:creationId xmlns:a16="http://schemas.microsoft.com/office/drawing/2014/main" id="{51D7E617-B723-EEB4-BC79-E67C35FCC653}"/>
              </a:ext>
            </a:extLst>
          </p:cNvPr>
          <p:cNvCxnSpPr>
            <a:cxnSpLocks/>
          </p:cNvCxnSpPr>
          <p:nvPr/>
        </p:nvCxnSpPr>
        <p:spPr>
          <a:xfrm flipH="1">
            <a:off x="3713642" y="3731725"/>
            <a:ext cx="4055081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5" name="TextBox 304">
            <a:extLst>
              <a:ext uri="{FF2B5EF4-FFF2-40B4-BE49-F238E27FC236}">
                <a16:creationId xmlns:a16="http://schemas.microsoft.com/office/drawing/2014/main" id="{5F83A34F-EABB-1C28-4CDD-BE2B79A99D3D}"/>
              </a:ext>
            </a:extLst>
          </p:cNvPr>
          <p:cNvSpPr txBox="1"/>
          <p:nvPr/>
        </p:nvSpPr>
        <p:spPr>
          <a:xfrm>
            <a:off x="3523734" y="3337253"/>
            <a:ext cx="192918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/>
              <a:t>EV Panel</a:t>
            </a:r>
          </a:p>
          <a:p>
            <a:r>
              <a:rPr lang="en-US" sz="800" dirty="0"/>
              <a:t>3-Phase, 208Y/120V</a:t>
            </a:r>
          </a:p>
        </p:txBody>
      </p:sp>
      <p:cxnSp>
        <p:nvCxnSpPr>
          <p:cNvPr id="306" name="Straight Connector 305">
            <a:extLst>
              <a:ext uri="{FF2B5EF4-FFF2-40B4-BE49-F238E27FC236}">
                <a16:creationId xmlns:a16="http://schemas.microsoft.com/office/drawing/2014/main" id="{FD5C5905-184D-1ED0-E519-4561DAC94EDE}"/>
              </a:ext>
            </a:extLst>
          </p:cNvPr>
          <p:cNvCxnSpPr>
            <a:cxnSpLocks/>
          </p:cNvCxnSpPr>
          <p:nvPr/>
        </p:nvCxnSpPr>
        <p:spPr>
          <a:xfrm flipH="1">
            <a:off x="2180215" y="1656107"/>
            <a:ext cx="174994" cy="209294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8" name="Oval 307">
            <a:extLst>
              <a:ext uri="{FF2B5EF4-FFF2-40B4-BE49-F238E27FC236}">
                <a16:creationId xmlns:a16="http://schemas.microsoft.com/office/drawing/2014/main" id="{5B087C36-03B1-FBFB-C384-9DC5D137F354}"/>
              </a:ext>
            </a:extLst>
          </p:cNvPr>
          <p:cNvSpPr/>
          <p:nvPr/>
        </p:nvSpPr>
        <p:spPr>
          <a:xfrm>
            <a:off x="3952188" y="3829757"/>
            <a:ext cx="190400" cy="13333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Rounded Rectangle 308">
            <a:extLst>
              <a:ext uri="{FF2B5EF4-FFF2-40B4-BE49-F238E27FC236}">
                <a16:creationId xmlns:a16="http://schemas.microsoft.com/office/drawing/2014/main" id="{B0857F6B-3284-37AD-AC35-BE498248262C}"/>
              </a:ext>
            </a:extLst>
          </p:cNvPr>
          <p:cNvSpPr/>
          <p:nvPr/>
        </p:nvSpPr>
        <p:spPr>
          <a:xfrm>
            <a:off x="4012342" y="3777537"/>
            <a:ext cx="190400" cy="21378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0" name="Straight Connector 309">
            <a:extLst>
              <a:ext uri="{FF2B5EF4-FFF2-40B4-BE49-F238E27FC236}">
                <a16:creationId xmlns:a16="http://schemas.microsoft.com/office/drawing/2014/main" id="{E1E8247C-90F7-57BD-B028-B7D934C05E3F}"/>
              </a:ext>
            </a:extLst>
          </p:cNvPr>
          <p:cNvCxnSpPr>
            <a:cxnSpLocks/>
          </p:cNvCxnSpPr>
          <p:nvPr/>
        </p:nvCxnSpPr>
        <p:spPr bwMode="auto">
          <a:xfrm flipV="1">
            <a:off x="4013860" y="3951972"/>
            <a:ext cx="0" cy="117678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1" name="Straight Connector 310">
            <a:extLst>
              <a:ext uri="{FF2B5EF4-FFF2-40B4-BE49-F238E27FC236}">
                <a16:creationId xmlns:a16="http://schemas.microsoft.com/office/drawing/2014/main" id="{26D4ADC9-1D1D-5BFB-DC29-22B9AB0541B3}"/>
              </a:ext>
            </a:extLst>
          </p:cNvPr>
          <p:cNvCxnSpPr>
            <a:cxnSpLocks/>
          </p:cNvCxnSpPr>
          <p:nvPr/>
        </p:nvCxnSpPr>
        <p:spPr>
          <a:xfrm flipV="1">
            <a:off x="4012342" y="3731725"/>
            <a:ext cx="0" cy="10841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2" name="Oval 311">
            <a:extLst>
              <a:ext uri="{FF2B5EF4-FFF2-40B4-BE49-F238E27FC236}">
                <a16:creationId xmlns:a16="http://schemas.microsoft.com/office/drawing/2014/main" id="{0C25F0D6-B84A-3238-FE67-74144608A700}"/>
              </a:ext>
            </a:extLst>
          </p:cNvPr>
          <p:cNvSpPr/>
          <p:nvPr/>
        </p:nvSpPr>
        <p:spPr>
          <a:xfrm>
            <a:off x="3990853" y="4066378"/>
            <a:ext cx="50508" cy="4571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3" name="Straight Connector 312">
            <a:extLst>
              <a:ext uri="{FF2B5EF4-FFF2-40B4-BE49-F238E27FC236}">
                <a16:creationId xmlns:a16="http://schemas.microsoft.com/office/drawing/2014/main" id="{44414032-D40A-0A9E-7102-9CCDEC23DC87}"/>
              </a:ext>
            </a:extLst>
          </p:cNvPr>
          <p:cNvCxnSpPr>
            <a:cxnSpLocks/>
          </p:cNvCxnSpPr>
          <p:nvPr/>
        </p:nvCxnSpPr>
        <p:spPr bwMode="auto">
          <a:xfrm flipV="1">
            <a:off x="4017720" y="4118974"/>
            <a:ext cx="0" cy="205174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14" name="Graphic 313">
            <a:extLst>
              <a:ext uri="{FF2B5EF4-FFF2-40B4-BE49-F238E27FC236}">
                <a16:creationId xmlns:a16="http://schemas.microsoft.com/office/drawing/2014/main" id="{E7B394A4-74DC-5DD1-0B57-CCE5F70D3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44847" y="4320125"/>
            <a:ext cx="208885" cy="208885"/>
          </a:xfrm>
          <a:prstGeom prst="rect">
            <a:avLst/>
          </a:prstGeom>
        </p:spPr>
      </p:pic>
      <p:sp>
        <p:nvSpPr>
          <p:cNvPr id="318" name="TextBox 317">
            <a:extLst>
              <a:ext uri="{FF2B5EF4-FFF2-40B4-BE49-F238E27FC236}">
                <a16:creationId xmlns:a16="http://schemas.microsoft.com/office/drawing/2014/main" id="{B730EBBA-5CEC-A074-31EB-EB77F40D63E0}"/>
              </a:ext>
            </a:extLst>
          </p:cNvPr>
          <p:cNvSpPr txBox="1"/>
          <p:nvPr/>
        </p:nvSpPr>
        <p:spPr>
          <a:xfrm>
            <a:off x="672074" y="2700034"/>
            <a:ext cx="2417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solidFill>
                  <a:srgbClr val="FF0000"/>
                </a:solidFill>
              </a:rPr>
              <a:t>ElecAcLineImportCurrentMaxSp</a:t>
            </a:r>
            <a:r>
              <a:rPr lang="en-US" sz="800" dirty="0">
                <a:solidFill>
                  <a:srgbClr val="FF0000"/>
                </a:solidFill>
              </a:rPr>
              <a:t> { </a:t>
            </a:r>
            <a:r>
              <a:rPr lang="en-US" sz="800" dirty="0" err="1">
                <a:solidFill>
                  <a:srgbClr val="FF0000"/>
                </a:solidFill>
              </a:rPr>
              <a:t>lineCurrent</a:t>
            </a:r>
            <a:r>
              <a:rPr lang="en-US" sz="800" dirty="0">
                <a:solidFill>
                  <a:srgbClr val="FF0000"/>
                </a:solidFill>
              </a:rPr>
              <a:t>: “L1” }</a:t>
            </a:r>
          </a:p>
          <a:p>
            <a:pPr algn="ctr"/>
            <a:r>
              <a:rPr lang="en-US" sz="800" dirty="0" err="1">
                <a:solidFill>
                  <a:srgbClr val="FF0000"/>
                </a:solidFill>
              </a:rPr>
              <a:t>ElecAcLineImportCurrentMaxSp</a:t>
            </a:r>
            <a:r>
              <a:rPr lang="en-US" sz="800" dirty="0">
                <a:solidFill>
                  <a:srgbClr val="FF0000"/>
                </a:solidFill>
              </a:rPr>
              <a:t> { </a:t>
            </a:r>
            <a:r>
              <a:rPr lang="en-US" sz="800" dirty="0" err="1">
                <a:solidFill>
                  <a:srgbClr val="FF0000"/>
                </a:solidFill>
              </a:rPr>
              <a:t>lineCurrent</a:t>
            </a:r>
            <a:r>
              <a:rPr lang="en-US" sz="800" dirty="0">
                <a:solidFill>
                  <a:srgbClr val="FF0000"/>
                </a:solidFill>
              </a:rPr>
              <a:t>: “L2” }</a:t>
            </a:r>
          </a:p>
          <a:p>
            <a:pPr algn="ctr"/>
            <a:r>
              <a:rPr lang="en-US" sz="800" dirty="0" err="1">
                <a:solidFill>
                  <a:srgbClr val="FF0000"/>
                </a:solidFill>
              </a:rPr>
              <a:t>ElecAcLineImportCurrentMaxSp</a:t>
            </a:r>
            <a:r>
              <a:rPr lang="en-US" sz="800" dirty="0">
                <a:solidFill>
                  <a:srgbClr val="FF0000"/>
                </a:solidFill>
              </a:rPr>
              <a:t> { </a:t>
            </a:r>
            <a:r>
              <a:rPr lang="en-US" sz="800" dirty="0" err="1">
                <a:solidFill>
                  <a:srgbClr val="FF0000"/>
                </a:solidFill>
              </a:rPr>
              <a:t>lineCurrent</a:t>
            </a:r>
            <a:r>
              <a:rPr lang="en-US" sz="800" dirty="0">
                <a:solidFill>
                  <a:srgbClr val="FF0000"/>
                </a:solidFill>
              </a:rPr>
              <a:t>: “L3” }</a:t>
            </a:r>
          </a:p>
        </p:txBody>
      </p:sp>
      <p:sp>
        <p:nvSpPr>
          <p:cNvPr id="320" name="TextBox 319">
            <a:extLst>
              <a:ext uri="{FF2B5EF4-FFF2-40B4-BE49-F238E27FC236}">
                <a16:creationId xmlns:a16="http://schemas.microsoft.com/office/drawing/2014/main" id="{FA5AA1CA-A784-FFA7-6199-7E96C43721E1}"/>
              </a:ext>
            </a:extLst>
          </p:cNvPr>
          <p:cNvSpPr txBox="1"/>
          <p:nvPr/>
        </p:nvSpPr>
        <p:spPr>
          <a:xfrm>
            <a:off x="3483991" y="1877614"/>
            <a:ext cx="3785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3P</a:t>
            </a:r>
          </a:p>
        </p:txBody>
      </p:sp>
      <p:cxnSp>
        <p:nvCxnSpPr>
          <p:cNvPr id="404" name="Straight Connector 403">
            <a:extLst>
              <a:ext uri="{FF2B5EF4-FFF2-40B4-BE49-F238E27FC236}">
                <a16:creationId xmlns:a16="http://schemas.microsoft.com/office/drawing/2014/main" id="{C9B99EB9-7CC8-CB98-B8E2-6A630FBF68B7}"/>
              </a:ext>
            </a:extLst>
          </p:cNvPr>
          <p:cNvCxnSpPr>
            <a:cxnSpLocks/>
          </p:cNvCxnSpPr>
          <p:nvPr/>
        </p:nvCxnSpPr>
        <p:spPr>
          <a:xfrm flipV="1">
            <a:off x="5636523" y="2928962"/>
            <a:ext cx="0" cy="802763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5" name="Straight Connector 404">
            <a:extLst>
              <a:ext uri="{FF2B5EF4-FFF2-40B4-BE49-F238E27FC236}">
                <a16:creationId xmlns:a16="http://schemas.microsoft.com/office/drawing/2014/main" id="{5C04A4B4-E6B7-E31A-8352-EEFDD4B8F829}"/>
              </a:ext>
            </a:extLst>
          </p:cNvPr>
          <p:cNvCxnSpPr>
            <a:cxnSpLocks/>
          </p:cNvCxnSpPr>
          <p:nvPr/>
        </p:nvCxnSpPr>
        <p:spPr>
          <a:xfrm flipV="1">
            <a:off x="5636523" y="2509446"/>
            <a:ext cx="0" cy="333662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06" name="Group 405">
            <a:extLst>
              <a:ext uri="{FF2B5EF4-FFF2-40B4-BE49-F238E27FC236}">
                <a16:creationId xmlns:a16="http://schemas.microsoft.com/office/drawing/2014/main" id="{855D50C0-5D88-6CB4-7039-4044485538C7}"/>
              </a:ext>
            </a:extLst>
          </p:cNvPr>
          <p:cNvGrpSpPr/>
          <p:nvPr/>
        </p:nvGrpSpPr>
        <p:grpSpPr>
          <a:xfrm>
            <a:off x="3197288" y="1265048"/>
            <a:ext cx="327841" cy="497379"/>
            <a:chOff x="640265" y="1858426"/>
            <a:chExt cx="412767" cy="684631"/>
          </a:xfrm>
        </p:grpSpPr>
        <p:sp>
          <p:nvSpPr>
            <p:cNvPr id="407" name="Oval 406">
              <a:extLst>
                <a:ext uri="{FF2B5EF4-FFF2-40B4-BE49-F238E27FC236}">
                  <a16:creationId xmlns:a16="http://schemas.microsoft.com/office/drawing/2014/main" id="{E737FA0D-19D5-3008-E16B-E479CC1D7EC8}"/>
                </a:ext>
              </a:extLst>
            </p:cNvPr>
            <p:cNvSpPr/>
            <p:nvPr/>
          </p:nvSpPr>
          <p:spPr>
            <a:xfrm>
              <a:off x="640265" y="2057038"/>
              <a:ext cx="313668" cy="27012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Rounded Rectangle 407">
              <a:extLst>
                <a:ext uri="{FF2B5EF4-FFF2-40B4-BE49-F238E27FC236}">
                  <a16:creationId xmlns:a16="http://schemas.microsoft.com/office/drawing/2014/main" id="{BAC7445B-EC6D-49D3-1EB4-7DB86EE130E6}"/>
                </a:ext>
              </a:extLst>
            </p:cNvPr>
            <p:cNvSpPr/>
            <p:nvPr/>
          </p:nvSpPr>
          <p:spPr>
            <a:xfrm>
              <a:off x="739364" y="1951240"/>
              <a:ext cx="313668" cy="43312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9" name="Straight Connector 408">
              <a:extLst>
                <a:ext uri="{FF2B5EF4-FFF2-40B4-BE49-F238E27FC236}">
                  <a16:creationId xmlns:a16="http://schemas.microsoft.com/office/drawing/2014/main" id="{23501EA4-12CC-BE4B-5AE0-F5E4A16E2FB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41864" y="2304644"/>
              <a:ext cx="0" cy="238413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29BD61DC-E9DB-8583-201E-81DC78F845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9364" y="1858426"/>
              <a:ext cx="0" cy="219637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11" name="TextBox 410">
            <a:extLst>
              <a:ext uri="{FF2B5EF4-FFF2-40B4-BE49-F238E27FC236}">
                <a16:creationId xmlns:a16="http://schemas.microsoft.com/office/drawing/2014/main" id="{52472930-D385-7B5F-4258-9C4D7F880957}"/>
              </a:ext>
            </a:extLst>
          </p:cNvPr>
          <p:cNvSpPr txBox="1"/>
          <p:nvPr/>
        </p:nvSpPr>
        <p:spPr>
          <a:xfrm>
            <a:off x="2899196" y="1394306"/>
            <a:ext cx="3785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3P</a:t>
            </a:r>
          </a:p>
        </p:txBody>
      </p:sp>
      <p:sp>
        <p:nvSpPr>
          <p:cNvPr id="412" name="Oval 411">
            <a:extLst>
              <a:ext uri="{FF2B5EF4-FFF2-40B4-BE49-F238E27FC236}">
                <a16:creationId xmlns:a16="http://schemas.microsoft.com/office/drawing/2014/main" id="{4C72896F-F222-7906-70F1-6142DA2E9526}"/>
              </a:ext>
            </a:extLst>
          </p:cNvPr>
          <p:cNvSpPr/>
          <p:nvPr/>
        </p:nvSpPr>
        <p:spPr>
          <a:xfrm>
            <a:off x="3255028" y="1222403"/>
            <a:ext cx="50248" cy="4571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3" name="Straight Connector 412">
            <a:extLst>
              <a:ext uri="{FF2B5EF4-FFF2-40B4-BE49-F238E27FC236}">
                <a16:creationId xmlns:a16="http://schemas.microsoft.com/office/drawing/2014/main" id="{75DE2CA7-D573-0BC3-358C-E5B75C6D24ED}"/>
              </a:ext>
            </a:extLst>
          </p:cNvPr>
          <p:cNvCxnSpPr>
            <a:cxnSpLocks/>
          </p:cNvCxnSpPr>
          <p:nvPr/>
        </p:nvCxnSpPr>
        <p:spPr>
          <a:xfrm flipV="1">
            <a:off x="3857450" y="2267570"/>
            <a:ext cx="0" cy="241876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5" name="Straight Arrow Connector 414">
            <a:extLst>
              <a:ext uri="{FF2B5EF4-FFF2-40B4-BE49-F238E27FC236}">
                <a16:creationId xmlns:a16="http://schemas.microsoft.com/office/drawing/2014/main" id="{C003C00A-1BCD-87CB-0CE9-15E0262A7B05}"/>
              </a:ext>
            </a:extLst>
          </p:cNvPr>
          <p:cNvCxnSpPr>
            <a:cxnSpLocks/>
          </p:cNvCxnSpPr>
          <p:nvPr/>
        </p:nvCxnSpPr>
        <p:spPr>
          <a:xfrm flipV="1">
            <a:off x="2782529" y="2151014"/>
            <a:ext cx="1050395" cy="554432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0" name="Group 419">
            <a:extLst>
              <a:ext uri="{FF2B5EF4-FFF2-40B4-BE49-F238E27FC236}">
                <a16:creationId xmlns:a16="http://schemas.microsoft.com/office/drawing/2014/main" id="{B04494DF-A335-8C0E-51D9-105650BECD54}"/>
              </a:ext>
            </a:extLst>
          </p:cNvPr>
          <p:cNvGrpSpPr/>
          <p:nvPr/>
        </p:nvGrpSpPr>
        <p:grpSpPr>
          <a:xfrm>
            <a:off x="4386667" y="3728927"/>
            <a:ext cx="250554" cy="337925"/>
            <a:chOff x="640265" y="1858426"/>
            <a:chExt cx="412767" cy="684631"/>
          </a:xfrm>
        </p:grpSpPr>
        <p:sp>
          <p:nvSpPr>
            <p:cNvPr id="421" name="Oval 420">
              <a:extLst>
                <a:ext uri="{FF2B5EF4-FFF2-40B4-BE49-F238E27FC236}">
                  <a16:creationId xmlns:a16="http://schemas.microsoft.com/office/drawing/2014/main" id="{A8F025AA-3CB4-D900-A237-938A652BC952}"/>
                </a:ext>
              </a:extLst>
            </p:cNvPr>
            <p:cNvSpPr/>
            <p:nvPr/>
          </p:nvSpPr>
          <p:spPr>
            <a:xfrm>
              <a:off x="640265" y="2057038"/>
              <a:ext cx="313668" cy="27012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Rounded Rectangle 421">
              <a:extLst>
                <a:ext uri="{FF2B5EF4-FFF2-40B4-BE49-F238E27FC236}">
                  <a16:creationId xmlns:a16="http://schemas.microsoft.com/office/drawing/2014/main" id="{092403A9-B7CC-0DFA-BB44-FB0DBD8E9A9D}"/>
                </a:ext>
              </a:extLst>
            </p:cNvPr>
            <p:cNvSpPr/>
            <p:nvPr/>
          </p:nvSpPr>
          <p:spPr>
            <a:xfrm>
              <a:off x="739364" y="1951240"/>
              <a:ext cx="313668" cy="43312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739583B4-20BA-D022-9F41-B88B22D4382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41864" y="2304644"/>
              <a:ext cx="0" cy="238413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4" name="Straight Connector 423">
              <a:extLst>
                <a:ext uri="{FF2B5EF4-FFF2-40B4-BE49-F238E27FC236}">
                  <a16:creationId xmlns:a16="http://schemas.microsoft.com/office/drawing/2014/main" id="{32BF5568-9DFC-118E-0600-485BAD4229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9364" y="1858426"/>
              <a:ext cx="0" cy="219637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25" name="Oval 424">
            <a:extLst>
              <a:ext uri="{FF2B5EF4-FFF2-40B4-BE49-F238E27FC236}">
                <a16:creationId xmlns:a16="http://schemas.microsoft.com/office/drawing/2014/main" id="{4F83474A-E9ED-3B85-C030-EAF2EA79F1E5}"/>
              </a:ext>
            </a:extLst>
          </p:cNvPr>
          <p:cNvSpPr/>
          <p:nvPr/>
        </p:nvSpPr>
        <p:spPr>
          <a:xfrm>
            <a:off x="4425332" y="4063580"/>
            <a:ext cx="50508" cy="4571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6" name="Straight Connector 425">
            <a:extLst>
              <a:ext uri="{FF2B5EF4-FFF2-40B4-BE49-F238E27FC236}">
                <a16:creationId xmlns:a16="http://schemas.microsoft.com/office/drawing/2014/main" id="{53AB30F2-F34B-430E-4CF9-C54BE2320419}"/>
              </a:ext>
            </a:extLst>
          </p:cNvPr>
          <p:cNvCxnSpPr>
            <a:cxnSpLocks/>
          </p:cNvCxnSpPr>
          <p:nvPr/>
        </p:nvCxnSpPr>
        <p:spPr bwMode="auto">
          <a:xfrm flipV="1">
            <a:off x="4452199" y="4116176"/>
            <a:ext cx="0" cy="205174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27" name="Graphic 426">
            <a:extLst>
              <a:ext uri="{FF2B5EF4-FFF2-40B4-BE49-F238E27FC236}">
                <a16:creationId xmlns:a16="http://schemas.microsoft.com/office/drawing/2014/main" id="{98C0AAA5-AD79-7B02-EB31-846700C290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79326" y="4317327"/>
            <a:ext cx="208885" cy="208885"/>
          </a:xfrm>
          <a:prstGeom prst="rect">
            <a:avLst/>
          </a:prstGeom>
        </p:spPr>
      </p:pic>
      <p:grpSp>
        <p:nvGrpSpPr>
          <p:cNvPr id="428" name="Group 427">
            <a:extLst>
              <a:ext uri="{FF2B5EF4-FFF2-40B4-BE49-F238E27FC236}">
                <a16:creationId xmlns:a16="http://schemas.microsoft.com/office/drawing/2014/main" id="{605C3FA0-B9BB-19C3-474D-2B8C5840114C}"/>
              </a:ext>
            </a:extLst>
          </p:cNvPr>
          <p:cNvGrpSpPr/>
          <p:nvPr/>
        </p:nvGrpSpPr>
        <p:grpSpPr>
          <a:xfrm>
            <a:off x="4821146" y="3728927"/>
            <a:ext cx="250554" cy="337925"/>
            <a:chOff x="640265" y="1858426"/>
            <a:chExt cx="412767" cy="684631"/>
          </a:xfrm>
        </p:grpSpPr>
        <p:sp>
          <p:nvSpPr>
            <p:cNvPr id="429" name="Oval 428">
              <a:extLst>
                <a:ext uri="{FF2B5EF4-FFF2-40B4-BE49-F238E27FC236}">
                  <a16:creationId xmlns:a16="http://schemas.microsoft.com/office/drawing/2014/main" id="{3741F563-3A8B-F39A-35C9-E5444EF9F3C5}"/>
                </a:ext>
              </a:extLst>
            </p:cNvPr>
            <p:cNvSpPr/>
            <p:nvPr/>
          </p:nvSpPr>
          <p:spPr>
            <a:xfrm>
              <a:off x="640265" y="2057038"/>
              <a:ext cx="313668" cy="27012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Rounded Rectangle 429">
              <a:extLst>
                <a:ext uri="{FF2B5EF4-FFF2-40B4-BE49-F238E27FC236}">
                  <a16:creationId xmlns:a16="http://schemas.microsoft.com/office/drawing/2014/main" id="{CE4B315E-2443-CF97-492A-EF5D64E76802}"/>
                </a:ext>
              </a:extLst>
            </p:cNvPr>
            <p:cNvSpPr/>
            <p:nvPr/>
          </p:nvSpPr>
          <p:spPr>
            <a:xfrm>
              <a:off x="739364" y="1951240"/>
              <a:ext cx="313668" cy="43312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1" name="Straight Connector 430">
              <a:extLst>
                <a:ext uri="{FF2B5EF4-FFF2-40B4-BE49-F238E27FC236}">
                  <a16:creationId xmlns:a16="http://schemas.microsoft.com/office/drawing/2014/main" id="{73FC1905-34A4-22DC-453D-37CDB48A6CFF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41864" y="2304644"/>
              <a:ext cx="0" cy="238413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2" name="Straight Connector 431">
              <a:extLst>
                <a:ext uri="{FF2B5EF4-FFF2-40B4-BE49-F238E27FC236}">
                  <a16:creationId xmlns:a16="http://schemas.microsoft.com/office/drawing/2014/main" id="{6D76B824-86BB-1E0A-D2F7-9FCC25A691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9364" y="1858426"/>
              <a:ext cx="0" cy="219637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33" name="Oval 432">
            <a:extLst>
              <a:ext uri="{FF2B5EF4-FFF2-40B4-BE49-F238E27FC236}">
                <a16:creationId xmlns:a16="http://schemas.microsoft.com/office/drawing/2014/main" id="{92EB5949-A8CB-DA80-1E6E-C336EFD68143}"/>
              </a:ext>
            </a:extLst>
          </p:cNvPr>
          <p:cNvSpPr/>
          <p:nvPr/>
        </p:nvSpPr>
        <p:spPr>
          <a:xfrm>
            <a:off x="4859811" y="4063580"/>
            <a:ext cx="50508" cy="4571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4" name="Straight Connector 433">
            <a:extLst>
              <a:ext uri="{FF2B5EF4-FFF2-40B4-BE49-F238E27FC236}">
                <a16:creationId xmlns:a16="http://schemas.microsoft.com/office/drawing/2014/main" id="{6D993FF3-39FA-839D-2983-4A0CA2BFD29B}"/>
              </a:ext>
            </a:extLst>
          </p:cNvPr>
          <p:cNvCxnSpPr>
            <a:cxnSpLocks/>
          </p:cNvCxnSpPr>
          <p:nvPr/>
        </p:nvCxnSpPr>
        <p:spPr bwMode="auto">
          <a:xfrm flipV="1">
            <a:off x="4886678" y="4116176"/>
            <a:ext cx="0" cy="205174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35" name="Graphic 434">
            <a:extLst>
              <a:ext uri="{FF2B5EF4-FFF2-40B4-BE49-F238E27FC236}">
                <a16:creationId xmlns:a16="http://schemas.microsoft.com/office/drawing/2014/main" id="{0268033E-0A1E-B308-7B7D-62D4AAFD3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3805" y="4317327"/>
            <a:ext cx="208885" cy="208885"/>
          </a:xfrm>
          <a:prstGeom prst="rect">
            <a:avLst/>
          </a:prstGeom>
        </p:spPr>
      </p:pic>
      <p:grpSp>
        <p:nvGrpSpPr>
          <p:cNvPr id="444" name="Group 443">
            <a:extLst>
              <a:ext uri="{FF2B5EF4-FFF2-40B4-BE49-F238E27FC236}">
                <a16:creationId xmlns:a16="http://schemas.microsoft.com/office/drawing/2014/main" id="{65244FC9-C97A-9383-D257-0C1B7B9D9FCC}"/>
              </a:ext>
            </a:extLst>
          </p:cNvPr>
          <p:cNvGrpSpPr/>
          <p:nvPr/>
        </p:nvGrpSpPr>
        <p:grpSpPr>
          <a:xfrm>
            <a:off x="5255625" y="3728927"/>
            <a:ext cx="250554" cy="337925"/>
            <a:chOff x="640265" y="1858426"/>
            <a:chExt cx="412767" cy="684631"/>
          </a:xfrm>
        </p:grpSpPr>
        <p:sp>
          <p:nvSpPr>
            <p:cNvPr id="445" name="Oval 444">
              <a:extLst>
                <a:ext uri="{FF2B5EF4-FFF2-40B4-BE49-F238E27FC236}">
                  <a16:creationId xmlns:a16="http://schemas.microsoft.com/office/drawing/2014/main" id="{A61148E5-EE03-47B5-A6ED-B0FFBCB3EDD6}"/>
                </a:ext>
              </a:extLst>
            </p:cNvPr>
            <p:cNvSpPr/>
            <p:nvPr/>
          </p:nvSpPr>
          <p:spPr>
            <a:xfrm>
              <a:off x="640265" y="2057038"/>
              <a:ext cx="313668" cy="27012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Rounded Rectangle 445">
              <a:extLst>
                <a:ext uri="{FF2B5EF4-FFF2-40B4-BE49-F238E27FC236}">
                  <a16:creationId xmlns:a16="http://schemas.microsoft.com/office/drawing/2014/main" id="{7AFB04CD-8AE8-D1FB-DF3B-B6BEA0A81A63}"/>
                </a:ext>
              </a:extLst>
            </p:cNvPr>
            <p:cNvSpPr/>
            <p:nvPr/>
          </p:nvSpPr>
          <p:spPr>
            <a:xfrm>
              <a:off x="739364" y="1951240"/>
              <a:ext cx="313668" cy="43312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7" name="Straight Connector 446">
              <a:extLst>
                <a:ext uri="{FF2B5EF4-FFF2-40B4-BE49-F238E27FC236}">
                  <a16:creationId xmlns:a16="http://schemas.microsoft.com/office/drawing/2014/main" id="{DBF00D4D-DBF2-E01B-691F-09D992212CC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41864" y="2304644"/>
              <a:ext cx="0" cy="238413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8" name="Straight Connector 447">
              <a:extLst>
                <a:ext uri="{FF2B5EF4-FFF2-40B4-BE49-F238E27FC236}">
                  <a16:creationId xmlns:a16="http://schemas.microsoft.com/office/drawing/2014/main" id="{C9B6AF9E-C52D-F4E0-5B52-B5939F3E07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9364" y="1858426"/>
              <a:ext cx="0" cy="219637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49" name="Oval 448">
            <a:extLst>
              <a:ext uri="{FF2B5EF4-FFF2-40B4-BE49-F238E27FC236}">
                <a16:creationId xmlns:a16="http://schemas.microsoft.com/office/drawing/2014/main" id="{D7A8F780-E912-E64D-CA7D-E4F22915C25F}"/>
              </a:ext>
            </a:extLst>
          </p:cNvPr>
          <p:cNvSpPr/>
          <p:nvPr/>
        </p:nvSpPr>
        <p:spPr>
          <a:xfrm>
            <a:off x="5294290" y="4063580"/>
            <a:ext cx="50508" cy="4571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0" name="Straight Connector 449">
            <a:extLst>
              <a:ext uri="{FF2B5EF4-FFF2-40B4-BE49-F238E27FC236}">
                <a16:creationId xmlns:a16="http://schemas.microsoft.com/office/drawing/2014/main" id="{2078263E-15E9-6545-987C-5F50FF07B6F9}"/>
              </a:ext>
            </a:extLst>
          </p:cNvPr>
          <p:cNvCxnSpPr>
            <a:cxnSpLocks/>
          </p:cNvCxnSpPr>
          <p:nvPr/>
        </p:nvCxnSpPr>
        <p:spPr bwMode="auto">
          <a:xfrm flipV="1">
            <a:off x="5321157" y="4116176"/>
            <a:ext cx="0" cy="205174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51" name="Graphic 450">
            <a:extLst>
              <a:ext uri="{FF2B5EF4-FFF2-40B4-BE49-F238E27FC236}">
                <a16:creationId xmlns:a16="http://schemas.microsoft.com/office/drawing/2014/main" id="{0F2CB6D5-136A-84CB-8949-F14328939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48284" y="4317327"/>
            <a:ext cx="208885" cy="208885"/>
          </a:xfrm>
          <a:prstGeom prst="rect">
            <a:avLst/>
          </a:prstGeom>
        </p:spPr>
      </p:pic>
      <p:grpSp>
        <p:nvGrpSpPr>
          <p:cNvPr id="452" name="Group 451">
            <a:extLst>
              <a:ext uri="{FF2B5EF4-FFF2-40B4-BE49-F238E27FC236}">
                <a16:creationId xmlns:a16="http://schemas.microsoft.com/office/drawing/2014/main" id="{97E36708-CB3E-12C5-17D8-42D46AFB3ABF}"/>
              </a:ext>
            </a:extLst>
          </p:cNvPr>
          <p:cNvGrpSpPr/>
          <p:nvPr/>
        </p:nvGrpSpPr>
        <p:grpSpPr>
          <a:xfrm>
            <a:off x="5687170" y="3728927"/>
            <a:ext cx="250554" cy="337925"/>
            <a:chOff x="640265" y="1858426"/>
            <a:chExt cx="412767" cy="684631"/>
          </a:xfrm>
        </p:grpSpPr>
        <p:sp>
          <p:nvSpPr>
            <p:cNvPr id="453" name="Oval 452">
              <a:extLst>
                <a:ext uri="{FF2B5EF4-FFF2-40B4-BE49-F238E27FC236}">
                  <a16:creationId xmlns:a16="http://schemas.microsoft.com/office/drawing/2014/main" id="{4057E5F1-1A74-3A4F-EAB4-8580A45EA7A0}"/>
                </a:ext>
              </a:extLst>
            </p:cNvPr>
            <p:cNvSpPr/>
            <p:nvPr/>
          </p:nvSpPr>
          <p:spPr>
            <a:xfrm>
              <a:off x="640265" y="2057038"/>
              <a:ext cx="313668" cy="27012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Rounded Rectangle 453">
              <a:extLst>
                <a:ext uri="{FF2B5EF4-FFF2-40B4-BE49-F238E27FC236}">
                  <a16:creationId xmlns:a16="http://schemas.microsoft.com/office/drawing/2014/main" id="{D79EB572-5B11-CD57-3AD8-48A204D8AAEC}"/>
                </a:ext>
              </a:extLst>
            </p:cNvPr>
            <p:cNvSpPr/>
            <p:nvPr/>
          </p:nvSpPr>
          <p:spPr>
            <a:xfrm>
              <a:off x="739364" y="1951240"/>
              <a:ext cx="313668" cy="43312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5" name="Straight Connector 454">
              <a:extLst>
                <a:ext uri="{FF2B5EF4-FFF2-40B4-BE49-F238E27FC236}">
                  <a16:creationId xmlns:a16="http://schemas.microsoft.com/office/drawing/2014/main" id="{EA1490ED-B8E0-6F95-E620-2A6BFFF71EB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41864" y="2304644"/>
              <a:ext cx="0" cy="238413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6" name="Straight Connector 455">
              <a:extLst>
                <a:ext uri="{FF2B5EF4-FFF2-40B4-BE49-F238E27FC236}">
                  <a16:creationId xmlns:a16="http://schemas.microsoft.com/office/drawing/2014/main" id="{4C60202C-409B-2086-2114-61D344AA4E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9364" y="1858426"/>
              <a:ext cx="0" cy="219637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57" name="Oval 456">
            <a:extLst>
              <a:ext uri="{FF2B5EF4-FFF2-40B4-BE49-F238E27FC236}">
                <a16:creationId xmlns:a16="http://schemas.microsoft.com/office/drawing/2014/main" id="{7F409926-DDDC-9436-087E-A9258CED81D6}"/>
              </a:ext>
            </a:extLst>
          </p:cNvPr>
          <p:cNvSpPr/>
          <p:nvPr/>
        </p:nvSpPr>
        <p:spPr>
          <a:xfrm>
            <a:off x="5725835" y="4063580"/>
            <a:ext cx="50508" cy="4571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8" name="Straight Connector 457">
            <a:extLst>
              <a:ext uri="{FF2B5EF4-FFF2-40B4-BE49-F238E27FC236}">
                <a16:creationId xmlns:a16="http://schemas.microsoft.com/office/drawing/2014/main" id="{D6B33719-E6EA-7B1E-2D33-4C67AA0740F7}"/>
              </a:ext>
            </a:extLst>
          </p:cNvPr>
          <p:cNvCxnSpPr>
            <a:cxnSpLocks/>
          </p:cNvCxnSpPr>
          <p:nvPr/>
        </p:nvCxnSpPr>
        <p:spPr bwMode="auto">
          <a:xfrm flipV="1">
            <a:off x="5752702" y="4116176"/>
            <a:ext cx="0" cy="205174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59" name="Graphic 458">
            <a:extLst>
              <a:ext uri="{FF2B5EF4-FFF2-40B4-BE49-F238E27FC236}">
                <a16:creationId xmlns:a16="http://schemas.microsoft.com/office/drawing/2014/main" id="{D5ED9D68-880E-07BA-911C-072A72050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79829" y="4317327"/>
            <a:ext cx="208885" cy="208885"/>
          </a:xfrm>
          <a:prstGeom prst="rect">
            <a:avLst/>
          </a:prstGeom>
        </p:spPr>
      </p:pic>
      <p:grpSp>
        <p:nvGrpSpPr>
          <p:cNvPr id="460" name="Group 459">
            <a:extLst>
              <a:ext uri="{FF2B5EF4-FFF2-40B4-BE49-F238E27FC236}">
                <a16:creationId xmlns:a16="http://schemas.microsoft.com/office/drawing/2014/main" id="{59D6F84D-2208-BB0E-5A1C-21640686189F}"/>
              </a:ext>
            </a:extLst>
          </p:cNvPr>
          <p:cNvGrpSpPr/>
          <p:nvPr/>
        </p:nvGrpSpPr>
        <p:grpSpPr>
          <a:xfrm>
            <a:off x="6118714" y="3728927"/>
            <a:ext cx="250554" cy="337925"/>
            <a:chOff x="640265" y="1858426"/>
            <a:chExt cx="412767" cy="684631"/>
          </a:xfrm>
        </p:grpSpPr>
        <p:sp>
          <p:nvSpPr>
            <p:cNvPr id="461" name="Oval 460">
              <a:extLst>
                <a:ext uri="{FF2B5EF4-FFF2-40B4-BE49-F238E27FC236}">
                  <a16:creationId xmlns:a16="http://schemas.microsoft.com/office/drawing/2014/main" id="{13B35001-4398-844F-BBD3-BF82F8B73DEC}"/>
                </a:ext>
              </a:extLst>
            </p:cNvPr>
            <p:cNvSpPr/>
            <p:nvPr/>
          </p:nvSpPr>
          <p:spPr>
            <a:xfrm>
              <a:off x="640265" y="2057038"/>
              <a:ext cx="313668" cy="27012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Rounded Rectangle 461">
              <a:extLst>
                <a:ext uri="{FF2B5EF4-FFF2-40B4-BE49-F238E27FC236}">
                  <a16:creationId xmlns:a16="http://schemas.microsoft.com/office/drawing/2014/main" id="{528EAED4-DC5F-79A1-BCEE-780786B45309}"/>
                </a:ext>
              </a:extLst>
            </p:cNvPr>
            <p:cNvSpPr/>
            <p:nvPr/>
          </p:nvSpPr>
          <p:spPr>
            <a:xfrm>
              <a:off x="739364" y="1951240"/>
              <a:ext cx="313668" cy="43312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3" name="Straight Connector 462">
              <a:extLst>
                <a:ext uri="{FF2B5EF4-FFF2-40B4-BE49-F238E27FC236}">
                  <a16:creationId xmlns:a16="http://schemas.microsoft.com/office/drawing/2014/main" id="{01A2D8D2-8C32-08C4-7B5E-F38FCCAFAF0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41864" y="2304644"/>
              <a:ext cx="0" cy="238413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4" name="Straight Connector 463">
              <a:extLst>
                <a:ext uri="{FF2B5EF4-FFF2-40B4-BE49-F238E27FC236}">
                  <a16:creationId xmlns:a16="http://schemas.microsoft.com/office/drawing/2014/main" id="{EAB77C4E-7DBD-3808-CD45-F86C3968B1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9364" y="1858426"/>
              <a:ext cx="0" cy="219637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65" name="Oval 464">
            <a:extLst>
              <a:ext uri="{FF2B5EF4-FFF2-40B4-BE49-F238E27FC236}">
                <a16:creationId xmlns:a16="http://schemas.microsoft.com/office/drawing/2014/main" id="{4777F709-C0F2-728A-2AAE-FBEFA91767FF}"/>
              </a:ext>
            </a:extLst>
          </p:cNvPr>
          <p:cNvSpPr/>
          <p:nvPr/>
        </p:nvSpPr>
        <p:spPr>
          <a:xfrm>
            <a:off x="6157379" y="4063580"/>
            <a:ext cx="50508" cy="4571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6" name="Straight Connector 465">
            <a:extLst>
              <a:ext uri="{FF2B5EF4-FFF2-40B4-BE49-F238E27FC236}">
                <a16:creationId xmlns:a16="http://schemas.microsoft.com/office/drawing/2014/main" id="{86C1F5C5-9C04-6A8F-6591-89735BBC573E}"/>
              </a:ext>
            </a:extLst>
          </p:cNvPr>
          <p:cNvCxnSpPr>
            <a:cxnSpLocks/>
          </p:cNvCxnSpPr>
          <p:nvPr/>
        </p:nvCxnSpPr>
        <p:spPr bwMode="auto">
          <a:xfrm flipV="1">
            <a:off x="6184246" y="4116176"/>
            <a:ext cx="0" cy="205174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67" name="Graphic 466">
            <a:extLst>
              <a:ext uri="{FF2B5EF4-FFF2-40B4-BE49-F238E27FC236}">
                <a16:creationId xmlns:a16="http://schemas.microsoft.com/office/drawing/2014/main" id="{626B47A9-BD27-EA1D-B325-E11258308D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11373" y="4317327"/>
            <a:ext cx="208885" cy="208885"/>
          </a:xfrm>
          <a:prstGeom prst="rect">
            <a:avLst/>
          </a:prstGeom>
        </p:spPr>
      </p:pic>
      <p:grpSp>
        <p:nvGrpSpPr>
          <p:cNvPr id="468" name="Group 467">
            <a:extLst>
              <a:ext uri="{FF2B5EF4-FFF2-40B4-BE49-F238E27FC236}">
                <a16:creationId xmlns:a16="http://schemas.microsoft.com/office/drawing/2014/main" id="{8EE44FB3-536C-9A6A-7A10-629522B42A90}"/>
              </a:ext>
            </a:extLst>
          </p:cNvPr>
          <p:cNvGrpSpPr/>
          <p:nvPr/>
        </p:nvGrpSpPr>
        <p:grpSpPr>
          <a:xfrm>
            <a:off x="6550257" y="3728927"/>
            <a:ext cx="250554" cy="337925"/>
            <a:chOff x="640265" y="1858426"/>
            <a:chExt cx="412767" cy="684631"/>
          </a:xfrm>
        </p:grpSpPr>
        <p:sp>
          <p:nvSpPr>
            <p:cNvPr id="469" name="Oval 468">
              <a:extLst>
                <a:ext uri="{FF2B5EF4-FFF2-40B4-BE49-F238E27FC236}">
                  <a16:creationId xmlns:a16="http://schemas.microsoft.com/office/drawing/2014/main" id="{AD579409-369C-04E9-4445-EF8379CD564A}"/>
                </a:ext>
              </a:extLst>
            </p:cNvPr>
            <p:cNvSpPr/>
            <p:nvPr/>
          </p:nvSpPr>
          <p:spPr>
            <a:xfrm>
              <a:off x="640265" y="2057038"/>
              <a:ext cx="313668" cy="27012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Rounded Rectangle 469">
              <a:extLst>
                <a:ext uri="{FF2B5EF4-FFF2-40B4-BE49-F238E27FC236}">
                  <a16:creationId xmlns:a16="http://schemas.microsoft.com/office/drawing/2014/main" id="{ADA98158-7DB6-464E-3F5E-C6AEEDC6A096}"/>
                </a:ext>
              </a:extLst>
            </p:cNvPr>
            <p:cNvSpPr/>
            <p:nvPr/>
          </p:nvSpPr>
          <p:spPr>
            <a:xfrm>
              <a:off x="739364" y="1951240"/>
              <a:ext cx="313668" cy="43312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1" name="Straight Connector 470">
              <a:extLst>
                <a:ext uri="{FF2B5EF4-FFF2-40B4-BE49-F238E27FC236}">
                  <a16:creationId xmlns:a16="http://schemas.microsoft.com/office/drawing/2014/main" id="{BCE6A11C-597E-0EF2-518A-8B7F9DA267C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41864" y="2304644"/>
              <a:ext cx="0" cy="238413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2" name="Straight Connector 471">
              <a:extLst>
                <a:ext uri="{FF2B5EF4-FFF2-40B4-BE49-F238E27FC236}">
                  <a16:creationId xmlns:a16="http://schemas.microsoft.com/office/drawing/2014/main" id="{AB969B25-CFF4-9673-FA3D-ED7C859209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9364" y="1858426"/>
              <a:ext cx="0" cy="219637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73" name="Oval 472">
            <a:extLst>
              <a:ext uri="{FF2B5EF4-FFF2-40B4-BE49-F238E27FC236}">
                <a16:creationId xmlns:a16="http://schemas.microsoft.com/office/drawing/2014/main" id="{06A2BC76-6A8D-6412-E664-5314FE60F929}"/>
              </a:ext>
            </a:extLst>
          </p:cNvPr>
          <p:cNvSpPr/>
          <p:nvPr/>
        </p:nvSpPr>
        <p:spPr>
          <a:xfrm>
            <a:off x="6588922" y="4063580"/>
            <a:ext cx="50508" cy="4571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4" name="Straight Connector 473">
            <a:extLst>
              <a:ext uri="{FF2B5EF4-FFF2-40B4-BE49-F238E27FC236}">
                <a16:creationId xmlns:a16="http://schemas.microsoft.com/office/drawing/2014/main" id="{E636125D-090F-DD59-B450-68AA164B0C65}"/>
              </a:ext>
            </a:extLst>
          </p:cNvPr>
          <p:cNvCxnSpPr>
            <a:cxnSpLocks/>
          </p:cNvCxnSpPr>
          <p:nvPr/>
        </p:nvCxnSpPr>
        <p:spPr bwMode="auto">
          <a:xfrm flipV="1">
            <a:off x="6615789" y="4116176"/>
            <a:ext cx="0" cy="205174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75" name="Graphic 474">
            <a:extLst>
              <a:ext uri="{FF2B5EF4-FFF2-40B4-BE49-F238E27FC236}">
                <a16:creationId xmlns:a16="http://schemas.microsoft.com/office/drawing/2014/main" id="{2125BA03-5CA6-BBA2-D340-FAA839A6E9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2916" y="4317327"/>
            <a:ext cx="208885" cy="208885"/>
          </a:xfrm>
          <a:prstGeom prst="rect">
            <a:avLst/>
          </a:prstGeom>
        </p:spPr>
      </p:pic>
      <p:grpSp>
        <p:nvGrpSpPr>
          <p:cNvPr id="476" name="Group 475">
            <a:extLst>
              <a:ext uri="{FF2B5EF4-FFF2-40B4-BE49-F238E27FC236}">
                <a16:creationId xmlns:a16="http://schemas.microsoft.com/office/drawing/2014/main" id="{8E64F599-8121-9451-F1D9-DC1A55F6ACED}"/>
              </a:ext>
            </a:extLst>
          </p:cNvPr>
          <p:cNvGrpSpPr/>
          <p:nvPr/>
        </p:nvGrpSpPr>
        <p:grpSpPr>
          <a:xfrm>
            <a:off x="6981799" y="3728927"/>
            <a:ext cx="250554" cy="337925"/>
            <a:chOff x="640265" y="1858426"/>
            <a:chExt cx="412767" cy="684631"/>
          </a:xfrm>
        </p:grpSpPr>
        <p:sp>
          <p:nvSpPr>
            <p:cNvPr id="477" name="Oval 476">
              <a:extLst>
                <a:ext uri="{FF2B5EF4-FFF2-40B4-BE49-F238E27FC236}">
                  <a16:creationId xmlns:a16="http://schemas.microsoft.com/office/drawing/2014/main" id="{FDBFC48A-DF4E-9E9F-F71A-165D467E788F}"/>
                </a:ext>
              </a:extLst>
            </p:cNvPr>
            <p:cNvSpPr/>
            <p:nvPr/>
          </p:nvSpPr>
          <p:spPr>
            <a:xfrm>
              <a:off x="640265" y="2057038"/>
              <a:ext cx="313668" cy="27012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Rounded Rectangle 477">
              <a:extLst>
                <a:ext uri="{FF2B5EF4-FFF2-40B4-BE49-F238E27FC236}">
                  <a16:creationId xmlns:a16="http://schemas.microsoft.com/office/drawing/2014/main" id="{DC15B6E1-2833-F5EE-F439-BD542018F992}"/>
                </a:ext>
              </a:extLst>
            </p:cNvPr>
            <p:cNvSpPr/>
            <p:nvPr/>
          </p:nvSpPr>
          <p:spPr>
            <a:xfrm>
              <a:off x="739364" y="1951240"/>
              <a:ext cx="313668" cy="43312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9" name="Straight Connector 478">
              <a:extLst>
                <a:ext uri="{FF2B5EF4-FFF2-40B4-BE49-F238E27FC236}">
                  <a16:creationId xmlns:a16="http://schemas.microsoft.com/office/drawing/2014/main" id="{839148EC-C774-EC16-FD71-8B17EE1C356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41864" y="2304644"/>
              <a:ext cx="0" cy="238413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0" name="Straight Connector 479">
              <a:extLst>
                <a:ext uri="{FF2B5EF4-FFF2-40B4-BE49-F238E27FC236}">
                  <a16:creationId xmlns:a16="http://schemas.microsoft.com/office/drawing/2014/main" id="{F4B23346-008B-84B9-47AF-F87DDB64EF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9364" y="1858426"/>
              <a:ext cx="0" cy="219637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81" name="Oval 480">
            <a:extLst>
              <a:ext uri="{FF2B5EF4-FFF2-40B4-BE49-F238E27FC236}">
                <a16:creationId xmlns:a16="http://schemas.microsoft.com/office/drawing/2014/main" id="{2A99E689-9C82-06AB-E463-3FF605425A20}"/>
              </a:ext>
            </a:extLst>
          </p:cNvPr>
          <p:cNvSpPr/>
          <p:nvPr/>
        </p:nvSpPr>
        <p:spPr>
          <a:xfrm>
            <a:off x="7020464" y="4063580"/>
            <a:ext cx="50508" cy="4571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2" name="Straight Connector 481">
            <a:extLst>
              <a:ext uri="{FF2B5EF4-FFF2-40B4-BE49-F238E27FC236}">
                <a16:creationId xmlns:a16="http://schemas.microsoft.com/office/drawing/2014/main" id="{D884ABEB-5E03-AEE8-4839-B9450E418C95}"/>
              </a:ext>
            </a:extLst>
          </p:cNvPr>
          <p:cNvCxnSpPr>
            <a:cxnSpLocks/>
          </p:cNvCxnSpPr>
          <p:nvPr/>
        </p:nvCxnSpPr>
        <p:spPr bwMode="auto">
          <a:xfrm flipV="1">
            <a:off x="7047331" y="4116176"/>
            <a:ext cx="0" cy="205174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83" name="Graphic 482">
            <a:extLst>
              <a:ext uri="{FF2B5EF4-FFF2-40B4-BE49-F238E27FC236}">
                <a16:creationId xmlns:a16="http://schemas.microsoft.com/office/drawing/2014/main" id="{1BE62391-FF91-4F2F-EE98-13917B60F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74458" y="4317327"/>
            <a:ext cx="208885" cy="208885"/>
          </a:xfrm>
          <a:prstGeom prst="rect">
            <a:avLst/>
          </a:prstGeom>
        </p:spPr>
      </p:pic>
      <p:grpSp>
        <p:nvGrpSpPr>
          <p:cNvPr id="484" name="Group 483">
            <a:extLst>
              <a:ext uri="{FF2B5EF4-FFF2-40B4-BE49-F238E27FC236}">
                <a16:creationId xmlns:a16="http://schemas.microsoft.com/office/drawing/2014/main" id="{F8598C2A-9C10-A5E4-A81D-8094B00B9D46}"/>
              </a:ext>
            </a:extLst>
          </p:cNvPr>
          <p:cNvGrpSpPr/>
          <p:nvPr/>
        </p:nvGrpSpPr>
        <p:grpSpPr>
          <a:xfrm>
            <a:off x="7413341" y="3728927"/>
            <a:ext cx="250554" cy="337925"/>
            <a:chOff x="640265" y="1858426"/>
            <a:chExt cx="412767" cy="684631"/>
          </a:xfrm>
        </p:grpSpPr>
        <p:sp>
          <p:nvSpPr>
            <p:cNvPr id="485" name="Oval 484">
              <a:extLst>
                <a:ext uri="{FF2B5EF4-FFF2-40B4-BE49-F238E27FC236}">
                  <a16:creationId xmlns:a16="http://schemas.microsoft.com/office/drawing/2014/main" id="{24A413BD-8ECA-90B3-0223-D5D0AF2E6948}"/>
                </a:ext>
              </a:extLst>
            </p:cNvPr>
            <p:cNvSpPr/>
            <p:nvPr/>
          </p:nvSpPr>
          <p:spPr>
            <a:xfrm>
              <a:off x="640265" y="2057038"/>
              <a:ext cx="313668" cy="27012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Rounded Rectangle 485">
              <a:extLst>
                <a:ext uri="{FF2B5EF4-FFF2-40B4-BE49-F238E27FC236}">
                  <a16:creationId xmlns:a16="http://schemas.microsoft.com/office/drawing/2014/main" id="{CFBC2320-587A-0C00-C047-30FC818F0635}"/>
                </a:ext>
              </a:extLst>
            </p:cNvPr>
            <p:cNvSpPr/>
            <p:nvPr/>
          </p:nvSpPr>
          <p:spPr>
            <a:xfrm>
              <a:off x="739364" y="1951240"/>
              <a:ext cx="313668" cy="43312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7" name="Straight Connector 486">
              <a:extLst>
                <a:ext uri="{FF2B5EF4-FFF2-40B4-BE49-F238E27FC236}">
                  <a16:creationId xmlns:a16="http://schemas.microsoft.com/office/drawing/2014/main" id="{39441934-CEA4-B7EF-607C-459D795DF12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41864" y="2304644"/>
              <a:ext cx="0" cy="238413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8" name="Straight Connector 487">
              <a:extLst>
                <a:ext uri="{FF2B5EF4-FFF2-40B4-BE49-F238E27FC236}">
                  <a16:creationId xmlns:a16="http://schemas.microsoft.com/office/drawing/2014/main" id="{6F5A8633-C277-9B11-686A-9FF20C7CB0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9364" y="1858426"/>
              <a:ext cx="0" cy="219637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89" name="Oval 488">
            <a:extLst>
              <a:ext uri="{FF2B5EF4-FFF2-40B4-BE49-F238E27FC236}">
                <a16:creationId xmlns:a16="http://schemas.microsoft.com/office/drawing/2014/main" id="{64C553C7-4AD9-EB00-04BF-666ECE0239CC}"/>
              </a:ext>
            </a:extLst>
          </p:cNvPr>
          <p:cNvSpPr/>
          <p:nvPr/>
        </p:nvSpPr>
        <p:spPr>
          <a:xfrm>
            <a:off x="7452006" y="4063580"/>
            <a:ext cx="50508" cy="4571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0" name="Straight Connector 489">
            <a:extLst>
              <a:ext uri="{FF2B5EF4-FFF2-40B4-BE49-F238E27FC236}">
                <a16:creationId xmlns:a16="http://schemas.microsoft.com/office/drawing/2014/main" id="{6A127E7F-D31D-2F5B-C8AA-3478FF7BBDB3}"/>
              </a:ext>
            </a:extLst>
          </p:cNvPr>
          <p:cNvCxnSpPr>
            <a:cxnSpLocks/>
          </p:cNvCxnSpPr>
          <p:nvPr/>
        </p:nvCxnSpPr>
        <p:spPr bwMode="auto">
          <a:xfrm flipV="1">
            <a:off x="7478873" y="4116176"/>
            <a:ext cx="0" cy="205174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91" name="Graphic 490">
            <a:extLst>
              <a:ext uri="{FF2B5EF4-FFF2-40B4-BE49-F238E27FC236}">
                <a16:creationId xmlns:a16="http://schemas.microsoft.com/office/drawing/2014/main" id="{7E41B203-EFF6-BC7A-8669-5F295F6BF9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06000" y="4317327"/>
            <a:ext cx="208885" cy="208885"/>
          </a:xfrm>
          <a:prstGeom prst="rect">
            <a:avLst/>
          </a:prstGeom>
        </p:spPr>
      </p:pic>
      <p:sp>
        <p:nvSpPr>
          <p:cNvPr id="504" name="Oval 503">
            <a:extLst>
              <a:ext uri="{FF2B5EF4-FFF2-40B4-BE49-F238E27FC236}">
                <a16:creationId xmlns:a16="http://schemas.microsoft.com/office/drawing/2014/main" id="{145E31A8-D6AF-AC63-E1A6-A16226E75AD8}"/>
              </a:ext>
            </a:extLst>
          </p:cNvPr>
          <p:cNvSpPr/>
          <p:nvPr/>
        </p:nvSpPr>
        <p:spPr>
          <a:xfrm>
            <a:off x="5612396" y="3339262"/>
            <a:ext cx="50508" cy="45719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7" name="Rectangle: Rounded Corners 29">
            <a:extLst>
              <a:ext uri="{FF2B5EF4-FFF2-40B4-BE49-F238E27FC236}">
                <a16:creationId xmlns:a16="http://schemas.microsoft.com/office/drawing/2014/main" id="{58D4DC35-D2FD-8EE0-41A9-2D9757201657}"/>
              </a:ext>
            </a:extLst>
          </p:cNvPr>
          <p:cNvSpPr/>
          <p:nvPr/>
        </p:nvSpPr>
        <p:spPr>
          <a:xfrm>
            <a:off x="5881719" y="1480218"/>
            <a:ext cx="2327997" cy="730910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000" dirty="0">
                <a:solidFill>
                  <a:schemeClr val="accent6">
                    <a:lumMod val="10000"/>
                  </a:schemeClr>
                </a:solidFill>
              </a:rPr>
              <a:t>Limits scope for the EV charging system integrator and allows for the smart building system integrator to indirectly control EVSE loads </a:t>
            </a:r>
          </a:p>
        </p:txBody>
      </p:sp>
      <p:sp>
        <p:nvSpPr>
          <p:cNvPr id="518" name="Rectangle 517">
            <a:extLst>
              <a:ext uri="{FF2B5EF4-FFF2-40B4-BE49-F238E27FC236}">
                <a16:creationId xmlns:a16="http://schemas.microsoft.com/office/drawing/2014/main" id="{FD83D6B2-7446-7BF2-A279-97891D4961AD}"/>
              </a:ext>
            </a:extLst>
          </p:cNvPr>
          <p:cNvSpPr/>
          <p:nvPr/>
        </p:nvSpPr>
        <p:spPr>
          <a:xfrm>
            <a:off x="3814672" y="4218763"/>
            <a:ext cx="3954051" cy="414605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9" name="Rectangle 518">
            <a:extLst>
              <a:ext uri="{FF2B5EF4-FFF2-40B4-BE49-F238E27FC236}">
                <a16:creationId xmlns:a16="http://schemas.microsoft.com/office/drawing/2014/main" id="{DCE20AA2-E1C0-361C-7099-B6BB4F6018EE}"/>
              </a:ext>
            </a:extLst>
          </p:cNvPr>
          <p:cNvSpPr/>
          <p:nvPr/>
        </p:nvSpPr>
        <p:spPr>
          <a:xfrm>
            <a:off x="1530802" y="4296823"/>
            <a:ext cx="1909292" cy="258485"/>
          </a:xfrm>
          <a:prstGeom prst="rect">
            <a:avLst/>
          </a:prstGeom>
          <a:solidFill>
            <a:srgbClr val="FFFF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0" name="TextBox 519">
            <a:extLst>
              <a:ext uri="{FF2B5EF4-FFF2-40B4-BE49-F238E27FC236}">
                <a16:creationId xmlns:a16="http://schemas.microsoft.com/office/drawing/2014/main" id="{2AB572B2-7364-D811-3283-DE7537266471}"/>
              </a:ext>
            </a:extLst>
          </p:cNvPr>
          <p:cNvSpPr txBox="1"/>
          <p:nvPr/>
        </p:nvSpPr>
        <p:spPr>
          <a:xfrm>
            <a:off x="1471072" y="4318343"/>
            <a:ext cx="20129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>
                <a:solidFill>
                  <a:srgbClr val="FF0000"/>
                </a:solidFill>
              </a:rPr>
              <a:t>ElecAcTotalImportActiveDemandMaxSp</a:t>
            </a:r>
            <a:endParaRPr lang="en-US" sz="800" dirty="0">
              <a:solidFill>
                <a:srgbClr val="FF0000"/>
              </a:solidFill>
            </a:endParaRPr>
          </a:p>
        </p:txBody>
      </p:sp>
      <p:cxnSp>
        <p:nvCxnSpPr>
          <p:cNvPr id="521" name="Straight Arrow Connector 520">
            <a:extLst>
              <a:ext uri="{FF2B5EF4-FFF2-40B4-BE49-F238E27FC236}">
                <a16:creationId xmlns:a16="http://schemas.microsoft.com/office/drawing/2014/main" id="{CA6C038D-2544-CBB3-6EE9-95FAE2DDC9A7}"/>
              </a:ext>
            </a:extLst>
          </p:cNvPr>
          <p:cNvCxnSpPr>
            <a:cxnSpLocks/>
            <a:endCxn id="518" idx="1"/>
          </p:cNvCxnSpPr>
          <p:nvPr/>
        </p:nvCxnSpPr>
        <p:spPr>
          <a:xfrm>
            <a:off x="3438407" y="4426066"/>
            <a:ext cx="376265" cy="0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78162D2-682B-6D0D-811D-A6F40F05C5D5}"/>
              </a:ext>
            </a:extLst>
          </p:cNvPr>
          <p:cNvSpPr txBox="1"/>
          <p:nvPr/>
        </p:nvSpPr>
        <p:spPr>
          <a:xfrm>
            <a:off x="1539129" y="1591477"/>
            <a:ext cx="6832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To Building</a:t>
            </a:r>
          </a:p>
          <a:p>
            <a:pPr algn="ctr"/>
            <a:r>
              <a:rPr lang="en-US" sz="800" dirty="0"/>
              <a:t>Loads</a:t>
            </a:r>
          </a:p>
        </p:txBody>
      </p:sp>
    </p:spTree>
    <p:extLst>
      <p:ext uri="{BB962C8B-B14F-4D97-AF65-F5344CB8AC3E}">
        <p14:creationId xmlns:p14="http://schemas.microsoft.com/office/powerpoint/2010/main" val="2820461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Update on </a:t>
            </a:r>
            <a:r>
              <a:rPr lang="en-US" dirty="0" err="1"/>
              <a:t>Xeto</a:t>
            </a:r>
            <a:r>
              <a:rPr lang="en-US" dirty="0"/>
              <a:t> electrical point specs</a:t>
            </a:r>
          </a:p>
          <a:p>
            <a:r>
              <a:rPr lang="en-US" dirty="0"/>
              <a:t>Power quality monitoring applications</a:t>
            </a:r>
          </a:p>
          <a:p>
            <a:r>
              <a:rPr lang="en-US" dirty="0"/>
              <a:t>Community examples</a:t>
            </a:r>
          </a:p>
          <a:p>
            <a:r>
              <a:rPr lang="en-US" dirty="0"/>
              <a:t>Smart building &amp; EV charging interface</a:t>
            </a:r>
          </a:p>
          <a:p>
            <a:r>
              <a:rPr lang="en-US" dirty="0"/>
              <a:t>Next steps &amp; wrap up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96DAA-9B3B-2748-9C7F-0FEF1858152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2498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B95B8-311B-9485-FE3E-F56D81925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3784A-F29F-EF2E-520D-A1EE5B5801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195" y="2022361"/>
            <a:ext cx="5363653" cy="1103540"/>
          </a:xfrm>
        </p:spPr>
        <p:txBody>
          <a:bodyPr>
            <a:normAutofit/>
          </a:bodyPr>
          <a:lstStyle/>
          <a:p>
            <a:r>
              <a:rPr lang="en-US" dirty="0"/>
              <a:t>Next Steps &amp; Wrap Up</a:t>
            </a:r>
            <a:br>
              <a:rPr lang="en-US" dirty="0"/>
            </a:br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11FB70BB-C5A9-4459-1C39-1649B1C23F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Technical Track</a:t>
            </a:r>
          </a:p>
        </p:txBody>
      </p:sp>
    </p:spTree>
    <p:extLst>
      <p:ext uri="{BB962C8B-B14F-4D97-AF65-F5344CB8AC3E}">
        <p14:creationId xmlns:p14="http://schemas.microsoft.com/office/powerpoint/2010/main" val="3283673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E5757-DE41-E893-1488-10F2331AA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5D53C-0A51-743D-04F8-56770F13F9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Freeze APIs for </a:t>
            </a:r>
            <a:r>
              <a:rPr lang="en-US" dirty="0" err="1"/>
              <a:t>ph.points</a:t>
            </a:r>
            <a:r>
              <a:rPr lang="en-US" dirty="0"/>
              <a:t> &amp; </a:t>
            </a:r>
            <a:r>
              <a:rPr lang="en-US" dirty="0" err="1"/>
              <a:t>ph.points.elec</a:t>
            </a:r>
            <a:r>
              <a:rPr lang="en-US" dirty="0"/>
              <a:t> ASAP</a:t>
            </a:r>
          </a:p>
          <a:p>
            <a:pPr lvl="1"/>
            <a:r>
              <a:rPr lang="en-US" dirty="0"/>
              <a:t>Lower-level dependency</a:t>
            </a:r>
          </a:p>
          <a:p>
            <a:pPr lvl="1"/>
            <a:r>
              <a:rPr lang="en-US" dirty="0"/>
              <a:t>Stay tuned for upcoming draft reviews</a:t>
            </a:r>
          </a:p>
          <a:p>
            <a:pPr lvl="1"/>
            <a:r>
              <a:rPr lang="en-US" dirty="0"/>
              <a:t>No set deadline yet</a:t>
            </a:r>
          </a:p>
          <a:p>
            <a:r>
              <a:rPr lang="en-US" dirty="0"/>
              <a:t>Ramp up </a:t>
            </a:r>
            <a:r>
              <a:rPr lang="en-US" dirty="0" err="1"/>
              <a:t>elec</a:t>
            </a:r>
            <a:r>
              <a:rPr lang="en-US" dirty="0"/>
              <a:t> attribute initiative</a:t>
            </a:r>
          </a:p>
          <a:p>
            <a:r>
              <a:rPr lang="en-US" dirty="0"/>
              <a:t>Iterate on the 6+ </a:t>
            </a:r>
            <a:r>
              <a:rPr lang="en-US" dirty="0" err="1"/>
              <a:t>xeto</a:t>
            </a:r>
            <a:r>
              <a:rPr lang="en-US" dirty="0"/>
              <a:t>-cc electrical product examples</a:t>
            </a:r>
          </a:p>
          <a:p>
            <a:pPr lvl="1"/>
            <a:r>
              <a:rPr lang="en-US" dirty="0"/>
              <a:t>“</a:t>
            </a:r>
            <a:r>
              <a:rPr lang="en-US" dirty="0" err="1"/>
              <a:t>benchtesting</a:t>
            </a:r>
            <a:r>
              <a:rPr lang="en-US" dirty="0"/>
              <a:t>” initiative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510A7A-0B35-F2FF-EB4D-7084F4C0C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96DAA-9B3B-2748-9C7F-0FEF1858152B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5455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620E4-18FD-4339-294D-CD56D686E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Wrap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1260DF-5D2B-FC8E-B829-9F9A55DBC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1262"/>
            <a:ext cx="5349240" cy="3397616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Significant progress on </a:t>
            </a:r>
            <a:r>
              <a:rPr lang="en-US" dirty="0" err="1"/>
              <a:t>Xeto</a:t>
            </a:r>
            <a:r>
              <a:rPr lang="en-US" dirty="0"/>
              <a:t> electrical points</a:t>
            </a:r>
          </a:p>
          <a:p>
            <a:r>
              <a:rPr lang="en-US" dirty="0"/>
              <a:t>Better support for advanced power monitoring applications</a:t>
            </a:r>
          </a:p>
          <a:p>
            <a:r>
              <a:rPr lang="en-US" dirty="0"/>
              <a:t>Community examples for education and project assistance</a:t>
            </a:r>
          </a:p>
          <a:p>
            <a:r>
              <a:rPr lang="en-US" dirty="0"/>
              <a:t>Smart building &amp; EV charging interface for happier end customers</a:t>
            </a:r>
          </a:p>
          <a:p>
            <a:r>
              <a:rPr lang="en-US" dirty="0"/>
              <a:t>Thanks to all contributors!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0DBEEA-3AF3-0304-5E7E-5290FAA56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96DAA-9B3B-2748-9C7F-0FEF1858152B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Picture 4" descr="A room with electrical boxes and wires&#10;&#10;Description automatically generated with medium confidence">
            <a:extLst>
              <a:ext uri="{FF2B5EF4-FFF2-40B4-BE49-F238E27FC236}">
                <a16:creationId xmlns:a16="http://schemas.microsoft.com/office/drawing/2014/main" id="{E68552C6-C40F-3990-D811-7D9B16F2C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896" y="2157801"/>
            <a:ext cx="1747923" cy="1167341"/>
          </a:xfrm>
          <a:prstGeom prst="rect">
            <a:avLst/>
          </a:prstGeom>
        </p:spPr>
      </p:pic>
      <p:pic>
        <p:nvPicPr>
          <p:cNvPr id="6" name="Picture 5" descr="A power lines and electrical boxes&#10;&#10;Description automatically generated with medium confidence">
            <a:extLst>
              <a:ext uri="{FF2B5EF4-FFF2-40B4-BE49-F238E27FC236}">
                <a16:creationId xmlns:a16="http://schemas.microsoft.com/office/drawing/2014/main" id="{59F79D53-8267-3819-475C-E1D9707D1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051" y="923060"/>
            <a:ext cx="1686807" cy="1117742"/>
          </a:xfrm>
          <a:prstGeom prst="rect">
            <a:avLst/>
          </a:prstGeom>
        </p:spPr>
      </p:pic>
      <p:pic>
        <p:nvPicPr>
          <p:cNvPr id="8" name="Picture 7" descr="A green parking lot with a sign on it&#10;&#10;Description automatically generated">
            <a:extLst>
              <a:ext uri="{FF2B5EF4-FFF2-40B4-BE49-F238E27FC236}">
                <a16:creationId xmlns:a16="http://schemas.microsoft.com/office/drawing/2014/main" id="{B3A85CDD-0C36-AB77-C43A-E75F99E7A0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4610" y="3442141"/>
            <a:ext cx="1748259" cy="116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93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3800F-2EFB-8FE0-F8A9-C1C82A652D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195" y="2022361"/>
            <a:ext cx="4595557" cy="110354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Xeto</a:t>
            </a:r>
            <a:r>
              <a:rPr lang="en-US" dirty="0"/>
              <a:t> Electrical Point Specs</a:t>
            </a:r>
            <a:br>
              <a:rPr lang="en-US" dirty="0"/>
            </a:br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E87FC6C9-0A39-79A9-32A7-508DEDCD76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Technical Track</a:t>
            </a:r>
          </a:p>
        </p:txBody>
      </p:sp>
    </p:spTree>
    <p:extLst>
      <p:ext uri="{BB962C8B-B14F-4D97-AF65-F5344CB8AC3E}">
        <p14:creationId xmlns:p14="http://schemas.microsoft.com/office/powerpoint/2010/main" val="1241149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48A82-5A32-2F53-688C-69E3356CE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Specifications for RFPs and Beyond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F871DB-DBF4-25DB-93EC-D824D289E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96DAA-9B3B-2748-9C7F-0FEF1858152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34F8B1-2CE7-1C6A-63B5-97A4452516B6}"/>
              </a:ext>
            </a:extLst>
          </p:cNvPr>
          <p:cNvSpPr txBox="1"/>
          <p:nvPr/>
        </p:nvSpPr>
        <p:spPr>
          <a:xfrm>
            <a:off x="1136742" y="1638629"/>
            <a:ext cx="3709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Example Specification for a Net Energy Meter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C3A7CFD-B0DD-8520-3866-475C490297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2787767"/>
              </p:ext>
            </p:extLst>
          </p:nvPr>
        </p:nvGraphicFramePr>
        <p:xfrm>
          <a:off x="1136742" y="1924770"/>
          <a:ext cx="4946299" cy="8180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62403">
                  <a:extLst>
                    <a:ext uri="{9D8B030D-6E8A-4147-A177-3AD203B41FA5}">
                      <a16:colId xmlns:a16="http://schemas.microsoft.com/office/drawing/2014/main" val="3863274246"/>
                    </a:ext>
                  </a:extLst>
                </a:gridCol>
                <a:gridCol w="1995777">
                  <a:extLst>
                    <a:ext uri="{9D8B030D-6E8A-4147-A177-3AD203B41FA5}">
                      <a16:colId xmlns:a16="http://schemas.microsoft.com/office/drawing/2014/main" val="2485088800"/>
                    </a:ext>
                  </a:extLst>
                </a:gridCol>
                <a:gridCol w="1988119">
                  <a:extLst>
                    <a:ext uri="{9D8B030D-6E8A-4147-A177-3AD203B41FA5}">
                      <a16:colId xmlns:a16="http://schemas.microsoft.com/office/drawing/2014/main" val="2914645143"/>
                    </a:ext>
                  </a:extLst>
                </a:gridCol>
              </a:tblGrid>
              <a:tr h="16360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Xeto</a:t>
                      </a:r>
                      <a:r>
                        <a:rPr lang="en-US" sz="9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Library</a:t>
                      </a: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effectLst/>
                        </a:rPr>
                        <a:t>Spec Name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effectLst/>
                        </a:rPr>
                        <a:t>Description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218" marR="7218" marT="7218" marB="0" anchor="b"/>
                </a:tc>
                <a:extLst>
                  <a:ext uri="{0D108BD9-81ED-4DB2-BD59-A6C34878D82A}">
                    <a16:rowId xmlns:a16="http://schemas.microsoft.com/office/drawing/2014/main" val="473110024"/>
                  </a:ext>
                </a:extLst>
              </a:tr>
              <a:tr h="32721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ph.points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err="1">
                          <a:effectLst/>
                        </a:rPr>
                        <a:t>ElecAcTotalNetActiveEnergySensor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Sensor for total net of AC electric active energy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218" marR="7218" marT="7218" marB="0" anchor="b"/>
                </a:tc>
                <a:extLst>
                  <a:ext uri="{0D108BD9-81ED-4DB2-BD59-A6C34878D82A}">
                    <a16:rowId xmlns:a16="http://schemas.microsoft.com/office/drawing/2014/main" val="20385506"/>
                  </a:ext>
                </a:extLst>
              </a:tr>
              <a:tr h="32721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err="1">
                          <a:effectLst/>
                        </a:rPr>
                        <a:t>ph.points.elec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err="1">
                          <a:effectLst/>
                        </a:rPr>
                        <a:t>ElecAcTotalNetActivePowerSensor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Sensor for total net of average magnitude of AC electric active power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218" marR="7218" marT="7218" marB="0" anchor="b"/>
                </a:tc>
                <a:extLst>
                  <a:ext uri="{0D108BD9-81ED-4DB2-BD59-A6C34878D82A}">
                    <a16:rowId xmlns:a16="http://schemas.microsoft.com/office/drawing/2014/main" val="49384037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3C9C3DE-19F4-C8F0-4AF8-F7D1E16E149A}"/>
              </a:ext>
            </a:extLst>
          </p:cNvPr>
          <p:cNvSpPr txBox="1"/>
          <p:nvPr/>
        </p:nvSpPr>
        <p:spPr>
          <a:xfrm>
            <a:off x="6751982" y="1808590"/>
            <a:ext cx="19467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Benefits: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Precision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Streamlined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Consistency</a:t>
            </a:r>
          </a:p>
          <a:p>
            <a:endParaRPr lang="en-US" dirty="0"/>
          </a:p>
        </p:txBody>
      </p:sp>
      <p:sp>
        <p:nvSpPr>
          <p:cNvPr id="8" name="Rectangle: Rounded Corners 29">
            <a:extLst>
              <a:ext uri="{FF2B5EF4-FFF2-40B4-BE49-F238E27FC236}">
                <a16:creationId xmlns:a16="http://schemas.microsoft.com/office/drawing/2014/main" id="{5FCB3793-F375-0563-55F0-13A13618A447}"/>
              </a:ext>
            </a:extLst>
          </p:cNvPr>
          <p:cNvSpPr/>
          <p:nvPr/>
        </p:nvSpPr>
        <p:spPr>
          <a:xfrm>
            <a:off x="5952097" y="3829031"/>
            <a:ext cx="2349296" cy="504858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dirty="0" err="1">
                <a:solidFill>
                  <a:schemeClr val="accent6">
                    <a:lumMod val="10000"/>
                  </a:schemeClr>
                </a:solidFill>
              </a:rPr>
              <a:t>Xeto</a:t>
            </a:r>
            <a:r>
              <a:rPr lang="en-US" sz="1200" dirty="0">
                <a:solidFill>
                  <a:schemeClr val="accent6">
                    <a:lumMod val="10000"/>
                  </a:schemeClr>
                </a:solidFill>
              </a:rPr>
              <a:t> specs are intended to </a:t>
            </a:r>
            <a:r>
              <a:rPr lang="en-US" sz="1200" i="1" dirty="0">
                <a:solidFill>
                  <a:schemeClr val="accent6">
                    <a:lumMod val="10000"/>
                  </a:schemeClr>
                </a:solidFill>
              </a:rPr>
              <a:t>augment</a:t>
            </a:r>
            <a:r>
              <a:rPr lang="en-US" sz="1200" dirty="0">
                <a:solidFill>
                  <a:schemeClr val="accent6">
                    <a:lumMod val="10000"/>
                  </a:schemeClr>
                </a:solidFill>
              </a:rPr>
              <a:t> vendor documentation.</a:t>
            </a:r>
          </a:p>
        </p:txBody>
      </p:sp>
      <p:sp>
        <p:nvSpPr>
          <p:cNvPr id="9" name="Rectangle: Rounded Corners 29">
            <a:extLst>
              <a:ext uri="{FF2B5EF4-FFF2-40B4-BE49-F238E27FC236}">
                <a16:creationId xmlns:a16="http://schemas.microsoft.com/office/drawing/2014/main" id="{3C599E51-E111-2431-3E42-C382BDD1C3C2}"/>
              </a:ext>
            </a:extLst>
          </p:cNvPr>
          <p:cNvSpPr/>
          <p:nvPr/>
        </p:nvSpPr>
        <p:spPr>
          <a:xfrm>
            <a:off x="1344416" y="3342153"/>
            <a:ext cx="2595987" cy="646003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dirty="0" err="1">
                <a:solidFill>
                  <a:schemeClr val="accent6">
                    <a:lumMod val="10000"/>
                  </a:schemeClr>
                </a:solidFill>
              </a:rPr>
              <a:t>Xeto</a:t>
            </a:r>
            <a:r>
              <a:rPr lang="en-US" sz="1200" dirty="0">
                <a:solidFill>
                  <a:schemeClr val="accent6">
                    <a:lumMod val="10000"/>
                  </a:schemeClr>
                </a:solidFill>
              </a:rPr>
              <a:t> specs can be referenced in RFPs like this using data available from the specs themselves.</a:t>
            </a:r>
          </a:p>
        </p:txBody>
      </p:sp>
      <p:cxnSp>
        <p:nvCxnSpPr>
          <p:cNvPr id="10" name="Connector: Curved 30">
            <a:extLst>
              <a:ext uri="{FF2B5EF4-FFF2-40B4-BE49-F238E27FC236}">
                <a16:creationId xmlns:a16="http://schemas.microsoft.com/office/drawing/2014/main" id="{F58763D5-D128-EE24-9980-13B232207E86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975809" y="2922511"/>
            <a:ext cx="554051" cy="278370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7235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35CC4-86F7-25DF-C839-1771AB56A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115590F-B1C1-025C-5D0F-2AEA245106E6}"/>
              </a:ext>
            </a:extLst>
          </p:cNvPr>
          <p:cNvSpPr/>
          <p:nvPr/>
        </p:nvSpPr>
        <p:spPr>
          <a:xfrm>
            <a:off x="7028953" y="1949591"/>
            <a:ext cx="1125109" cy="14047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en-US" sz="1600">
              <a:solidFill>
                <a:schemeClr val="dk1"/>
              </a:solidFill>
              <a:latin typeface="Consolas" panose="020B0609020204030204" pitchFamily="49" charset="0"/>
            </a:endParaRPr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2F0D6B1A-5406-3303-5E54-E7C5520FA40D}"/>
              </a:ext>
            </a:extLst>
          </p:cNvPr>
          <p:cNvSpPr/>
          <p:nvPr/>
        </p:nvSpPr>
        <p:spPr>
          <a:xfrm rot="16200000">
            <a:off x="4845653" y="1171028"/>
            <a:ext cx="1404739" cy="2961863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en-US" sz="1600">
              <a:solidFill>
                <a:schemeClr val="dk1"/>
              </a:solidFill>
              <a:latin typeface="Consolas" panose="020B0609020204030204" pitchFamily="49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583AD-211D-3E7B-1DFB-DC7F8B0A6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 Composing Elec Point Specs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825B89-A430-72D0-4D90-0ABC1A3B6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96DAA-9B3B-2748-9C7F-0FEF1858152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Rectangle: Rounded Corners 29">
            <a:extLst>
              <a:ext uri="{FF2B5EF4-FFF2-40B4-BE49-F238E27FC236}">
                <a16:creationId xmlns:a16="http://schemas.microsoft.com/office/drawing/2014/main" id="{768B982E-6E2A-328C-2CE3-08C69029F96D}"/>
              </a:ext>
            </a:extLst>
          </p:cNvPr>
          <p:cNvSpPr/>
          <p:nvPr/>
        </p:nvSpPr>
        <p:spPr>
          <a:xfrm>
            <a:off x="1292260" y="1514945"/>
            <a:ext cx="2361537" cy="443317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Applies 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active</a:t>
            </a:r>
            <a:r>
              <a:rPr lang="en-US" sz="1200" dirty="0"/>
              <a:t> for the required </a:t>
            </a:r>
            <a:r>
              <a:rPr lang="en-US" sz="1200" dirty="0" err="1">
                <a:latin typeface="Consolas" panose="020B0609020204030204" pitchFamily="49" charset="0"/>
                <a:cs typeface="Consolas" panose="020B0609020204030204" pitchFamily="49" charset="0"/>
              </a:rPr>
              <a:t>ElecAcPowerSubtype</a:t>
            </a:r>
            <a:r>
              <a:rPr lang="en-US" sz="1200" dirty="0"/>
              <a:t> choice</a:t>
            </a:r>
          </a:p>
        </p:txBody>
      </p:sp>
      <p:cxnSp>
        <p:nvCxnSpPr>
          <p:cNvPr id="5" name="Connector: Curved 30">
            <a:extLst>
              <a:ext uri="{FF2B5EF4-FFF2-40B4-BE49-F238E27FC236}">
                <a16:creationId xmlns:a16="http://schemas.microsoft.com/office/drawing/2014/main" id="{53EAB1EB-3290-77B9-3031-65CC4950C3CB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3653797" y="1736604"/>
            <a:ext cx="1969763" cy="981699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nector: Curved 30">
            <a:extLst>
              <a:ext uri="{FF2B5EF4-FFF2-40B4-BE49-F238E27FC236}">
                <a16:creationId xmlns:a16="http://schemas.microsoft.com/office/drawing/2014/main" id="{7CC88A0E-F430-A95B-8F9E-434A65670351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3126850" y="2428623"/>
            <a:ext cx="1902350" cy="538382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Rectangle: Rounded Corners 29">
            <a:extLst>
              <a:ext uri="{FF2B5EF4-FFF2-40B4-BE49-F238E27FC236}">
                <a16:creationId xmlns:a16="http://schemas.microsoft.com/office/drawing/2014/main" id="{29B2020D-7E08-DF90-83A4-667BF53D145D}"/>
              </a:ext>
            </a:extLst>
          </p:cNvPr>
          <p:cNvSpPr/>
          <p:nvPr/>
        </p:nvSpPr>
        <p:spPr>
          <a:xfrm>
            <a:off x="828924" y="2206964"/>
            <a:ext cx="2297926" cy="443317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Applies 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import</a:t>
            </a:r>
            <a:r>
              <a:rPr lang="en-US" sz="1200" dirty="0"/>
              <a:t> for the required </a:t>
            </a:r>
            <a:r>
              <a:rPr lang="en-US" sz="1200" dirty="0" err="1">
                <a:latin typeface="Consolas" panose="020B0609020204030204" pitchFamily="49" charset="0"/>
                <a:cs typeface="Consolas" panose="020B0609020204030204" pitchFamily="49" charset="0"/>
              </a:rPr>
              <a:t>ElecDirection</a:t>
            </a:r>
            <a:r>
              <a:rPr lang="en-US" sz="1200" dirty="0"/>
              <a:t> choice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BC9180-F2CA-825C-6968-8FBD6AD77D70}"/>
              </a:ext>
            </a:extLst>
          </p:cNvPr>
          <p:cNvSpPr txBox="1"/>
          <p:nvPr/>
        </p:nvSpPr>
        <p:spPr>
          <a:xfrm>
            <a:off x="3986784" y="1949591"/>
            <a:ext cx="41474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latin typeface="Consolas" panose="020B0609020204030204" pitchFamily="49" charset="0"/>
              </a:rPr>
              <a:t>ElecSensor</a:t>
            </a:r>
            <a:endParaRPr lang="en-US" sz="1400" dirty="0">
              <a:latin typeface="Consolas" panose="020B0609020204030204" pitchFamily="49" charset="0"/>
            </a:endParaRPr>
          </a:p>
          <a:p>
            <a:pPr algn="r"/>
            <a:r>
              <a:rPr lang="en-US" sz="1400" dirty="0" err="1">
                <a:latin typeface="Consolas" panose="020B0609020204030204" pitchFamily="49" charset="0"/>
              </a:rPr>
              <a:t>ElecDemandSensor</a:t>
            </a:r>
            <a:endParaRPr lang="en-US" sz="1400" dirty="0">
              <a:latin typeface="Consolas" panose="020B0609020204030204" pitchFamily="49" charset="0"/>
            </a:endParaRPr>
          </a:p>
          <a:p>
            <a:pPr algn="r"/>
            <a:r>
              <a:rPr lang="en-US" sz="1400" dirty="0" err="1">
                <a:latin typeface="Consolas" panose="020B0609020204030204" pitchFamily="49" charset="0"/>
              </a:rPr>
              <a:t>ElecAcDemandSensor</a:t>
            </a:r>
            <a:endParaRPr lang="en-US" sz="1400" dirty="0">
              <a:latin typeface="Consolas" panose="020B0609020204030204" pitchFamily="49" charset="0"/>
            </a:endParaRPr>
          </a:p>
          <a:p>
            <a:pPr algn="r"/>
            <a:r>
              <a:rPr lang="en-US" sz="1400" dirty="0" err="1">
                <a:latin typeface="Consolas" panose="020B0609020204030204" pitchFamily="49" charset="0"/>
              </a:rPr>
              <a:t>ElecAcActiveDemandSensor</a:t>
            </a:r>
            <a:endParaRPr lang="en-US" sz="1400" dirty="0">
              <a:latin typeface="Consolas" panose="020B0609020204030204" pitchFamily="49" charset="0"/>
            </a:endParaRPr>
          </a:p>
          <a:p>
            <a:pPr algn="r"/>
            <a:r>
              <a:rPr lang="en-US" sz="1400" dirty="0" err="1">
                <a:latin typeface="Consolas" panose="020B0609020204030204" pitchFamily="49" charset="0"/>
              </a:rPr>
              <a:t>ElecAcImportActiveDemandSensor</a:t>
            </a:r>
            <a:endParaRPr lang="en-US" sz="1400" dirty="0">
              <a:latin typeface="Consolas" panose="020B0609020204030204" pitchFamily="49" charset="0"/>
            </a:endParaRPr>
          </a:p>
          <a:p>
            <a:pPr algn="r"/>
            <a:r>
              <a:rPr lang="en-US" sz="1400" dirty="0" err="1">
                <a:latin typeface="Consolas" panose="020B0609020204030204" pitchFamily="49" charset="0"/>
              </a:rPr>
              <a:t>ElecAcTotalImportActiveDemandSensor</a:t>
            </a:r>
            <a:endParaRPr lang="en-US" sz="1400" dirty="0">
              <a:latin typeface="Consolas" panose="020B0609020204030204" pitchFamily="49" charset="0"/>
            </a:endParaRPr>
          </a:p>
        </p:txBody>
      </p:sp>
      <p:cxnSp>
        <p:nvCxnSpPr>
          <p:cNvPr id="20" name="Connector: Curved 30">
            <a:extLst>
              <a:ext uri="{FF2B5EF4-FFF2-40B4-BE49-F238E27FC236}">
                <a16:creationId xmlns:a16="http://schemas.microsoft.com/office/drawing/2014/main" id="{D24324D7-46A2-4E37-CD2E-FE322FD54800}"/>
              </a:ext>
            </a:extLst>
          </p:cNvPr>
          <p:cNvCxnSpPr>
            <a:cxnSpLocks/>
            <a:stCxn id="22" idx="3"/>
          </p:cNvCxnSpPr>
          <p:nvPr/>
        </p:nvCxnSpPr>
        <p:spPr>
          <a:xfrm>
            <a:off x="3259480" y="3092984"/>
            <a:ext cx="1297214" cy="81390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Rectangle: Rounded Corners 29">
            <a:extLst>
              <a:ext uri="{FF2B5EF4-FFF2-40B4-BE49-F238E27FC236}">
                <a16:creationId xmlns:a16="http://schemas.microsoft.com/office/drawing/2014/main" id="{E3AF7FEC-3EC4-560A-D9BE-CBCB9107B85D}"/>
              </a:ext>
            </a:extLst>
          </p:cNvPr>
          <p:cNvSpPr/>
          <p:nvPr/>
        </p:nvSpPr>
        <p:spPr>
          <a:xfrm>
            <a:off x="961555" y="2925286"/>
            <a:ext cx="2297925" cy="335395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Applies 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total</a:t>
            </a:r>
            <a:r>
              <a:rPr lang="en-US" sz="1200" dirty="0"/>
              <a:t> for </a:t>
            </a:r>
            <a:r>
              <a:rPr lang="en-US" sz="1200" dirty="0" err="1"/>
              <a:t>elec</a:t>
            </a:r>
            <a:r>
              <a:rPr lang="en-US" sz="1200" dirty="0"/>
              <a:t> location</a:t>
            </a:r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id="{0B3788FC-CFBA-749D-88DE-A430E2935D36}"/>
              </a:ext>
            </a:extLst>
          </p:cNvPr>
          <p:cNvSpPr/>
          <p:nvPr/>
        </p:nvSpPr>
        <p:spPr>
          <a:xfrm rot="16200000">
            <a:off x="4806589" y="3040542"/>
            <a:ext cx="180050" cy="630937"/>
          </a:xfrm>
          <a:prstGeom prst="leftBrace">
            <a:avLst/>
          </a:prstGeom>
          <a:noFill/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dk1"/>
              </a:solidFill>
            </a:endParaRPr>
          </a:p>
        </p:txBody>
      </p:sp>
      <p:sp>
        <p:nvSpPr>
          <p:cNvPr id="28" name="Rectangle: Rounded Corners 29">
            <a:extLst>
              <a:ext uri="{FF2B5EF4-FFF2-40B4-BE49-F238E27FC236}">
                <a16:creationId xmlns:a16="http://schemas.microsoft.com/office/drawing/2014/main" id="{B1F1BC72-46D5-C611-2228-DE8DF3561F1B}"/>
              </a:ext>
            </a:extLst>
          </p:cNvPr>
          <p:cNvSpPr/>
          <p:nvPr/>
        </p:nvSpPr>
        <p:spPr>
          <a:xfrm>
            <a:off x="3739145" y="3882268"/>
            <a:ext cx="1125109" cy="335395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latin typeface="Consolas" panose="020B0609020204030204" pitchFamily="49" charset="0"/>
                <a:cs typeface="Consolas" panose="020B0609020204030204" pitchFamily="49" charset="0"/>
              </a:rPr>
              <a:t>ElecAc</a:t>
            </a:r>
            <a:r>
              <a:rPr lang="en-US" sz="1200" dirty="0"/>
              <a:t> prefix</a:t>
            </a:r>
          </a:p>
        </p:txBody>
      </p:sp>
      <p:cxnSp>
        <p:nvCxnSpPr>
          <p:cNvPr id="29" name="Connector: Curved 30">
            <a:extLst>
              <a:ext uri="{FF2B5EF4-FFF2-40B4-BE49-F238E27FC236}">
                <a16:creationId xmlns:a16="http://schemas.microsoft.com/office/drawing/2014/main" id="{1E0BDE61-9CBD-F5C8-1057-1C6A30364B20}"/>
              </a:ext>
            </a:extLst>
          </p:cNvPr>
          <p:cNvCxnSpPr>
            <a:cxnSpLocks/>
            <a:stCxn id="28" idx="0"/>
            <a:endCxn id="26" idx="1"/>
          </p:cNvCxnSpPr>
          <p:nvPr/>
        </p:nvCxnSpPr>
        <p:spPr>
          <a:xfrm rot="5400000" flipH="1" flipV="1">
            <a:off x="4381041" y="3366695"/>
            <a:ext cx="436232" cy="594915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" name="Left Brace 31">
            <a:extLst>
              <a:ext uri="{FF2B5EF4-FFF2-40B4-BE49-F238E27FC236}">
                <a16:creationId xmlns:a16="http://schemas.microsoft.com/office/drawing/2014/main" id="{10B147FF-35C3-4269-58CF-81C3B2737ECC}"/>
              </a:ext>
            </a:extLst>
          </p:cNvPr>
          <p:cNvSpPr/>
          <p:nvPr/>
        </p:nvSpPr>
        <p:spPr>
          <a:xfrm rot="16200000">
            <a:off x="7666497" y="3074953"/>
            <a:ext cx="180050" cy="562116"/>
          </a:xfrm>
          <a:prstGeom prst="leftBrace">
            <a:avLst/>
          </a:prstGeom>
          <a:noFill/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dk1"/>
              </a:solidFill>
            </a:endParaRPr>
          </a:p>
        </p:txBody>
      </p:sp>
      <p:sp>
        <p:nvSpPr>
          <p:cNvPr id="33" name="Rectangle: Rounded Corners 29">
            <a:extLst>
              <a:ext uri="{FF2B5EF4-FFF2-40B4-BE49-F238E27FC236}">
                <a16:creationId xmlns:a16="http://schemas.microsoft.com/office/drawing/2014/main" id="{E0E01B95-0B81-C415-A067-4936DEE7FC41}"/>
              </a:ext>
            </a:extLst>
          </p:cNvPr>
          <p:cNvSpPr/>
          <p:nvPr/>
        </p:nvSpPr>
        <p:spPr>
          <a:xfrm>
            <a:off x="7628182" y="3882268"/>
            <a:ext cx="1125109" cy="335395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Sensor</a:t>
            </a:r>
            <a:r>
              <a:rPr lang="en-US" sz="1200" dirty="0"/>
              <a:t> suffix</a:t>
            </a:r>
          </a:p>
        </p:txBody>
      </p:sp>
      <p:cxnSp>
        <p:nvCxnSpPr>
          <p:cNvPr id="34" name="Connector: Curved 30">
            <a:extLst>
              <a:ext uri="{FF2B5EF4-FFF2-40B4-BE49-F238E27FC236}">
                <a16:creationId xmlns:a16="http://schemas.microsoft.com/office/drawing/2014/main" id="{A7B8C6BB-A0B3-A646-553F-397DCDC481A8}"/>
              </a:ext>
            </a:extLst>
          </p:cNvPr>
          <p:cNvCxnSpPr>
            <a:cxnSpLocks/>
            <a:stCxn id="33" idx="0"/>
            <a:endCxn id="32" idx="1"/>
          </p:cNvCxnSpPr>
          <p:nvPr/>
        </p:nvCxnSpPr>
        <p:spPr>
          <a:xfrm rot="16200000" flipV="1">
            <a:off x="7755514" y="3447044"/>
            <a:ext cx="436232" cy="434215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4874543-5DDD-8C8C-4315-B9411687A41C}"/>
              </a:ext>
            </a:extLst>
          </p:cNvPr>
          <p:cNvCxnSpPr>
            <a:cxnSpLocks/>
          </p:cNvCxnSpPr>
          <p:nvPr/>
        </p:nvCxnSpPr>
        <p:spPr>
          <a:xfrm flipH="1">
            <a:off x="5534906" y="3520077"/>
            <a:ext cx="1604502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899D5E59-D9FD-62E7-8F50-B02FD2895FFA}"/>
              </a:ext>
            </a:extLst>
          </p:cNvPr>
          <p:cNvSpPr txBox="1"/>
          <p:nvPr/>
        </p:nvSpPr>
        <p:spPr>
          <a:xfrm>
            <a:off x="5623560" y="3547573"/>
            <a:ext cx="14678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Add tags to the left</a:t>
            </a:r>
          </a:p>
        </p:txBody>
      </p:sp>
    </p:spTree>
    <p:extLst>
      <p:ext uri="{BB962C8B-B14F-4D97-AF65-F5344CB8AC3E}">
        <p14:creationId xmlns:p14="http://schemas.microsoft.com/office/powerpoint/2010/main" val="2749571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396E43-2DE8-2051-49DA-E19759BC3F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ph.points</a:t>
            </a:r>
            <a:r>
              <a:rPr lang="en-US" dirty="0"/>
              <a:t> library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D4B40-92A9-E4F8-6499-02410A65A10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AC demand &amp; energy sensors</a:t>
            </a:r>
          </a:p>
          <a:p>
            <a:r>
              <a:rPr lang="en-US" sz="2000" dirty="0"/>
              <a:t>Total location only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02CC2D-E587-C7D4-45FF-9211104B31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ph.points.elec</a:t>
            </a:r>
            <a:r>
              <a:rPr lang="en-US" dirty="0"/>
              <a:t> library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D2DCB5-9D01-62D8-0C56-11521A6117C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AC power, voltage, current, &amp; power factor sensors</a:t>
            </a:r>
          </a:p>
          <a:p>
            <a:r>
              <a:rPr lang="en-US" sz="2000" dirty="0"/>
              <a:t>Other locations for AC demand &amp; energy</a:t>
            </a:r>
          </a:p>
          <a:p>
            <a:r>
              <a:rPr lang="en-US" sz="2000" dirty="0"/>
              <a:t>DC specs</a:t>
            </a:r>
          </a:p>
          <a:p>
            <a:r>
              <a:rPr lang="en-US" sz="2000" dirty="0"/>
              <a:t>Elec setpoint specs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47F5CA-7459-173B-B462-56013A4FD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96DAA-9B3B-2748-9C7F-0FEF1858152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9959022-FECA-AF8D-A985-9A3A500B2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Xeto</a:t>
            </a:r>
            <a:r>
              <a:rPr lang="en-US" dirty="0"/>
              <a:t> Libraries for Elec Point Specs</a:t>
            </a:r>
          </a:p>
        </p:txBody>
      </p:sp>
      <p:sp>
        <p:nvSpPr>
          <p:cNvPr id="9" name="Rectangle: Rounded Corners 27">
            <a:extLst>
              <a:ext uri="{FF2B5EF4-FFF2-40B4-BE49-F238E27FC236}">
                <a16:creationId xmlns:a16="http://schemas.microsoft.com/office/drawing/2014/main" id="{11316AB4-31DC-FB22-09A6-C9FFDAEEFFB0}"/>
              </a:ext>
            </a:extLst>
          </p:cNvPr>
          <p:cNvSpPr/>
          <p:nvPr/>
        </p:nvSpPr>
        <p:spPr>
          <a:xfrm>
            <a:off x="1611078" y="3571366"/>
            <a:ext cx="2016042" cy="424495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dirty="0">
                <a:cs typeface="Consolas" panose="020B0609020204030204" pitchFamily="49" charset="0"/>
              </a:rPr>
              <a:t>Library placement of specs are subject to change.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71323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9AD6D-F1A1-600A-A58B-E8F9F1D8B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 Count Across Elec Point Libraries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429217-96DA-B8B8-0D69-4429F81F5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96DAA-9B3B-2748-9C7F-0FEF1858152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Rectangle: Rounded Corners 27">
            <a:extLst>
              <a:ext uri="{FF2B5EF4-FFF2-40B4-BE49-F238E27FC236}">
                <a16:creationId xmlns:a16="http://schemas.microsoft.com/office/drawing/2014/main" id="{6DA73878-0EC7-5176-DF9D-0745615F5E7C}"/>
              </a:ext>
            </a:extLst>
          </p:cNvPr>
          <p:cNvSpPr/>
          <p:nvPr/>
        </p:nvSpPr>
        <p:spPr>
          <a:xfrm>
            <a:off x="1676340" y="3904821"/>
            <a:ext cx="1450967" cy="424495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dirty="0">
                <a:cs typeface="Consolas" panose="020B0609020204030204" pitchFamily="49" charset="0"/>
              </a:rPr>
              <a:t>These counts are subject to change.</a:t>
            </a:r>
            <a:endParaRPr lang="en-US" sz="1200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27B684B-A601-EF78-D796-F79E7981BE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4826451"/>
              </p:ext>
            </p:extLst>
          </p:nvPr>
        </p:nvGraphicFramePr>
        <p:xfrm>
          <a:off x="1015999" y="1686116"/>
          <a:ext cx="7112000" cy="13843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36800">
                  <a:extLst>
                    <a:ext uri="{9D8B030D-6E8A-4147-A177-3AD203B41FA5}">
                      <a16:colId xmlns:a16="http://schemas.microsoft.com/office/drawing/2014/main" val="1159303390"/>
                    </a:ext>
                  </a:extLst>
                </a:gridCol>
                <a:gridCol w="1562100">
                  <a:extLst>
                    <a:ext uri="{9D8B030D-6E8A-4147-A177-3AD203B41FA5}">
                      <a16:colId xmlns:a16="http://schemas.microsoft.com/office/drawing/2014/main" val="722165673"/>
                    </a:ext>
                  </a:extLst>
                </a:gridCol>
                <a:gridCol w="1562100">
                  <a:extLst>
                    <a:ext uri="{9D8B030D-6E8A-4147-A177-3AD203B41FA5}">
                      <a16:colId xmlns:a16="http://schemas.microsoft.com/office/drawing/2014/main" val="3277741095"/>
                    </a:ext>
                  </a:extLst>
                </a:gridCol>
                <a:gridCol w="1651000">
                  <a:extLst>
                    <a:ext uri="{9D8B030D-6E8A-4147-A177-3AD203B41FA5}">
                      <a16:colId xmlns:a16="http://schemas.microsoft.com/office/drawing/2014/main" val="3651356678"/>
                    </a:ext>
                  </a:extLst>
                </a:gridCol>
              </a:tblGrid>
              <a:tr h="3556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ph.points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ph.points.elec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Both Libraries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224615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Abstract Spec Count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29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46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75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8600518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Concrete Spec Count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26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156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182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9506864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Total Spec Count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55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257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10131296"/>
                  </a:ext>
                </a:extLst>
              </a:tr>
            </a:tbl>
          </a:graphicData>
        </a:graphic>
      </p:graphicFrame>
      <p:sp>
        <p:nvSpPr>
          <p:cNvPr id="3" name="Rectangle: Rounded Corners 29">
            <a:extLst>
              <a:ext uri="{FF2B5EF4-FFF2-40B4-BE49-F238E27FC236}">
                <a16:creationId xmlns:a16="http://schemas.microsoft.com/office/drawing/2014/main" id="{992DE6EF-92A2-178C-ABB3-3CA6CC3C7B9B}"/>
              </a:ext>
            </a:extLst>
          </p:cNvPr>
          <p:cNvSpPr/>
          <p:nvPr/>
        </p:nvSpPr>
        <p:spPr>
          <a:xfrm>
            <a:off x="6869195" y="3602832"/>
            <a:ext cx="1509287" cy="536781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accent6">
                    <a:lumMod val="10000"/>
                  </a:schemeClr>
                </a:solidFill>
              </a:rPr>
              <a:t>Previously was 579</a:t>
            </a:r>
          </a:p>
          <a:p>
            <a:r>
              <a:rPr lang="en-US" sz="1200" dirty="0">
                <a:solidFill>
                  <a:schemeClr val="accent6">
                    <a:lumMod val="10000"/>
                  </a:schemeClr>
                </a:solidFill>
              </a:rPr>
              <a:t>(~56% reduction)</a:t>
            </a:r>
          </a:p>
        </p:txBody>
      </p:sp>
      <p:cxnSp>
        <p:nvCxnSpPr>
          <p:cNvPr id="5" name="Connector: Curved 30">
            <a:extLst>
              <a:ext uri="{FF2B5EF4-FFF2-40B4-BE49-F238E27FC236}">
                <a16:creationId xmlns:a16="http://schemas.microsoft.com/office/drawing/2014/main" id="{D4A6EDE2-F96F-554D-2F42-35CEFCECBA7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485999" y="3208256"/>
            <a:ext cx="554051" cy="278370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5648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1E53CD-6988-FA1F-F73E-0F9EC41E9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45014-4A30-27D8-F277-C507540073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195" y="2022361"/>
            <a:ext cx="4595557" cy="1103540"/>
          </a:xfrm>
        </p:spPr>
        <p:txBody>
          <a:bodyPr/>
          <a:lstStyle/>
          <a:p>
            <a:r>
              <a:rPr lang="en-US" dirty="0"/>
              <a:t>Power Quality Monitoring Applications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B8018E4C-3DE3-4323-73FF-83DDC516FB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Technical Track</a:t>
            </a:r>
          </a:p>
        </p:txBody>
      </p:sp>
    </p:spTree>
    <p:extLst>
      <p:ext uri="{BB962C8B-B14F-4D97-AF65-F5344CB8AC3E}">
        <p14:creationId xmlns:p14="http://schemas.microsoft.com/office/powerpoint/2010/main" val="1593964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DEB40-6738-DE8D-D952-FF4299F2C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990" y="173757"/>
            <a:ext cx="8794020" cy="536781"/>
          </a:xfrm>
        </p:spPr>
        <p:txBody>
          <a:bodyPr>
            <a:normAutofit fontScale="90000"/>
          </a:bodyPr>
          <a:lstStyle/>
          <a:p>
            <a:r>
              <a:rPr lang="en-US" dirty="0"/>
              <a:t>Motivation for Power Quality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E464ED-6A16-5BFE-E700-440892E01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96DAA-9B3B-2748-9C7F-0FEF1858152B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00EFCDE-1077-8DFC-04F1-E6D289760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6781" y="940034"/>
            <a:ext cx="4471481" cy="159476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82F0675-DD92-8227-006A-05349E9AC3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76781" y="2806366"/>
            <a:ext cx="4471482" cy="159476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9AC1FA5-2ED8-045D-E17A-49ED699D6DDF}"/>
              </a:ext>
            </a:extLst>
          </p:cNvPr>
          <p:cNvSpPr/>
          <p:nvPr/>
        </p:nvSpPr>
        <p:spPr>
          <a:xfrm>
            <a:off x="1511932" y="884122"/>
            <a:ext cx="4656306" cy="171206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BC8FC6-4962-479E-0235-21BA3FB2D47C}"/>
              </a:ext>
            </a:extLst>
          </p:cNvPr>
          <p:cNvSpPr/>
          <p:nvPr/>
        </p:nvSpPr>
        <p:spPr>
          <a:xfrm>
            <a:off x="1511932" y="2747715"/>
            <a:ext cx="4656306" cy="171206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6957CE-C4E2-944C-5DB5-746417D0B973}"/>
              </a:ext>
            </a:extLst>
          </p:cNvPr>
          <p:cNvSpPr txBox="1"/>
          <p:nvPr/>
        </p:nvSpPr>
        <p:spPr>
          <a:xfrm>
            <a:off x="507918" y="1568140"/>
            <a:ext cx="7718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Ideal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228412-84DB-EF73-A6BF-AEC775FE69C0}"/>
              </a:ext>
            </a:extLst>
          </p:cNvPr>
          <p:cNvSpPr txBox="1"/>
          <p:nvPr/>
        </p:nvSpPr>
        <p:spPr>
          <a:xfrm>
            <a:off x="253823" y="3311361"/>
            <a:ext cx="1138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Impact of Harmonics</a:t>
            </a:r>
          </a:p>
        </p:txBody>
      </p:sp>
      <p:sp>
        <p:nvSpPr>
          <p:cNvPr id="13" name="Rectangle: Rounded Corners 29">
            <a:extLst>
              <a:ext uri="{FF2B5EF4-FFF2-40B4-BE49-F238E27FC236}">
                <a16:creationId xmlns:a16="http://schemas.microsoft.com/office/drawing/2014/main" id="{F7A00D31-6A01-E815-9162-7BBC24EE583B}"/>
              </a:ext>
            </a:extLst>
          </p:cNvPr>
          <p:cNvSpPr/>
          <p:nvPr/>
        </p:nvSpPr>
        <p:spPr>
          <a:xfrm>
            <a:off x="6446541" y="2806366"/>
            <a:ext cx="2241355" cy="1068948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accent6">
                    <a:lumMod val="10000"/>
                  </a:schemeClr>
                </a:solidFill>
              </a:rPr>
              <a:t>Harmonics can lead to energy waste, suboptimal equipment performance due to transistor misfiring, and premature equipment failure</a:t>
            </a:r>
          </a:p>
        </p:txBody>
      </p:sp>
    </p:spTree>
    <p:extLst>
      <p:ext uri="{BB962C8B-B14F-4D97-AF65-F5344CB8AC3E}">
        <p14:creationId xmlns:p14="http://schemas.microsoft.com/office/powerpoint/2010/main" val="1171866686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Haystack 2023">
      <a:dk1>
        <a:srgbClr val="002841"/>
      </a:dk1>
      <a:lt1>
        <a:srgbClr val="FFFFFF"/>
      </a:lt1>
      <a:dk2>
        <a:srgbClr val="0C456E"/>
      </a:dk2>
      <a:lt2>
        <a:srgbClr val="9E9E9A"/>
      </a:lt2>
      <a:accent1>
        <a:srgbClr val="FFC824"/>
      </a:accent1>
      <a:accent2>
        <a:srgbClr val="C01823"/>
      </a:accent2>
      <a:accent3>
        <a:srgbClr val="EF4D36"/>
      </a:accent3>
      <a:accent4>
        <a:srgbClr val="9C9B93"/>
      </a:accent4>
      <a:accent5>
        <a:srgbClr val="4E8033"/>
      </a:accent5>
      <a:accent6>
        <a:srgbClr val="F8E4CF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7686</TotalTime>
  <Words>897</Words>
  <Application>Microsoft Macintosh PowerPoint</Application>
  <PresentationFormat>Custom</PresentationFormat>
  <Paragraphs>197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Aptos Narrow</vt:lpstr>
      <vt:lpstr>Arial</vt:lpstr>
      <vt:lpstr>Calibri</vt:lpstr>
      <vt:lpstr>Consolas</vt:lpstr>
      <vt:lpstr>Franklin Gothic Book</vt:lpstr>
      <vt:lpstr>Franklin Gothic Medium</vt:lpstr>
      <vt:lpstr>Times New Roman</vt:lpstr>
      <vt:lpstr>Default Theme</vt:lpstr>
      <vt:lpstr>Data Modeling for Electrical Systems</vt:lpstr>
      <vt:lpstr>Agenda</vt:lpstr>
      <vt:lpstr>Xeto Electrical Point Specs </vt:lpstr>
      <vt:lpstr>Data Specifications for RFPs and Beyond</vt:lpstr>
      <vt:lpstr>Example:  Composing Elec Point Specs</vt:lpstr>
      <vt:lpstr>Xeto Libraries for Elec Point Specs</vt:lpstr>
      <vt:lpstr>Spec Count Across Elec Point Libraries</vt:lpstr>
      <vt:lpstr>Power Quality Monitoring Applications</vt:lpstr>
      <vt:lpstr>Motivation for Power Quality Analysis</vt:lpstr>
      <vt:lpstr>Decomposing Electrical Waveforms</vt:lpstr>
      <vt:lpstr>Waveform Capture</vt:lpstr>
      <vt:lpstr>Modeling Power Quality Metrics</vt:lpstr>
      <vt:lpstr>Community Examples </vt:lpstr>
      <vt:lpstr>Community Product Examples</vt:lpstr>
      <vt:lpstr>Example:  Accuenergy’s Acuvim 2</vt:lpstr>
      <vt:lpstr>Modeling Single Line Diagrams using Xeto</vt:lpstr>
      <vt:lpstr>Smart Building &amp; EV Charging Interface</vt:lpstr>
      <vt:lpstr>Most EV Charging occurs in the Built Environment</vt:lpstr>
      <vt:lpstr>Smart Building &amp; EV Charging Interface</vt:lpstr>
      <vt:lpstr>Next Steps &amp; Wrap Up </vt:lpstr>
      <vt:lpstr>Next Steps</vt:lpstr>
      <vt:lpstr>Wrap Up</vt:lpstr>
    </vt:vector>
  </TitlesOfParts>
  <Company>Carden Jennings Publishing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Debbie Bretches</dc:creator>
  <cp:lastModifiedBy>Rick Jennings</cp:lastModifiedBy>
  <cp:revision>144</cp:revision>
  <dcterms:created xsi:type="dcterms:W3CDTF">2017-10-05T00:34:28Z</dcterms:created>
  <dcterms:modified xsi:type="dcterms:W3CDTF">2025-04-28T22:18:09Z</dcterms:modified>
</cp:coreProperties>
</file>