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  <p:sldMasterId id="2147483688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Condensed" panose="02000000000000000000" pitchFamily="2" charset="0"/>
      <p:regular r:id="rId26"/>
      <p:bold r:id="rId27"/>
      <p:italic r:id="rId28"/>
      <p:boldItalic r:id="rId29"/>
    </p:embeddedFont>
    <p:embeddedFont>
      <p:font typeface="Roboto Medium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4" y="2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09c4eb4b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09c4eb4b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4d19053fb8_1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4d19053fb8_1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47d95a6f1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47d95a6f1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4d19053fb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4d19053fb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4e39e357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4e39e357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43054e35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43054e35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4b3004fa49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4b3004fa49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43054e35a0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43054e35a0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4d19053fb8_1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4d19053fb8_1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4d19053fb8_1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4d19053fb8_1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4d19053fb8_1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4d19053fb8_1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4d19053fb8_1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4d19053fb8_1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4d19053fb8_1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4d19053fb8_1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ist Slide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11700" y="27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311700" y="934125"/>
            <a:ext cx="8520600" cy="3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_ONLY_4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A729A"/>
              </a:buClr>
              <a:buSzPts val="3600"/>
              <a:buFont typeface="Calibri"/>
              <a:buNone/>
              <a:defRPr sz="3600" b="1">
                <a:solidFill>
                  <a:srgbClr val="3A72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_ONLY_5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A729A"/>
              </a:buClr>
              <a:buSzPts val="3600"/>
              <a:buFont typeface="Calibri"/>
              <a:buNone/>
              <a:defRPr sz="3600" b="1">
                <a:solidFill>
                  <a:srgbClr val="3A72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311708" y="592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311700" y="2681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0164" y="3749004"/>
            <a:ext cx="2278885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951" y="3749001"/>
            <a:ext cx="1564371" cy="79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584000" y="913975"/>
            <a:ext cx="5976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1598225" y="2808175"/>
            <a:ext cx="5942400" cy="10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80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ist Slide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311700" y="27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311700" y="934125"/>
            <a:ext cx="8520600" cy="3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275" y="180375"/>
            <a:ext cx="1487676" cy="7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ist Slide 1">
  <p:cSld name="TITLE_AND_BODY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11700" y="27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311700" y="934125"/>
            <a:ext cx="8520600" cy="3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275" y="298541"/>
            <a:ext cx="1487678" cy="51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ck">
  <p:cSld name="TITLE_ONLY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3931" y="211647"/>
            <a:ext cx="1151020" cy="582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9"/>
          <p:cNvGrpSpPr/>
          <p:nvPr/>
        </p:nvGrpSpPr>
        <p:grpSpPr>
          <a:xfrm>
            <a:off x="311700" y="832950"/>
            <a:ext cx="8520937" cy="3919350"/>
            <a:chOff x="311700" y="832950"/>
            <a:chExt cx="8520937" cy="3919350"/>
          </a:xfrm>
        </p:grpSpPr>
        <p:sp>
          <p:nvSpPr>
            <p:cNvPr id="121" name="Google Shape;121;p19"/>
            <p:cNvSpPr/>
            <p:nvPr/>
          </p:nvSpPr>
          <p:spPr>
            <a:xfrm>
              <a:off x="311837" y="841152"/>
              <a:ext cx="1298100" cy="4887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Purpose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311837" y="1329982"/>
              <a:ext cx="1298100" cy="4887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Operation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629728" y="1818800"/>
              <a:ext cx="980100" cy="488700"/>
            </a:xfrm>
            <a:prstGeom prst="rect">
              <a:avLst/>
            </a:pr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Delivery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29728" y="2307632"/>
              <a:ext cx="980100" cy="4887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Apps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629728" y="2796465"/>
              <a:ext cx="980100" cy="488700"/>
            </a:xfrm>
            <a:prstGeom prst="rect">
              <a:avLst/>
            </a:pr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Exchange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629728" y="3285297"/>
              <a:ext cx="980100" cy="4887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311837" y="3774132"/>
              <a:ext cx="1298100" cy="4887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Systems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311837" y="4262962"/>
              <a:ext cx="1298100" cy="488700"/>
            </a:xfrm>
            <a:prstGeom prst="rect">
              <a:avLst/>
            </a:prstGeom>
            <a:solidFill>
              <a:srgbClr val="B4A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Physical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609837" y="841152"/>
              <a:ext cx="7222800" cy="488700"/>
            </a:xfrm>
            <a:prstGeom prst="rect">
              <a:avLst/>
            </a:pr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609837" y="1329981"/>
              <a:ext cx="7222800" cy="4887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609837" y="1818810"/>
              <a:ext cx="7222800" cy="488700"/>
            </a:xfrm>
            <a:prstGeom prst="rect">
              <a:avLst/>
            </a:pr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609837" y="2307638"/>
              <a:ext cx="7222800" cy="4887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1609837" y="2796467"/>
              <a:ext cx="7222800" cy="4887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1609837" y="3285296"/>
              <a:ext cx="7222800" cy="4887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1609837" y="3774125"/>
              <a:ext cx="7222800" cy="4887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1609837" y="4262953"/>
              <a:ext cx="7222800" cy="488700"/>
            </a:xfrm>
            <a:prstGeom prst="rect">
              <a:avLst/>
            </a:pr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p19"/>
            <p:cNvSpPr/>
            <p:nvPr/>
          </p:nvSpPr>
          <p:spPr>
            <a:xfrm rot="-5400000">
              <a:off x="-492150" y="2622425"/>
              <a:ext cx="1956300" cy="3486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0" tIns="45700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Smarts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9"/>
            <p:cNvSpPr txBox="1"/>
            <p:nvPr/>
          </p:nvSpPr>
          <p:spPr>
            <a:xfrm>
              <a:off x="567077" y="832950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Why is this being done?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39" name="Google Shape;139;p19"/>
            <p:cNvSpPr txBox="1"/>
            <p:nvPr/>
          </p:nvSpPr>
          <p:spPr>
            <a:xfrm>
              <a:off x="563325" y="1304025"/>
              <a:ext cx="1047600" cy="5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How it is operated daily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0" name="Google Shape;140;p19"/>
            <p:cNvSpPr txBox="1"/>
            <p:nvPr/>
          </p:nvSpPr>
          <p:spPr>
            <a:xfrm>
              <a:off x="563325" y="1818863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How the smarts is delivered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563325" y="2307625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smart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2" name="Google Shape;142;p19"/>
            <p:cNvSpPr txBox="1"/>
            <p:nvPr/>
          </p:nvSpPr>
          <p:spPr>
            <a:xfrm>
              <a:off x="563325" y="2796463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work together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563325" y="3285275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valuable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563325" y="3774150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work 24/7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567077" y="4263600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is being made smarter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438250" y="273850"/>
            <a:ext cx="81921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438250" y="934125"/>
            <a:ext cx="4036800" cy="3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2"/>
          </p:nvPr>
        </p:nvSpPr>
        <p:spPr>
          <a:xfrm>
            <a:off x="4593672" y="934125"/>
            <a:ext cx="4036800" cy="3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275" y="180375"/>
            <a:ext cx="1487676" cy="7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ck">
  <p:cSld name="TITLE_ONLY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5356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69931" y="211647"/>
            <a:ext cx="1151020" cy="582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3"/>
          <p:cNvGrpSpPr/>
          <p:nvPr/>
        </p:nvGrpSpPr>
        <p:grpSpPr>
          <a:xfrm>
            <a:off x="311700" y="832950"/>
            <a:ext cx="8520937" cy="3919350"/>
            <a:chOff x="311700" y="832950"/>
            <a:chExt cx="8520937" cy="3919350"/>
          </a:xfrm>
        </p:grpSpPr>
        <p:sp>
          <p:nvSpPr>
            <p:cNvPr id="19" name="Google Shape;19;p3"/>
            <p:cNvSpPr/>
            <p:nvPr/>
          </p:nvSpPr>
          <p:spPr>
            <a:xfrm>
              <a:off x="311837" y="841152"/>
              <a:ext cx="1298100" cy="4887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Purpose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11837" y="1329982"/>
              <a:ext cx="1298100" cy="4887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Operation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629728" y="1818800"/>
              <a:ext cx="980100" cy="488700"/>
            </a:xfrm>
            <a:prstGeom prst="rect">
              <a:avLst/>
            </a:pr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Delivery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629728" y="2307632"/>
              <a:ext cx="980100" cy="4887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Apps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29728" y="2796465"/>
              <a:ext cx="980100" cy="488700"/>
            </a:xfrm>
            <a:prstGeom prst="rect">
              <a:avLst/>
            </a:pr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Exchange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629728" y="3285297"/>
              <a:ext cx="980100" cy="4887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11837" y="3774132"/>
              <a:ext cx="1298100" cy="4887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Systems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11837" y="4262962"/>
              <a:ext cx="1298100" cy="488700"/>
            </a:xfrm>
            <a:prstGeom prst="rect">
              <a:avLst/>
            </a:prstGeom>
            <a:solidFill>
              <a:srgbClr val="B4A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Physical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609837" y="841152"/>
              <a:ext cx="7222800" cy="488700"/>
            </a:xfrm>
            <a:prstGeom prst="rect">
              <a:avLst/>
            </a:pr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609837" y="1329981"/>
              <a:ext cx="7222800" cy="4887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609837" y="1818810"/>
              <a:ext cx="7222800" cy="488700"/>
            </a:xfrm>
            <a:prstGeom prst="rect">
              <a:avLst/>
            </a:pr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609837" y="2307638"/>
              <a:ext cx="7222800" cy="4887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609837" y="2796467"/>
              <a:ext cx="7222800" cy="4887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609837" y="3285296"/>
              <a:ext cx="7222800" cy="4887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609837" y="3774125"/>
              <a:ext cx="7222800" cy="4887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609837" y="4262953"/>
              <a:ext cx="7222800" cy="488700"/>
            </a:xfrm>
            <a:prstGeom prst="rect">
              <a:avLst/>
            </a:pr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-5400000">
              <a:off x="-492150" y="2622425"/>
              <a:ext cx="1956300" cy="3486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0" tIns="45700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Smarts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36;p3"/>
            <p:cNvSpPr txBox="1"/>
            <p:nvPr/>
          </p:nvSpPr>
          <p:spPr>
            <a:xfrm>
              <a:off x="567077" y="832950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Why is this being done?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7" name="Google Shape;37;p3"/>
            <p:cNvSpPr txBox="1"/>
            <p:nvPr/>
          </p:nvSpPr>
          <p:spPr>
            <a:xfrm>
              <a:off x="563325" y="1304025"/>
              <a:ext cx="1047600" cy="5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How it is operated daily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8" name="Google Shape;38;p3"/>
            <p:cNvSpPr txBox="1"/>
            <p:nvPr/>
          </p:nvSpPr>
          <p:spPr>
            <a:xfrm>
              <a:off x="563325" y="1818863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How the smarts is delivered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9" name="Google Shape;39;p3"/>
            <p:cNvSpPr txBox="1"/>
            <p:nvPr/>
          </p:nvSpPr>
          <p:spPr>
            <a:xfrm>
              <a:off x="563325" y="2307625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smart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0" name="Google Shape;40;p3"/>
            <p:cNvSpPr txBox="1"/>
            <p:nvPr/>
          </p:nvSpPr>
          <p:spPr>
            <a:xfrm>
              <a:off x="563325" y="2796463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work together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1" name="Google Shape;41;p3"/>
            <p:cNvSpPr txBox="1"/>
            <p:nvPr/>
          </p:nvSpPr>
          <p:spPr>
            <a:xfrm>
              <a:off x="563325" y="3285275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valuable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" name="Google Shape;42;p3"/>
            <p:cNvSpPr txBox="1"/>
            <p:nvPr/>
          </p:nvSpPr>
          <p:spPr>
            <a:xfrm>
              <a:off x="563325" y="3774150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work 24/7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" name="Google Shape;43;p3"/>
            <p:cNvSpPr txBox="1"/>
            <p:nvPr/>
          </p:nvSpPr>
          <p:spPr>
            <a:xfrm>
              <a:off x="567077" y="4263600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is being made smarter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ck">
  <p:cSld name="TITLE_ONLY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311700" y="216428"/>
            <a:ext cx="707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311700" y="969550"/>
            <a:ext cx="8520600" cy="3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2">
            <a:alphaModFix/>
          </a:blip>
          <a:srcRect t="49" b="49"/>
          <a:stretch/>
        </p:blipFill>
        <p:spPr>
          <a:xfrm>
            <a:off x="7639534" y="216428"/>
            <a:ext cx="123591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A729A"/>
              </a:buClr>
              <a:buSzPts val="3600"/>
              <a:buFont typeface="Calibri"/>
              <a:buNone/>
              <a:defRPr sz="3600" b="1">
                <a:solidFill>
                  <a:srgbClr val="3A72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3999900" cy="3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1pPr>
            <a:lvl2pPr marL="914400" lvl="1" indent="-3175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3pPr>
            <a:lvl4pPr marL="1828800" lvl="3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4pPr>
            <a:lvl5pPr marL="2286000" lvl="4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5pPr>
            <a:lvl6pPr marL="2743200" lvl="5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6pPr>
            <a:lvl7pPr marL="3200400" lvl="6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7pPr>
            <a:lvl8pPr marL="3657600" lvl="7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8pPr>
            <a:lvl9pPr marL="4114800" lvl="8" indent="-28575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2"/>
          </p:nvPr>
        </p:nvSpPr>
        <p:spPr>
          <a:xfrm>
            <a:off x="4832400" y="923875"/>
            <a:ext cx="3999900" cy="3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1pPr>
            <a:lvl2pPr marL="914400" lvl="1" indent="-3175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3pPr>
            <a:lvl4pPr marL="1828800" lvl="3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4pPr>
            <a:lvl5pPr marL="2286000" lvl="4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5pPr>
            <a:lvl6pPr marL="2743200" lvl="5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6pPr>
            <a:lvl7pPr marL="3200400" lvl="6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7pPr>
            <a:lvl8pPr marL="3657600" lvl="7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8pPr>
            <a:lvl9pPr marL="4114800" lvl="8" indent="-28575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A729A"/>
              </a:buClr>
              <a:buSzPts val="3600"/>
              <a:buFont typeface="Calibri"/>
              <a:buNone/>
              <a:defRPr sz="3600" b="1">
                <a:solidFill>
                  <a:srgbClr val="3A72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_ONLY_4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A729A"/>
              </a:buClr>
              <a:buSzPts val="3600"/>
              <a:buFont typeface="Calibri"/>
              <a:buNone/>
              <a:defRPr sz="3600" b="1">
                <a:solidFill>
                  <a:srgbClr val="3A72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_ONLY_5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A729A"/>
              </a:buClr>
              <a:buSzPts val="3600"/>
              <a:buFont typeface="Calibri"/>
              <a:buNone/>
              <a:defRPr sz="3600" b="1">
                <a:solidFill>
                  <a:srgbClr val="3A72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ctrTitle"/>
          </p:nvPr>
        </p:nvSpPr>
        <p:spPr>
          <a:xfrm>
            <a:off x="311708" y="592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1"/>
          </p:nvPr>
        </p:nvSpPr>
        <p:spPr>
          <a:xfrm>
            <a:off x="311700" y="2681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32563" y="3749004"/>
            <a:ext cx="2278885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/>
          <p:nvPr/>
        </p:nvSpPr>
        <p:spPr>
          <a:xfrm>
            <a:off x="7586425" y="209225"/>
            <a:ext cx="1487700" cy="55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438250" y="273850"/>
            <a:ext cx="81921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438250" y="934125"/>
            <a:ext cx="4036800" cy="3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2"/>
          </p:nvPr>
        </p:nvSpPr>
        <p:spPr>
          <a:xfrm>
            <a:off x="4593672" y="934125"/>
            <a:ext cx="4036800" cy="3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ck 1">
  <p:cSld name="TITLE_ONLY_1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/>
          <p:nvPr/>
        </p:nvSpPr>
        <p:spPr>
          <a:xfrm>
            <a:off x="7586425" y="209225"/>
            <a:ext cx="1487700" cy="55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3931" y="211647"/>
            <a:ext cx="1151020" cy="582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32"/>
          <p:cNvGrpSpPr/>
          <p:nvPr/>
        </p:nvGrpSpPr>
        <p:grpSpPr>
          <a:xfrm>
            <a:off x="311700" y="832950"/>
            <a:ext cx="8520937" cy="3919350"/>
            <a:chOff x="311700" y="832950"/>
            <a:chExt cx="8520937" cy="3919350"/>
          </a:xfrm>
        </p:grpSpPr>
        <p:sp>
          <p:nvSpPr>
            <p:cNvPr id="212" name="Google Shape;212;p32"/>
            <p:cNvSpPr/>
            <p:nvPr/>
          </p:nvSpPr>
          <p:spPr>
            <a:xfrm>
              <a:off x="311837" y="841152"/>
              <a:ext cx="1298100" cy="4887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Purpose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311837" y="1329982"/>
              <a:ext cx="1298100" cy="4887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Operation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629728" y="1818800"/>
              <a:ext cx="980100" cy="488700"/>
            </a:xfrm>
            <a:prstGeom prst="rect">
              <a:avLst/>
            </a:pr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Delivery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629728" y="2307632"/>
              <a:ext cx="980100" cy="4887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Apps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629728" y="2796465"/>
              <a:ext cx="980100" cy="488700"/>
            </a:xfrm>
            <a:prstGeom prst="rect">
              <a:avLst/>
            </a:pr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Exchange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629728" y="3285297"/>
              <a:ext cx="980100" cy="4887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311837" y="3774132"/>
              <a:ext cx="1298100" cy="4887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Systems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311837" y="4262962"/>
              <a:ext cx="1298100" cy="488700"/>
            </a:xfrm>
            <a:prstGeom prst="rect">
              <a:avLst/>
            </a:prstGeom>
            <a:solidFill>
              <a:srgbClr val="B4A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Physical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1609837" y="841152"/>
              <a:ext cx="7222800" cy="488700"/>
            </a:xfrm>
            <a:prstGeom prst="rect">
              <a:avLst/>
            </a:pr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1609837" y="1329981"/>
              <a:ext cx="7222800" cy="4887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1609837" y="1818810"/>
              <a:ext cx="7222800" cy="488700"/>
            </a:xfrm>
            <a:prstGeom prst="rect">
              <a:avLst/>
            </a:pr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1609837" y="2307638"/>
              <a:ext cx="7222800" cy="4887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1609837" y="2796467"/>
              <a:ext cx="7222800" cy="4887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1609837" y="3285296"/>
              <a:ext cx="7222800" cy="4887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1609837" y="3774125"/>
              <a:ext cx="7222800" cy="4887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1609837" y="4262953"/>
              <a:ext cx="7222800" cy="488700"/>
            </a:xfrm>
            <a:prstGeom prst="rect">
              <a:avLst/>
            </a:pr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 rot="-5400000">
              <a:off x="-492150" y="2622425"/>
              <a:ext cx="1956300" cy="3486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0" tIns="45700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Smarts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32"/>
            <p:cNvSpPr txBox="1"/>
            <p:nvPr/>
          </p:nvSpPr>
          <p:spPr>
            <a:xfrm>
              <a:off x="567077" y="832950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Why is this being done?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0" name="Google Shape;230;p32"/>
            <p:cNvSpPr txBox="1"/>
            <p:nvPr/>
          </p:nvSpPr>
          <p:spPr>
            <a:xfrm>
              <a:off x="563325" y="1304025"/>
              <a:ext cx="1047600" cy="5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How it is operated daily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1" name="Google Shape;231;p32"/>
            <p:cNvSpPr txBox="1"/>
            <p:nvPr/>
          </p:nvSpPr>
          <p:spPr>
            <a:xfrm>
              <a:off x="563325" y="1818863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How the smarts is delivered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2" name="Google Shape;232;p32"/>
            <p:cNvSpPr txBox="1"/>
            <p:nvPr/>
          </p:nvSpPr>
          <p:spPr>
            <a:xfrm>
              <a:off x="563325" y="2307625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smart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3" name="Google Shape;233;p32"/>
            <p:cNvSpPr txBox="1"/>
            <p:nvPr/>
          </p:nvSpPr>
          <p:spPr>
            <a:xfrm>
              <a:off x="563325" y="2796463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work together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4" name="Google Shape;234;p32"/>
            <p:cNvSpPr txBox="1"/>
            <p:nvPr/>
          </p:nvSpPr>
          <p:spPr>
            <a:xfrm>
              <a:off x="563325" y="3285275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valuable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5" name="Google Shape;235;p32"/>
            <p:cNvSpPr txBox="1"/>
            <p:nvPr/>
          </p:nvSpPr>
          <p:spPr>
            <a:xfrm>
              <a:off x="563325" y="3774150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work 24/7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6" name="Google Shape;236;p32"/>
            <p:cNvSpPr txBox="1"/>
            <p:nvPr/>
          </p:nvSpPr>
          <p:spPr>
            <a:xfrm>
              <a:off x="567077" y="4263600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is being made smarter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37" name="Google Shape;237;p32"/>
          <p:cNvSpPr txBox="1">
            <a:spLocks noGrp="1"/>
          </p:cNvSpPr>
          <p:nvPr>
            <p:ph type="sldNum" idx="2"/>
          </p:nvPr>
        </p:nvSpPr>
        <p:spPr>
          <a:xfrm>
            <a:off x="-18285" y="4840785"/>
            <a:ext cx="342900" cy="2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ctrTitle"/>
          </p:nvPr>
        </p:nvSpPr>
        <p:spPr>
          <a:xfrm>
            <a:off x="311708" y="592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subTitle" idx="1"/>
          </p:nvPr>
        </p:nvSpPr>
        <p:spPr>
          <a:xfrm>
            <a:off x="311700" y="2681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32563" y="3749004"/>
            <a:ext cx="2278885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/>
          <p:nvPr/>
        </p:nvSpPr>
        <p:spPr>
          <a:xfrm>
            <a:off x="7586425" y="209225"/>
            <a:ext cx="1487700" cy="55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9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7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3999900" cy="40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body" idx="2"/>
          </p:nvPr>
        </p:nvSpPr>
        <p:spPr>
          <a:xfrm>
            <a:off x="4832400" y="771475"/>
            <a:ext cx="3999900" cy="40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0" name="Google Shape;26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">
  <p:cSld name="TITLE_ONLY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/>
          <p:nvPr/>
        </p:nvSpPr>
        <p:spPr>
          <a:xfrm>
            <a:off x="1612350" y="1352675"/>
            <a:ext cx="5782428" cy="929340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Internet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9"/>
          <p:cNvSpPr/>
          <p:nvPr/>
        </p:nvSpPr>
        <p:spPr>
          <a:xfrm>
            <a:off x="1612350" y="3487875"/>
            <a:ext cx="5782428" cy="929340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Local Network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39"/>
          <p:cNvSpPr/>
          <p:nvPr/>
        </p:nvSpPr>
        <p:spPr>
          <a:xfrm>
            <a:off x="3296100" y="2148000"/>
            <a:ext cx="2551800" cy="14571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9"/>
          <p:cNvSpPr/>
          <p:nvPr/>
        </p:nvSpPr>
        <p:spPr>
          <a:xfrm>
            <a:off x="3296100" y="3211500"/>
            <a:ext cx="2551800" cy="3936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Operating Environment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9"/>
          <p:cNvSpPr/>
          <p:nvPr/>
        </p:nvSpPr>
        <p:spPr>
          <a:xfrm rot="-5400000">
            <a:off x="3067100" y="2379650"/>
            <a:ext cx="1055400" cy="6030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Admin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ck">
  <p:cSld name="TITLE_ONLY_1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7586425" y="209225"/>
            <a:ext cx="1487700" cy="55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3931" y="211647"/>
            <a:ext cx="1151020" cy="582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41"/>
          <p:cNvGrpSpPr/>
          <p:nvPr/>
        </p:nvGrpSpPr>
        <p:grpSpPr>
          <a:xfrm>
            <a:off x="311700" y="832950"/>
            <a:ext cx="8520937" cy="3919350"/>
            <a:chOff x="311700" y="832950"/>
            <a:chExt cx="8520937" cy="3919350"/>
          </a:xfrm>
        </p:grpSpPr>
        <p:sp>
          <p:nvSpPr>
            <p:cNvPr id="284" name="Google Shape;284;p41"/>
            <p:cNvSpPr/>
            <p:nvPr/>
          </p:nvSpPr>
          <p:spPr>
            <a:xfrm>
              <a:off x="311837" y="841152"/>
              <a:ext cx="1298100" cy="4887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Purpose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311837" y="1329982"/>
              <a:ext cx="1298100" cy="4887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Operation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629728" y="1818800"/>
              <a:ext cx="980100" cy="488700"/>
            </a:xfrm>
            <a:prstGeom prst="rect">
              <a:avLst/>
            </a:pr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Delivery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629728" y="2307632"/>
              <a:ext cx="980100" cy="4887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Apps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629728" y="2796465"/>
              <a:ext cx="980100" cy="488700"/>
            </a:xfrm>
            <a:prstGeom prst="rect">
              <a:avLst/>
            </a:pr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Exchange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629728" y="3285297"/>
              <a:ext cx="980100" cy="4887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311837" y="3774132"/>
              <a:ext cx="1298100" cy="4887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Systems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311837" y="4262962"/>
              <a:ext cx="1298100" cy="488700"/>
            </a:xfrm>
            <a:prstGeom prst="rect">
              <a:avLst/>
            </a:prstGeom>
            <a:solidFill>
              <a:srgbClr val="B4A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Physical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1609837" y="841152"/>
              <a:ext cx="7222800" cy="488700"/>
            </a:xfrm>
            <a:prstGeom prst="rect">
              <a:avLst/>
            </a:pr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1609837" y="1329981"/>
              <a:ext cx="7222800" cy="4887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1609837" y="1818810"/>
              <a:ext cx="7222800" cy="488700"/>
            </a:xfrm>
            <a:prstGeom prst="rect">
              <a:avLst/>
            </a:pr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295;p41"/>
            <p:cNvSpPr/>
            <p:nvPr/>
          </p:nvSpPr>
          <p:spPr>
            <a:xfrm>
              <a:off x="1609837" y="2307638"/>
              <a:ext cx="7222800" cy="4887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1609837" y="2796467"/>
              <a:ext cx="7222800" cy="4887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1609837" y="3285296"/>
              <a:ext cx="7222800" cy="4887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1609837" y="3774125"/>
              <a:ext cx="7222800" cy="4887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1609837" y="4262953"/>
              <a:ext cx="7222800" cy="488700"/>
            </a:xfrm>
            <a:prstGeom prst="rect">
              <a:avLst/>
            </a:pr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41"/>
            <p:cNvSpPr/>
            <p:nvPr/>
          </p:nvSpPr>
          <p:spPr>
            <a:xfrm rot="-5400000">
              <a:off x="-492150" y="2622425"/>
              <a:ext cx="1956300" cy="3486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0" tIns="45700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Smarts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41"/>
            <p:cNvSpPr txBox="1"/>
            <p:nvPr/>
          </p:nvSpPr>
          <p:spPr>
            <a:xfrm>
              <a:off x="567077" y="832950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Why is this being done?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2" name="Google Shape;302;p41"/>
            <p:cNvSpPr txBox="1"/>
            <p:nvPr/>
          </p:nvSpPr>
          <p:spPr>
            <a:xfrm>
              <a:off x="563325" y="1304025"/>
              <a:ext cx="1047600" cy="5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How it is operated daily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3" name="Google Shape;303;p41"/>
            <p:cNvSpPr txBox="1"/>
            <p:nvPr/>
          </p:nvSpPr>
          <p:spPr>
            <a:xfrm>
              <a:off x="563325" y="1818863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How the smarts is delivered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4" name="Google Shape;304;p41"/>
            <p:cNvSpPr txBox="1"/>
            <p:nvPr/>
          </p:nvSpPr>
          <p:spPr>
            <a:xfrm>
              <a:off x="563325" y="2307625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smart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5" name="Google Shape;305;p41"/>
            <p:cNvSpPr txBox="1"/>
            <p:nvPr/>
          </p:nvSpPr>
          <p:spPr>
            <a:xfrm>
              <a:off x="563325" y="2796463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work together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6" name="Google Shape;306;p41"/>
            <p:cNvSpPr txBox="1"/>
            <p:nvPr/>
          </p:nvSpPr>
          <p:spPr>
            <a:xfrm>
              <a:off x="563325" y="3285275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valuable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7" name="Google Shape;307;p41"/>
            <p:cNvSpPr txBox="1"/>
            <p:nvPr/>
          </p:nvSpPr>
          <p:spPr>
            <a:xfrm>
              <a:off x="563325" y="3774150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makes it work 24/7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8" name="Google Shape;308;p41"/>
            <p:cNvSpPr txBox="1"/>
            <p:nvPr/>
          </p:nvSpPr>
          <p:spPr>
            <a:xfrm>
              <a:off x="567077" y="4263600"/>
              <a:ext cx="10476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91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What is being made smarter</a:t>
              </a:r>
              <a:endParaRPr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09" name="Google Shape;309;p41"/>
          <p:cNvSpPr txBox="1">
            <a:spLocks noGrp="1"/>
          </p:cNvSpPr>
          <p:nvPr>
            <p:ph type="sldNum" idx="2"/>
          </p:nvPr>
        </p:nvSpPr>
        <p:spPr>
          <a:xfrm>
            <a:off x="-18285" y="4840785"/>
            <a:ext cx="342900" cy="2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Font typeface="Roboto Medium"/>
              <a:buNone/>
              <a:defRPr sz="44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Font typeface="Roboto Medium"/>
              <a:buNone/>
              <a:defRPr sz="44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Font typeface="Roboto Medium"/>
              <a:buNone/>
              <a:defRPr sz="44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Font typeface="Roboto Medium"/>
              <a:buNone/>
              <a:defRPr sz="44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Font typeface="Roboto Medium"/>
              <a:buNone/>
              <a:defRPr sz="44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Font typeface="Roboto Medium"/>
              <a:buNone/>
              <a:defRPr sz="44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Font typeface="Roboto Medium"/>
              <a:buNone/>
              <a:defRPr sz="44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Font typeface="Roboto Medium"/>
              <a:buNone/>
              <a:defRPr sz="44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Font typeface="Roboto Medium"/>
              <a:buNone/>
              <a:defRPr sz="44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A729A"/>
              </a:buClr>
              <a:buSzPts val="3600"/>
              <a:buFont typeface="Calibri"/>
              <a:buNone/>
              <a:defRPr sz="3600" b="1">
                <a:solidFill>
                  <a:srgbClr val="3A72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311700" y="25356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Roboto Medium"/>
              <a:buNone/>
              <a:defRPr sz="30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3999900" cy="3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1pPr>
            <a:lvl2pPr marL="914400" lvl="1" indent="-3175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3pPr>
            <a:lvl4pPr marL="1828800" lvl="3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4pPr>
            <a:lvl5pPr marL="2286000" lvl="4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5pPr>
            <a:lvl6pPr marL="2743200" lvl="5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6pPr>
            <a:lvl7pPr marL="3200400" lvl="6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7pPr>
            <a:lvl8pPr marL="3657600" lvl="7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8pPr>
            <a:lvl9pPr marL="4114800" lvl="8" indent="-28575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4832400" y="923875"/>
            <a:ext cx="3999900" cy="3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1pPr>
            <a:lvl2pPr marL="914400" lvl="1" indent="-3175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3pPr>
            <a:lvl4pPr marL="1828800" lvl="3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4pPr>
            <a:lvl5pPr marL="2286000" lvl="4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5pPr>
            <a:lvl6pPr marL="2743200" lvl="5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6pPr>
            <a:lvl7pPr marL="3200400" lvl="6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7pPr>
            <a:lvl8pPr marL="3657600" lvl="7" indent="-28575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8pPr>
            <a:lvl9pPr marL="4114800" lvl="8" indent="-28575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A729A"/>
              </a:buClr>
              <a:buSzPts val="3600"/>
              <a:buFont typeface="Calibri"/>
              <a:buNone/>
              <a:defRPr sz="3600" b="1">
                <a:solidFill>
                  <a:srgbClr val="3A72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5356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90275" y="298541"/>
            <a:ext cx="1487678" cy="5174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2" name="Google Shape;242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40674" y="262714"/>
            <a:ext cx="1380476" cy="480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matedbuildings.com/2023/05/23/the-buildings-journey-to-cloud-nativ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to@padi.i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Cloud-Native/IBB Pitch </a:t>
            </a:r>
            <a:br>
              <a:rPr lang="en"/>
            </a:br>
            <a:r>
              <a:rPr lang="en" sz="3600"/>
              <a:t>at Haystack Connect 2023</a:t>
            </a:r>
            <a:endParaRPr sz="3600"/>
          </a:p>
        </p:txBody>
      </p:sp>
      <p:sp>
        <p:nvSpPr>
          <p:cNvPr id="315" name="Google Shape;315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Nashville, TN • June 7, 2023</a:t>
            </a:r>
            <a:endParaRPr sz="2400"/>
          </a:p>
        </p:txBody>
      </p:sp>
      <p:pic>
        <p:nvPicPr>
          <p:cNvPr id="316" name="Google Shape;3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150" y="193688"/>
            <a:ext cx="1344450" cy="68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50" y="62800"/>
            <a:ext cx="571500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71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IBB on the Smarter Stack</a:t>
            </a:r>
            <a:endParaRPr/>
          </a:p>
        </p:txBody>
      </p:sp>
      <p:grpSp>
        <p:nvGrpSpPr>
          <p:cNvPr id="530" name="Google Shape;530;p51"/>
          <p:cNvGrpSpPr/>
          <p:nvPr/>
        </p:nvGrpSpPr>
        <p:grpSpPr>
          <a:xfrm>
            <a:off x="4476925" y="2374689"/>
            <a:ext cx="4095402" cy="1815287"/>
            <a:chOff x="3294258" y="3032426"/>
            <a:chExt cx="937571" cy="572700"/>
          </a:xfrm>
        </p:grpSpPr>
        <p:sp>
          <p:nvSpPr>
            <p:cNvPr id="531" name="Google Shape;531;p51"/>
            <p:cNvSpPr/>
            <p:nvPr/>
          </p:nvSpPr>
          <p:spPr>
            <a:xfrm>
              <a:off x="3294328" y="3032426"/>
              <a:ext cx="937500" cy="572700"/>
            </a:xfrm>
            <a:prstGeom prst="rect">
              <a:avLst/>
            </a:prstGeom>
            <a:solidFill>
              <a:srgbClr val="A39C96">
                <a:alpha val="36820"/>
              </a:srgbClr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0" rIns="0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666666"/>
                  </a:solidFill>
                </a:rPr>
                <a:t>IBB</a:t>
              </a:r>
              <a:endParaRPr sz="1700">
                <a:solidFill>
                  <a:srgbClr val="666666"/>
                </a:solidFill>
              </a:endParaRPr>
            </a:p>
          </p:txBody>
        </p:sp>
        <p:sp>
          <p:nvSpPr>
            <p:cNvPr id="532" name="Google Shape;532;p51"/>
            <p:cNvSpPr/>
            <p:nvPr/>
          </p:nvSpPr>
          <p:spPr>
            <a:xfrm>
              <a:off x="3294328" y="3525551"/>
              <a:ext cx="937500" cy="79500"/>
            </a:xfrm>
            <a:prstGeom prst="rect">
              <a:avLst/>
            </a:prstGeom>
            <a:solidFill>
              <a:srgbClr val="CFE2F3">
                <a:alpha val="49550"/>
              </a:srgbClr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73150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Operating Environment</a:t>
              </a:r>
              <a:endParaRPr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3" name="Google Shape;533;p51"/>
            <p:cNvSpPr/>
            <p:nvPr/>
          </p:nvSpPr>
          <p:spPr>
            <a:xfrm rot="-5400000">
              <a:off x="3076308" y="3252362"/>
              <a:ext cx="491400" cy="55500"/>
            </a:xfrm>
            <a:prstGeom prst="rect">
              <a:avLst/>
            </a:prstGeom>
            <a:solidFill>
              <a:srgbClr val="FCE5CD">
                <a:alpha val="58639"/>
              </a:srgbClr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Admin</a:t>
              </a:r>
              <a:endParaRPr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4" name="Google Shape;534;p51"/>
          <p:cNvGrpSpPr/>
          <p:nvPr/>
        </p:nvGrpSpPr>
        <p:grpSpPr>
          <a:xfrm>
            <a:off x="2699450" y="1405925"/>
            <a:ext cx="4563600" cy="345607"/>
            <a:chOff x="2699450" y="1405925"/>
            <a:chExt cx="4563600" cy="345607"/>
          </a:xfrm>
        </p:grpSpPr>
        <p:sp>
          <p:nvSpPr>
            <p:cNvPr id="535" name="Google Shape;535;p51"/>
            <p:cNvSpPr/>
            <p:nvPr/>
          </p:nvSpPr>
          <p:spPr>
            <a:xfrm>
              <a:off x="2699450" y="1405932"/>
              <a:ext cx="9822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Integrators</a:t>
              </a:r>
              <a:endParaRPr/>
            </a:p>
          </p:txBody>
        </p:sp>
        <p:sp>
          <p:nvSpPr>
            <p:cNvPr id="536" name="Google Shape;536;p51"/>
            <p:cNvSpPr/>
            <p:nvPr/>
          </p:nvSpPr>
          <p:spPr>
            <a:xfrm>
              <a:off x="4299650" y="1405932"/>
              <a:ext cx="9822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FM</a:t>
              </a:r>
              <a:endParaRPr/>
            </a:p>
          </p:txBody>
        </p:sp>
        <p:sp>
          <p:nvSpPr>
            <p:cNvPr id="537" name="Google Shape;537;p51"/>
            <p:cNvSpPr/>
            <p:nvPr/>
          </p:nvSpPr>
          <p:spPr>
            <a:xfrm>
              <a:off x="6215750" y="1405925"/>
              <a:ext cx="10473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Engineering</a:t>
              </a:r>
              <a:endParaRPr/>
            </a:p>
          </p:txBody>
        </p:sp>
      </p:grpSp>
      <p:sp>
        <p:nvSpPr>
          <p:cNvPr id="538" name="Google Shape;538;p51"/>
          <p:cNvSpPr/>
          <p:nvPr/>
        </p:nvSpPr>
        <p:spPr>
          <a:xfrm>
            <a:off x="3150313" y="913739"/>
            <a:ext cx="982200" cy="345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Specifiable</a:t>
            </a:r>
            <a:endParaRPr/>
          </a:p>
        </p:txBody>
      </p:sp>
      <p:sp>
        <p:nvSpPr>
          <p:cNvPr id="539" name="Google Shape;539;p51"/>
          <p:cNvSpPr/>
          <p:nvPr/>
        </p:nvSpPr>
        <p:spPr>
          <a:xfrm>
            <a:off x="5591038" y="913750"/>
            <a:ext cx="1227900" cy="345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Manageability</a:t>
            </a:r>
            <a:endParaRPr/>
          </a:p>
        </p:txBody>
      </p:sp>
      <p:sp>
        <p:nvSpPr>
          <p:cNvPr id="540" name="Google Shape;540;p51"/>
          <p:cNvSpPr/>
          <p:nvPr/>
        </p:nvSpPr>
        <p:spPr>
          <a:xfrm>
            <a:off x="7127600" y="913750"/>
            <a:ext cx="1197000" cy="345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Multi-Tenancy</a:t>
            </a:r>
            <a:endParaRPr/>
          </a:p>
        </p:txBody>
      </p:sp>
      <p:grpSp>
        <p:nvGrpSpPr>
          <p:cNvPr id="541" name="Google Shape;541;p51"/>
          <p:cNvGrpSpPr/>
          <p:nvPr/>
        </p:nvGrpSpPr>
        <p:grpSpPr>
          <a:xfrm>
            <a:off x="2445521" y="4348350"/>
            <a:ext cx="5395500" cy="345602"/>
            <a:chOff x="2445521" y="4348350"/>
            <a:chExt cx="5395500" cy="345602"/>
          </a:xfrm>
        </p:grpSpPr>
        <p:sp>
          <p:nvSpPr>
            <p:cNvPr id="542" name="Google Shape;542;p51"/>
            <p:cNvSpPr/>
            <p:nvPr/>
          </p:nvSpPr>
          <p:spPr>
            <a:xfrm>
              <a:off x="2445521" y="4348352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HVAC</a:t>
              </a:r>
              <a:endParaRPr/>
            </a:p>
          </p:txBody>
        </p:sp>
        <p:sp>
          <p:nvSpPr>
            <p:cNvPr id="543" name="Google Shape;543;p51"/>
            <p:cNvSpPr/>
            <p:nvPr/>
          </p:nvSpPr>
          <p:spPr>
            <a:xfrm>
              <a:off x="3532571" y="4348352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Lighting</a:t>
              </a:r>
              <a:endParaRPr/>
            </a:p>
          </p:txBody>
        </p:sp>
        <p:sp>
          <p:nvSpPr>
            <p:cNvPr id="544" name="Google Shape;544;p51"/>
            <p:cNvSpPr/>
            <p:nvPr/>
          </p:nvSpPr>
          <p:spPr>
            <a:xfrm>
              <a:off x="4619621" y="4348352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Energy</a:t>
              </a:r>
              <a:endParaRPr/>
            </a:p>
          </p:txBody>
        </p:sp>
        <p:sp>
          <p:nvSpPr>
            <p:cNvPr id="545" name="Google Shape;545;p51"/>
            <p:cNvSpPr/>
            <p:nvPr/>
          </p:nvSpPr>
          <p:spPr>
            <a:xfrm>
              <a:off x="5706671" y="4348350"/>
              <a:ext cx="10473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Vert Transp</a:t>
              </a:r>
              <a:endParaRPr/>
            </a:p>
          </p:txBody>
        </p:sp>
        <p:sp>
          <p:nvSpPr>
            <p:cNvPr id="546" name="Google Shape;546;p51"/>
            <p:cNvSpPr/>
            <p:nvPr/>
          </p:nvSpPr>
          <p:spPr>
            <a:xfrm>
              <a:off x="7017521" y="4348352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Etc…</a:t>
              </a:r>
              <a:endParaRPr/>
            </a:p>
          </p:txBody>
        </p:sp>
      </p:grpSp>
      <p:sp>
        <p:nvSpPr>
          <p:cNvPr id="547" name="Google Shape;547;p51"/>
          <p:cNvSpPr/>
          <p:nvPr/>
        </p:nvSpPr>
        <p:spPr>
          <a:xfrm>
            <a:off x="4441175" y="913750"/>
            <a:ext cx="841200" cy="345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</a:t>
            </a:r>
            <a:endParaRPr/>
          </a:p>
        </p:txBody>
      </p:sp>
      <p:sp>
        <p:nvSpPr>
          <p:cNvPr id="548" name="Google Shape;548;p51"/>
          <p:cNvSpPr/>
          <p:nvPr/>
        </p:nvSpPr>
        <p:spPr>
          <a:xfrm>
            <a:off x="2000450" y="913750"/>
            <a:ext cx="841200" cy="345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Choice</a:t>
            </a:r>
            <a:endParaRPr/>
          </a:p>
        </p:txBody>
      </p:sp>
      <p:grpSp>
        <p:nvGrpSpPr>
          <p:cNvPr id="549" name="Google Shape;549;p51"/>
          <p:cNvGrpSpPr/>
          <p:nvPr/>
        </p:nvGrpSpPr>
        <p:grpSpPr>
          <a:xfrm>
            <a:off x="2070650" y="2374540"/>
            <a:ext cx="6081300" cy="345600"/>
            <a:chOff x="2070650" y="2374540"/>
            <a:chExt cx="6081300" cy="345600"/>
          </a:xfrm>
        </p:grpSpPr>
        <p:sp>
          <p:nvSpPr>
            <p:cNvPr id="550" name="Google Shape;550;p51"/>
            <p:cNvSpPr/>
            <p:nvPr/>
          </p:nvSpPr>
          <p:spPr>
            <a:xfrm>
              <a:off x="2070650" y="2374540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Analytics</a:t>
              </a:r>
              <a:endParaRPr/>
            </a:p>
          </p:txBody>
        </p:sp>
        <p:sp>
          <p:nvSpPr>
            <p:cNvPr id="551" name="Google Shape;551;p51"/>
            <p:cNvSpPr/>
            <p:nvPr/>
          </p:nvSpPr>
          <p:spPr>
            <a:xfrm>
              <a:off x="7328450" y="2374540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Etc…</a:t>
              </a:r>
              <a:endParaRPr/>
            </a:p>
          </p:txBody>
        </p:sp>
        <p:sp>
          <p:nvSpPr>
            <p:cNvPr id="552" name="Google Shape;552;p51"/>
            <p:cNvSpPr/>
            <p:nvPr/>
          </p:nvSpPr>
          <p:spPr>
            <a:xfrm>
              <a:off x="6014000" y="2374540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Grid</a:t>
              </a:r>
              <a:endParaRPr/>
            </a:p>
          </p:txBody>
        </p:sp>
        <p:sp>
          <p:nvSpPr>
            <p:cNvPr id="553" name="Google Shape;553;p51"/>
            <p:cNvSpPr/>
            <p:nvPr/>
          </p:nvSpPr>
          <p:spPr>
            <a:xfrm>
              <a:off x="3385100" y="2374540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Reports</a:t>
              </a:r>
              <a:endParaRPr/>
            </a:p>
          </p:txBody>
        </p:sp>
        <p:sp>
          <p:nvSpPr>
            <p:cNvPr id="554" name="Google Shape;554;p51"/>
            <p:cNvSpPr/>
            <p:nvPr/>
          </p:nvSpPr>
          <p:spPr>
            <a:xfrm>
              <a:off x="4699550" y="2374540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AI/ML</a:t>
              </a:r>
              <a:endParaRPr/>
            </a:p>
          </p:txBody>
        </p:sp>
      </p:grpSp>
      <p:grpSp>
        <p:nvGrpSpPr>
          <p:cNvPr id="555" name="Google Shape;555;p51"/>
          <p:cNvGrpSpPr/>
          <p:nvPr/>
        </p:nvGrpSpPr>
        <p:grpSpPr>
          <a:xfrm>
            <a:off x="1948671" y="3844294"/>
            <a:ext cx="6730654" cy="345606"/>
            <a:chOff x="1948671" y="3844294"/>
            <a:chExt cx="6730654" cy="345606"/>
          </a:xfrm>
        </p:grpSpPr>
        <p:sp>
          <p:nvSpPr>
            <p:cNvPr id="556" name="Google Shape;556;p51"/>
            <p:cNvSpPr/>
            <p:nvPr/>
          </p:nvSpPr>
          <p:spPr>
            <a:xfrm>
              <a:off x="1948671" y="3844294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Controls</a:t>
              </a:r>
              <a:endParaRPr/>
            </a:p>
          </p:txBody>
        </p:sp>
        <p:sp>
          <p:nvSpPr>
            <p:cNvPr id="557" name="Google Shape;557;p51"/>
            <p:cNvSpPr/>
            <p:nvPr/>
          </p:nvSpPr>
          <p:spPr>
            <a:xfrm>
              <a:off x="4310001" y="3844300"/>
              <a:ext cx="9822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Automation</a:t>
              </a:r>
              <a:endParaRPr/>
            </a:p>
          </p:txBody>
        </p:sp>
        <p:sp>
          <p:nvSpPr>
            <p:cNvPr id="558" name="Google Shape;558;p51"/>
            <p:cNvSpPr/>
            <p:nvPr/>
          </p:nvSpPr>
          <p:spPr>
            <a:xfrm>
              <a:off x="7998024" y="3844300"/>
              <a:ext cx="6813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IoT</a:t>
              </a:r>
              <a:endParaRPr/>
            </a:p>
          </p:txBody>
        </p:sp>
        <p:sp>
          <p:nvSpPr>
            <p:cNvPr id="559" name="Google Shape;559;p51"/>
            <p:cNvSpPr/>
            <p:nvPr/>
          </p:nvSpPr>
          <p:spPr>
            <a:xfrm>
              <a:off x="3055471" y="3844294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Unitary</a:t>
              </a:r>
              <a:endParaRPr/>
            </a:p>
          </p:txBody>
        </p:sp>
        <p:sp>
          <p:nvSpPr>
            <p:cNvPr id="560" name="Google Shape;560;p51"/>
            <p:cNvSpPr/>
            <p:nvPr/>
          </p:nvSpPr>
          <p:spPr>
            <a:xfrm>
              <a:off x="6979438" y="3844300"/>
              <a:ext cx="7968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Meters</a:t>
              </a:r>
              <a:endParaRPr/>
            </a:p>
          </p:txBody>
        </p:sp>
      </p:grpSp>
      <p:grpSp>
        <p:nvGrpSpPr>
          <p:cNvPr id="561" name="Google Shape;561;p51"/>
          <p:cNvGrpSpPr/>
          <p:nvPr/>
        </p:nvGrpSpPr>
        <p:grpSpPr>
          <a:xfrm>
            <a:off x="1770800" y="2869995"/>
            <a:ext cx="6436600" cy="345605"/>
            <a:chOff x="1770800" y="2869995"/>
            <a:chExt cx="6436600" cy="345605"/>
          </a:xfrm>
        </p:grpSpPr>
        <p:sp>
          <p:nvSpPr>
            <p:cNvPr id="562" name="Google Shape;562;p51"/>
            <p:cNvSpPr/>
            <p:nvPr/>
          </p:nvSpPr>
          <p:spPr>
            <a:xfrm>
              <a:off x="7010400" y="2869995"/>
              <a:ext cx="11970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Orchestration</a:t>
              </a:r>
              <a:endParaRPr/>
            </a:p>
          </p:txBody>
        </p:sp>
        <p:sp>
          <p:nvSpPr>
            <p:cNvPr id="563" name="Google Shape;563;p51"/>
            <p:cNvSpPr/>
            <p:nvPr/>
          </p:nvSpPr>
          <p:spPr>
            <a:xfrm>
              <a:off x="1770800" y="2870000"/>
              <a:ext cx="10473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Middleware</a:t>
              </a:r>
              <a:endParaRPr/>
            </a:p>
          </p:txBody>
        </p:sp>
        <p:sp>
          <p:nvSpPr>
            <p:cNvPr id="564" name="Google Shape;564;p51"/>
            <p:cNvSpPr/>
            <p:nvPr/>
          </p:nvSpPr>
          <p:spPr>
            <a:xfrm>
              <a:off x="3218600" y="2870000"/>
              <a:ext cx="9822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Haystack</a:t>
              </a:r>
              <a:endParaRPr/>
            </a:p>
          </p:txBody>
        </p:sp>
        <p:sp>
          <p:nvSpPr>
            <p:cNvPr id="565" name="Google Shape;565;p51"/>
            <p:cNvSpPr/>
            <p:nvPr/>
          </p:nvSpPr>
          <p:spPr>
            <a:xfrm>
              <a:off x="5123600" y="2870000"/>
              <a:ext cx="9822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Gateways</a:t>
              </a:r>
              <a:endParaRPr/>
            </a:p>
          </p:txBody>
        </p:sp>
      </p:grpSp>
      <p:grpSp>
        <p:nvGrpSpPr>
          <p:cNvPr id="566" name="Google Shape;566;p51"/>
          <p:cNvGrpSpPr/>
          <p:nvPr/>
        </p:nvGrpSpPr>
        <p:grpSpPr>
          <a:xfrm>
            <a:off x="2299250" y="1880200"/>
            <a:ext cx="4974601" cy="345601"/>
            <a:chOff x="2299250" y="1880200"/>
            <a:chExt cx="4974601" cy="345601"/>
          </a:xfrm>
        </p:grpSpPr>
        <p:sp>
          <p:nvSpPr>
            <p:cNvPr id="567" name="Google Shape;567;p51"/>
            <p:cNvSpPr/>
            <p:nvPr/>
          </p:nvSpPr>
          <p:spPr>
            <a:xfrm>
              <a:off x="4917650" y="1880200"/>
              <a:ext cx="9822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UI &amp; SPoG</a:t>
              </a:r>
              <a:endParaRPr/>
            </a:p>
          </p:txBody>
        </p:sp>
        <p:sp>
          <p:nvSpPr>
            <p:cNvPr id="568" name="Google Shape;568;p51"/>
            <p:cNvSpPr/>
            <p:nvPr/>
          </p:nvSpPr>
          <p:spPr>
            <a:xfrm>
              <a:off x="6261650" y="1880200"/>
              <a:ext cx="10122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Digital Twin</a:t>
              </a:r>
              <a:endParaRPr/>
            </a:p>
          </p:txBody>
        </p:sp>
        <p:sp>
          <p:nvSpPr>
            <p:cNvPr id="569" name="Google Shape;569;p51"/>
            <p:cNvSpPr/>
            <p:nvPr/>
          </p:nvSpPr>
          <p:spPr>
            <a:xfrm>
              <a:off x="2299250" y="1880201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Web</a:t>
              </a:r>
              <a:endParaRPr/>
            </a:p>
          </p:txBody>
        </p:sp>
        <p:sp>
          <p:nvSpPr>
            <p:cNvPr id="570" name="Google Shape;570;p51"/>
            <p:cNvSpPr/>
            <p:nvPr/>
          </p:nvSpPr>
          <p:spPr>
            <a:xfrm>
              <a:off x="3484550" y="1880200"/>
              <a:ext cx="10713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Dashboards</a:t>
              </a:r>
              <a:endParaRPr/>
            </a:p>
          </p:txBody>
        </p:sp>
      </p:grpSp>
      <p:grpSp>
        <p:nvGrpSpPr>
          <p:cNvPr id="571" name="Google Shape;571;p51"/>
          <p:cNvGrpSpPr/>
          <p:nvPr/>
        </p:nvGrpSpPr>
        <p:grpSpPr>
          <a:xfrm>
            <a:off x="1999400" y="3365140"/>
            <a:ext cx="6000150" cy="345610"/>
            <a:chOff x="1999400" y="3365140"/>
            <a:chExt cx="6000150" cy="345610"/>
          </a:xfrm>
        </p:grpSpPr>
        <p:sp>
          <p:nvSpPr>
            <p:cNvPr id="572" name="Google Shape;572;p51"/>
            <p:cNvSpPr/>
            <p:nvPr/>
          </p:nvSpPr>
          <p:spPr>
            <a:xfrm>
              <a:off x="1999400" y="3365150"/>
              <a:ext cx="8949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Cloud IDL</a:t>
              </a:r>
              <a:endParaRPr/>
            </a:p>
          </p:txBody>
        </p:sp>
        <p:sp>
          <p:nvSpPr>
            <p:cNvPr id="573" name="Google Shape;573;p51"/>
            <p:cNvSpPr/>
            <p:nvPr/>
          </p:nvSpPr>
          <p:spPr>
            <a:xfrm>
              <a:off x="7176050" y="3365140"/>
              <a:ext cx="8235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Local IDL</a:t>
              </a:r>
              <a:endParaRPr/>
            </a:p>
          </p:txBody>
        </p:sp>
        <p:sp>
          <p:nvSpPr>
            <p:cNvPr id="574" name="Google Shape;574;p51"/>
            <p:cNvSpPr/>
            <p:nvPr/>
          </p:nvSpPr>
          <p:spPr>
            <a:xfrm>
              <a:off x="3446750" y="3365150"/>
              <a:ext cx="9822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Public Data</a:t>
              </a:r>
              <a:endParaRPr/>
            </a:p>
          </p:txBody>
        </p:sp>
        <p:sp>
          <p:nvSpPr>
            <p:cNvPr id="575" name="Google Shape;575;p51"/>
            <p:cNvSpPr/>
            <p:nvPr/>
          </p:nvSpPr>
          <p:spPr>
            <a:xfrm>
              <a:off x="4981400" y="3365150"/>
              <a:ext cx="1189200" cy="345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TSDB &amp; Logs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2"/>
          <p:cNvSpPr txBox="1">
            <a:spLocks noGrp="1"/>
          </p:cNvSpPr>
          <p:nvPr>
            <p:ph type="title"/>
          </p:nvPr>
        </p:nvSpPr>
        <p:spPr>
          <a:xfrm>
            <a:off x="311700" y="27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Benefits of Cloud-Native/IBB</a:t>
            </a:r>
            <a:endParaRPr sz="3000"/>
          </a:p>
        </p:txBody>
      </p:sp>
      <p:sp>
        <p:nvSpPr>
          <p:cNvPr id="581" name="Google Shape;581;p52"/>
          <p:cNvSpPr txBox="1">
            <a:spLocks noGrp="1"/>
          </p:cNvSpPr>
          <p:nvPr>
            <p:ph type="body" idx="1"/>
          </p:nvPr>
        </p:nvSpPr>
        <p:spPr>
          <a:xfrm>
            <a:off x="311700" y="934125"/>
            <a:ext cx="8520600" cy="3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Building Owners Already Committed to the Cloud</a:t>
            </a:r>
            <a:endParaRPr sz="2700"/>
          </a:p>
          <a:p>
            <a:pPr marL="457200" lvl="0" indent="-4000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Ideal for Zero Trust &amp; Security Policy Management</a:t>
            </a:r>
            <a:endParaRPr sz="2700"/>
          </a:p>
          <a:p>
            <a:pPr marL="457200" lvl="0" indent="-4000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Enables Extraction and Use of Haystack Data</a:t>
            </a:r>
            <a:endParaRPr sz="2700"/>
          </a:p>
          <a:p>
            <a:pPr marL="457200" lvl="0" indent="-4000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Enables Dynamic Open Composition</a:t>
            </a:r>
            <a:endParaRPr sz="2700"/>
          </a:p>
          <a:p>
            <a:pPr marL="457200" lvl="0" indent="-4000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Access to Cloud signals (utility, carbon, weather)</a:t>
            </a:r>
            <a:endParaRPr sz="2700"/>
          </a:p>
          <a:p>
            <a:pPr marL="457200" lvl="0" indent="-4000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Flexibility and Choice</a:t>
            </a:r>
            <a:endParaRPr sz="2700"/>
          </a:p>
          <a:p>
            <a:pPr marL="457200" lvl="0" indent="-4000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Serves Boiler Room to Boardroom</a:t>
            </a:r>
            <a:endParaRPr sz="2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3"/>
          <p:cNvSpPr txBox="1">
            <a:spLocks noGrp="1"/>
          </p:cNvSpPr>
          <p:nvPr>
            <p:ph type="title"/>
          </p:nvPr>
        </p:nvSpPr>
        <p:spPr>
          <a:xfrm>
            <a:off x="311700" y="27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Adopting the IBB</a:t>
            </a:r>
            <a:endParaRPr/>
          </a:p>
        </p:txBody>
      </p:sp>
      <p:sp>
        <p:nvSpPr>
          <p:cNvPr id="587" name="Google Shape;587;p53"/>
          <p:cNvSpPr txBox="1">
            <a:spLocks noGrp="1"/>
          </p:cNvSpPr>
          <p:nvPr>
            <p:ph type="body" idx="1"/>
          </p:nvPr>
        </p:nvSpPr>
        <p:spPr>
          <a:xfrm>
            <a:off x="311700" y="934125"/>
            <a:ext cx="8520600" cy="3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Seeking Feedback on IBB Adoption from:</a:t>
            </a:r>
            <a:endParaRPr sz="24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Building Owners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Hardware Vendors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Software Vendors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Integrators &amp; Contractors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Consulting Engineers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/>
              <a:t>Get Engaged with C4SB IBB Project</a:t>
            </a:r>
            <a:endParaRPr sz="24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Help write/create specifications and prototypes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Test and validate Hardware and Applications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Read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this AutomatedBuildings.com article</a:t>
            </a:r>
            <a:r>
              <a:rPr lang="en" sz="2200"/>
              <a:t> on Cloud-Native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Contact Anto directly at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anto@padi.io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4"/>
          <p:cNvSpPr txBox="1">
            <a:spLocks noGrp="1"/>
          </p:cNvSpPr>
          <p:nvPr>
            <p:ph type="ctrTitle"/>
          </p:nvPr>
        </p:nvSpPr>
        <p:spPr>
          <a:xfrm>
            <a:off x="311708" y="973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 sz="3600"/>
          </a:p>
        </p:txBody>
      </p:sp>
      <p:sp>
        <p:nvSpPr>
          <p:cNvPr id="593" name="Google Shape;593;p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Anto Budiardjo anto@padi.io</a:t>
            </a:r>
            <a:endParaRPr sz="2400"/>
          </a:p>
        </p:txBody>
      </p:sp>
      <p:pic>
        <p:nvPicPr>
          <p:cNvPr id="594" name="Google Shape;59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150" y="193688"/>
            <a:ext cx="1344450" cy="68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1004000"/>
            <a:ext cx="571500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43"/>
          <p:cNvGrpSpPr/>
          <p:nvPr/>
        </p:nvGrpSpPr>
        <p:grpSpPr>
          <a:xfrm>
            <a:off x="779630" y="1221605"/>
            <a:ext cx="3110745" cy="1735495"/>
            <a:chOff x="779630" y="1221605"/>
            <a:chExt cx="3110745" cy="1735495"/>
          </a:xfrm>
        </p:grpSpPr>
        <p:pic>
          <p:nvPicPr>
            <p:cNvPr id="323" name="Google Shape;323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58875" y="1221605"/>
              <a:ext cx="2431500" cy="1735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p43"/>
            <p:cNvSpPr txBox="1"/>
            <p:nvPr/>
          </p:nvSpPr>
          <p:spPr>
            <a:xfrm>
              <a:off x="779630" y="1906500"/>
              <a:ext cx="8838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434343"/>
                  </a:solidFill>
                </a:rPr>
                <a:t>Public</a:t>
              </a:r>
              <a:endParaRPr sz="1600" b="1" dirty="0">
                <a:solidFill>
                  <a:srgbClr val="434343"/>
                </a:solidFill>
              </a:endParaRPr>
            </a:p>
          </p:txBody>
        </p:sp>
      </p:grpSp>
      <p:grpSp>
        <p:nvGrpSpPr>
          <p:cNvPr id="325" name="Google Shape;325;p43"/>
          <p:cNvGrpSpPr/>
          <p:nvPr/>
        </p:nvGrpSpPr>
        <p:grpSpPr>
          <a:xfrm>
            <a:off x="4946006" y="1074100"/>
            <a:ext cx="2195844" cy="2082900"/>
            <a:chOff x="4946006" y="1074100"/>
            <a:chExt cx="2195844" cy="2082900"/>
          </a:xfrm>
        </p:grpSpPr>
        <p:pic>
          <p:nvPicPr>
            <p:cNvPr id="326" name="Google Shape;326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58950" y="1074100"/>
              <a:ext cx="2082900" cy="208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p43"/>
            <p:cNvSpPr txBox="1"/>
            <p:nvPr/>
          </p:nvSpPr>
          <p:spPr>
            <a:xfrm>
              <a:off x="4946006" y="1278112"/>
              <a:ext cx="8838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434343"/>
                  </a:solidFill>
                </a:rPr>
                <a:t>Public</a:t>
              </a:r>
              <a:endParaRPr sz="1600" b="1" dirty="0">
                <a:solidFill>
                  <a:srgbClr val="434343"/>
                </a:solidFill>
              </a:endParaRPr>
            </a:p>
          </p:txBody>
        </p:sp>
      </p:grpSp>
      <p:sp>
        <p:nvSpPr>
          <p:cNvPr id="328" name="Google Shape;328;p43"/>
          <p:cNvSpPr txBox="1"/>
          <p:nvPr/>
        </p:nvSpPr>
        <p:spPr>
          <a:xfrm>
            <a:off x="2739150" y="2515050"/>
            <a:ext cx="31596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Cloud-Native</a:t>
            </a:r>
            <a:br>
              <a:rPr lang="en" sz="2600"/>
            </a:br>
            <a:r>
              <a:rPr lang="en" sz="2600"/>
              <a:t>Cloud as a Computing Platform</a:t>
            </a:r>
            <a:endParaRPr sz="2600"/>
          </a:p>
        </p:txBody>
      </p:sp>
      <p:sp>
        <p:nvSpPr>
          <p:cNvPr id="329" name="Google Shape;329;p43"/>
          <p:cNvSpPr txBox="1"/>
          <p:nvPr/>
        </p:nvSpPr>
        <p:spPr>
          <a:xfrm>
            <a:off x="-52121" y="623533"/>
            <a:ext cx="2990625" cy="103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“SaaS Era” Consume Services from the Cloud</a:t>
            </a:r>
            <a:endParaRPr sz="2000" dirty="0"/>
          </a:p>
        </p:txBody>
      </p:sp>
      <p:sp>
        <p:nvSpPr>
          <p:cNvPr id="330" name="Google Shape;330;p43"/>
          <p:cNvSpPr txBox="1"/>
          <p:nvPr/>
        </p:nvSpPr>
        <p:spPr>
          <a:xfrm>
            <a:off x="6354144" y="1012885"/>
            <a:ext cx="3058701" cy="64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“Dropox Era”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Put stuff in the cloud</a:t>
            </a:r>
            <a:endParaRPr sz="2000" dirty="0"/>
          </a:p>
        </p:txBody>
      </p:sp>
      <p:grpSp>
        <p:nvGrpSpPr>
          <p:cNvPr id="331" name="Google Shape;331;p43"/>
          <p:cNvGrpSpPr/>
          <p:nvPr/>
        </p:nvGrpSpPr>
        <p:grpSpPr>
          <a:xfrm>
            <a:off x="5794494" y="2989260"/>
            <a:ext cx="2501950" cy="1789776"/>
            <a:chOff x="4442299" y="3055899"/>
            <a:chExt cx="2501950" cy="1789776"/>
          </a:xfrm>
        </p:grpSpPr>
        <p:pic>
          <p:nvPicPr>
            <p:cNvPr id="332" name="Google Shape;332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42299" y="3055899"/>
              <a:ext cx="2501950" cy="1664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43"/>
            <p:cNvSpPr txBox="1"/>
            <p:nvPr/>
          </p:nvSpPr>
          <p:spPr>
            <a:xfrm>
              <a:off x="5270250" y="4565775"/>
              <a:ext cx="10473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34343"/>
                  </a:solidFill>
                </a:rPr>
                <a:t>On-Prem</a:t>
              </a:r>
              <a:endParaRPr sz="1600" b="1">
                <a:solidFill>
                  <a:srgbClr val="434343"/>
                </a:solidFill>
              </a:endParaRPr>
            </a:p>
          </p:txBody>
        </p:sp>
      </p:grpSp>
      <p:grpSp>
        <p:nvGrpSpPr>
          <p:cNvPr id="334" name="Google Shape;334;p43"/>
          <p:cNvGrpSpPr/>
          <p:nvPr/>
        </p:nvGrpSpPr>
        <p:grpSpPr>
          <a:xfrm>
            <a:off x="321286" y="2737924"/>
            <a:ext cx="2730162" cy="1823625"/>
            <a:chOff x="1332963" y="3010550"/>
            <a:chExt cx="2730162" cy="1823625"/>
          </a:xfrm>
        </p:grpSpPr>
        <p:pic>
          <p:nvPicPr>
            <p:cNvPr id="335" name="Google Shape;335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31625" y="3010550"/>
              <a:ext cx="2431500" cy="1823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p43"/>
            <p:cNvSpPr txBox="1"/>
            <p:nvPr/>
          </p:nvSpPr>
          <p:spPr>
            <a:xfrm>
              <a:off x="1332963" y="3876874"/>
              <a:ext cx="8838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434343"/>
                  </a:solidFill>
                </a:rPr>
                <a:t>Private</a:t>
              </a:r>
              <a:endParaRPr sz="1600" b="1" dirty="0">
                <a:solidFill>
                  <a:srgbClr val="434343"/>
                </a:solidFill>
              </a:endParaRPr>
            </a:p>
          </p:txBody>
        </p:sp>
      </p:grpSp>
      <p:grpSp>
        <p:nvGrpSpPr>
          <p:cNvPr id="337" name="Google Shape;337;p43"/>
          <p:cNvGrpSpPr/>
          <p:nvPr/>
        </p:nvGrpSpPr>
        <p:grpSpPr>
          <a:xfrm>
            <a:off x="2739150" y="4049989"/>
            <a:ext cx="2878792" cy="975500"/>
            <a:chOff x="2739150" y="4049989"/>
            <a:chExt cx="2878792" cy="975500"/>
          </a:xfrm>
        </p:grpSpPr>
        <p:pic>
          <p:nvPicPr>
            <p:cNvPr id="338" name="Google Shape;338;p4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739150" y="4049989"/>
              <a:ext cx="1379727" cy="97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4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045380" y="4144601"/>
              <a:ext cx="1572562" cy="786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0" name="Google Shape;340;p43"/>
          <p:cNvSpPr txBox="1">
            <a:spLocks noGrp="1"/>
          </p:cNvSpPr>
          <p:nvPr>
            <p:ph type="title"/>
          </p:nvPr>
        </p:nvSpPr>
        <p:spPr>
          <a:xfrm>
            <a:off x="311700" y="27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Cloud Computing and Buildings</a:t>
            </a:r>
            <a:endParaRPr sz="3000"/>
          </a:p>
        </p:txBody>
      </p:sp>
      <p:pic>
        <p:nvPicPr>
          <p:cNvPr id="341" name="Google Shape;341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24150" y="193688"/>
            <a:ext cx="1344450" cy="6811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3"/>
          <p:cNvSpPr txBox="1"/>
          <p:nvPr/>
        </p:nvSpPr>
        <p:spPr>
          <a:xfrm>
            <a:off x="-259661" y="3757606"/>
            <a:ext cx="3477622" cy="178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“Hybrid Era” Our Cloud Works with Other Clouds</a:t>
            </a:r>
            <a:endParaRPr sz="2000" dirty="0"/>
          </a:p>
        </p:txBody>
      </p:sp>
      <p:sp>
        <p:nvSpPr>
          <p:cNvPr id="343" name="Google Shape;343;p43"/>
          <p:cNvSpPr/>
          <p:nvPr/>
        </p:nvSpPr>
        <p:spPr>
          <a:xfrm>
            <a:off x="1894775" y="1608175"/>
            <a:ext cx="5397624" cy="2612628"/>
          </a:xfrm>
          <a:prstGeom prst="cloud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750" y="1074100"/>
            <a:ext cx="2082900" cy="20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6675" y="1221605"/>
            <a:ext cx="2431500" cy="173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9425" y="3010550"/>
            <a:ext cx="2431500" cy="182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4"/>
          <p:cNvSpPr txBox="1">
            <a:spLocks noGrp="1"/>
          </p:cNvSpPr>
          <p:nvPr>
            <p:ph type="title"/>
          </p:nvPr>
        </p:nvSpPr>
        <p:spPr>
          <a:xfrm>
            <a:off x="311700" y="27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Cloud-Native Computing</a:t>
            </a:r>
            <a:endParaRPr/>
          </a:p>
        </p:txBody>
      </p:sp>
      <p:sp>
        <p:nvSpPr>
          <p:cNvPr id="352" name="Google Shape;352;p44"/>
          <p:cNvSpPr txBox="1"/>
          <p:nvPr/>
        </p:nvSpPr>
        <p:spPr>
          <a:xfrm>
            <a:off x="374975" y="1648475"/>
            <a:ext cx="2624700" cy="27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I-P-O-S</a:t>
            </a:r>
            <a:endParaRPr sz="24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r>
              <a:rPr lang="en" sz="2000" b="1"/>
              <a:t>I</a:t>
            </a:r>
            <a:r>
              <a:rPr lang="en" sz="2000"/>
              <a:t>	Input</a:t>
            </a: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</a:t>
            </a:r>
            <a:r>
              <a:rPr lang="en" sz="2000"/>
              <a:t>	Processing</a:t>
            </a: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O</a:t>
            </a:r>
            <a:r>
              <a:rPr lang="en" sz="2000"/>
              <a:t>	Output</a:t>
            </a: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S</a:t>
            </a:r>
            <a:r>
              <a:rPr lang="en" sz="2000"/>
              <a:t>	Storage</a:t>
            </a:r>
            <a:endParaRPr sz="2000"/>
          </a:p>
        </p:txBody>
      </p:sp>
      <p:pic>
        <p:nvPicPr>
          <p:cNvPr id="353" name="Google Shape;35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0099" y="3055899"/>
            <a:ext cx="2501950" cy="16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4"/>
          <p:cNvSpPr/>
          <p:nvPr/>
        </p:nvSpPr>
        <p:spPr>
          <a:xfrm>
            <a:off x="3342575" y="1608175"/>
            <a:ext cx="4983660" cy="2612628"/>
          </a:xfrm>
          <a:prstGeom prst="cloud">
            <a:avLst/>
          </a:prstGeom>
          <a:solidFill>
            <a:srgbClr val="FFFFFF">
              <a:alpha val="36820"/>
            </a:srgbClr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4"/>
          <p:cNvSpPr txBox="1"/>
          <p:nvPr/>
        </p:nvSpPr>
        <p:spPr>
          <a:xfrm>
            <a:off x="2843100" y="1289175"/>
            <a:ext cx="8838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</a:rPr>
              <a:t>Public</a:t>
            </a:r>
            <a:endParaRPr sz="1600" b="1">
              <a:solidFill>
                <a:srgbClr val="434343"/>
              </a:solidFill>
            </a:endParaRPr>
          </a:p>
        </p:txBody>
      </p:sp>
      <p:sp>
        <p:nvSpPr>
          <p:cNvPr id="356" name="Google Shape;356;p44"/>
          <p:cNvSpPr txBox="1"/>
          <p:nvPr/>
        </p:nvSpPr>
        <p:spPr>
          <a:xfrm>
            <a:off x="6195900" y="1212975"/>
            <a:ext cx="8838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</a:rPr>
              <a:t>Public</a:t>
            </a:r>
            <a:endParaRPr sz="1600" b="1">
              <a:solidFill>
                <a:srgbClr val="434343"/>
              </a:solidFill>
            </a:endParaRPr>
          </a:p>
        </p:txBody>
      </p:sp>
      <p:sp>
        <p:nvSpPr>
          <p:cNvPr id="357" name="Google Shape;357;p44"/>
          <p:cNvSpPr txBox="1"/>
          <p:nvPr/>
        </p:nvSpPr>
        <p:spPr>
          <a:xfrm>
            <a:off x="2995500" y="4489575"/>
            <a:ext cx="8838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</a:rPr>
              <a:t>Private</a:t>
            </a:r>
            <a:endParaRPr sz="1600" b="1">
              <a:solidFill>
                <a:srgbClr val="434343"/>
              </a:solidFill>
            </a:endParaRPr>
          </a:p>
        </p:txBody>
      </p:sp>
      <p:sp>
        <p:nvSpPr>
          <p:cNvPr id="358" name="Google Shape;358;p44"/>
          <p:cNvSpPr txBox="1"/>
          <p:nvPr/>
        </p:nvSpPr>
        <p:spPr>
          <a:xfrm>
            <a:off x="6718050" y="4565775"/>
            <a:ext cx="10473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</a:rPr>
              <a:t>On-Prem</a:t>
            </a:r>
            <a:endParaRPr sz="1600" b="1">
              <a:solidFill>
                <a:srgbClr val="434343"/>
              </a:solidFill>
            </a:endParaRPr>
          </a:p>
        </p:txBody>
      </p:sp>
      <p:grpSp>
        <p:nvGrpSpPr>
          <p:cNvPr id="359" name="Google Shape;359;p44"/>
          <p:cNvGrpSpPr/>
          <p:nvPr/>
        </p:nvGrpSpPr>
        <p:grpSpPr>
          <a:xfrm>
            <a:off x="3923063" y="1732525"/>
            <a:ext cx="4360400" cy="2757050"/>
            <a:chOff x="2260475" y="1794425"/>
            <a:chExt cx="4360400" cy="2757050"/>
          </a:xfrm>
        </p:grpSpPr>
        <p:sp>
          <p:nvSpPr>
            <p:cNvPr id="360" name="Google Shape;360;p44"/>
            <p:cNvSpPr/>
            <p:nvPr/>
          </p:nvSpPr>
          <p:spPr>
            <a:xfrm>
              <a:off x="4489500" y="4063300"/>
              <a:ext cx="398700" cy="350700"/>
            </a:xfrm>
            <a:prstGeom prst="rect">
              <a:avLst/>
            </a:prstGeom>
            <a:solidFill>
              <a:srgbClr val="38761D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FFFFFF"/>
                  </a:solidFill>
                </a:rPr>
                <a:t>I</a:t>
              </a:r>
              <a:endParaRPr sz="2100" b="1">
                <a:solidFill>
                  <a:srgbClr val="FFFFFF"/>
                </a:solidFill>
              </a:endParaRPr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222175" y="4200775"/>
              <a:ext cx="398700" cy="350700"/>
            </a:xfrm>
            <a:prstGeom prst="rect">
              <a:avLst/>
            </a:prstGeom>
            <a:solidFill>
              <a:srgbClr val="38761D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FFFFFF"/>
                  </a:solidFill>
                </a:rPr>
                <a:t>O</a:t>
              </a:r>
              <a:endParaRPr sz="2100" b="1">
                <a:solidFill>
                  <a:srgbClr val="FFFFFF"/>
                </a:solidFill>
              </a:endParaRPr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5379750" y="1794425"/>
              <a:ext cx="398700" cy="350700"/>
            </a:xfrm>
            <a:prstGeom prst="rect">
              <a:avLst/>
            </a:prstGeom>
            <a:solidFill>
              <a:srgbClr val="38761D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FFFFFF"/>
                  </a:solidFill>
                </a:rPr>
                <a:t>P</a:t>
              </a:r>
              <a:endParaRPr sz="2100" b="1">
                <a:solidFill>
                  <a:srgbClr val="FFFFFF"/>
                </a:solidFill>
              </a:endParaRPr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2260475" y="3279475"/>
              <a:ext cx="398700" cy="350700"/>
            </a:xfrm>
            <a:prstGeom prst="rect">
              <a:avLst/>
            </a:prstGeom>
            <a:solidFill>
              <a:srgbClr val="38761D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FFFFFF"/>
                  </a:solidFill>
                </a:rPr>
                <a:t>S</a:t>
              </a:r>
              <a:endParaRPr sz="21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3409788" y="1884925"/>
            <a:ext cx="4617375" cy="2178800"/>
            <a:chOff x="1594800" y="1794425"/>
            <a:chExt cx="4617375" cy="2178800"/>
          </a:xfrm>
        </p:grpSpPr>
        <p:sp>
          <p:nvSpPr>
            <p:cNvPr id="365" name="Google Shape;365;p44"/>
            <p:cNvSpPr/>
            <p:nvPr/>
          </p:nvSpPr>
          <p:spPr>
            <a:xfrm>
              <a:off x="1594800" y="1794425"/>
              <a:ext cx="398700" cy="350700"/>
            </a:xfrm>
            <a:prstGeom prst="rect">
              <a:avLst/>
            </a:prstGeom>
            <a:solidFill>
              <a:srgbClr val="38761D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FFFFFF"/>
                  </a:solidFill>
                </a:rPr>
                <a:t>I</a:t>
              </a:r>
              <a:endParaRPr sz="2100" b="1">
                <a:solidFill>
                  <a:srgbClr val="FFFFFF"/>
                </a:solidFill>
              </a:endParaRPr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5645050" y="3533450"/>
              <a:ext cx="398700" cy="350700"/>
            </a:xfrm>
            <a:prstGeom prst="rect">
              <a:avLst/>
            </a:prstGeom>
            <a:solidFill>
              <a:srgbClr val="38761D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FFFFFF"/>
                  </a:solidFill>
                </a:rPr>
                <a:t>O</a:t>
              </a:r>
              <a:endParaRPr sz="2100" b="1">
                <a:solidFill>
                  <a:srgbClr val="FFFFFF"/>
                </a:solidFill>
              </a:endParaRPr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2757000" y="3622525"/>
              <a:ext cx="398700" cy="350700"/>
            </a:xfrm>
            <a:prstGeom prst="rect">
              <a:avLst/>
            </a:prstGeom>
            <a:solidFill>
              <a:srgbClr val="38761D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FFFFFF"/>
                  </a:solidFill>
                </a:rPr>
                <a:t>P</a:t>
              </a:r>
              <a:endParaRPr sz="2100" b="1">
                <a:solidFill>
                  <a:srgbClr val="FFFFFF"/>
                </a:solidFill>
              </a:endParaRPr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5813475" y="1849700"/>
              <a:ext cx="398700" cy="350700"/>
            </a:xfrm>
            <a:prstGeom prst="rect">
              <a:avLst/>
            </a:prstGeom>
            <a:solidFill>
              <a:srgbClr val="38761D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FFFFFF"/>
                  </a:solidFill>
                </a:rPr>
                <a:t>S</a:t>
              </a:r>
              <a:endParaRPr sz="21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69" name="Google Shape;369;p44"/>
          <p:cNvGrpSpPr/>
          <p:nvPr/>
        </p:nvGrpSpPr>
        <p:grpSpPr>
          <a:xfrm>
            <a:off x="3923075" y="1381825"/>
            <a:ext cx="4220000" cy="2960425"/>
            <a:chOff x="1992175" y="1274425"/>
            <a:chExt cx="4220000" cy="2960425"/>
          </a:xfrm>
        </p:grpSpPr>
        <p:sp>
          <p:nvSpPr>
            <p:cNvPr id="370" name="Google Shape;370;p44"/>
            <p:cNvSpPr/>
            <p:nvPr/>
          </p:nvSpPr>
          <p:spPr>
            <a:xfrm>
              <a:off x="1992175" y="3884150"/>
              <a:ext cx="398700" cy="350700"/>
            </a:xfrm>
            <a:prstGeom prst="rect">
              <a:avLst/>
            </a:prstGeom>
            <a:solidFill>
              <a:srgbClr val="38761D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FFFFFF"/>
                  </a:solidFill>
                </a:rPr>
                <a:t>I</a:t>
              </a:r>
              <a:endParaRPr sz="2100" b="1">
                <a:solidFill>
                  <a:srgbClr val="FFFFFF"/>
                </a:solidFill>
              </a:endParaRPr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2441750" y="1274425"/>
              <a:ext cx="398700" cy="350700"/>
            </a:xfrm>
            <a:prstGeom prst="rect">
              <a:avLst/>
            </a:prstGeom>
            <a:solidFill>
              <a:srgbClr val="38761D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FFFFFF"/>
                  </a:solidFill>
                </a:rPr>
                <a:t>O</a:t>
              </a:r>
              <a:endParaRPr sz="2100" b="1">
                <a:solidFill>
                  <a:srgbClr val="FFFFFF"/>
                </a:solidFill>
              </a:endParaRPr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2757000" y="3622525"/>
              <a:ext cx="398700" cy="350700"/>
            </a:xfrm>
            <a:prstGeom prst="rect">
              <a:avLst/>
            </a:prstGeom>
            <a:solidFill>
              <a:srgbClr val="38761D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FFFFFF"/>
                  </a:solidFill>
                </a:rPr>
                <a:t>P</a:t>
              </a:r>
              <a:endParaRPr sz="2100" b="1">
                <a:solidFill>
                  <a:srgbClr val="FFFFFF"/>
                </a:solidFill>
              </a:endParaRPr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5813475" y="1849700"/>
              <a:ext cx="398700" cy="350700"/>
            </a:xfrm>
            <a:prstGeom prst="rect">
              <a:avLst/>
            </a:prstGeom>
            <a:solidFill>
              <a:srgbClr val="38761D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rgbClr val="FFFFFF"/>
                  </a:solidFill>
                </a:rPr>
                <a:t>S</a:t>
              </a:r>
              <a:endParaRPr sz="21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"/>
          <p:cNvSpPr txBox="1">
            <a:spLocks noGrp="1"/>
          </p:cNvSpPr>
          <p:nvPr>
            <p:ph type="title"/>
          </p:nvPr>
        </p:nvSpPr>
        <p:spPr>
          <a:xfrm>
            <a:off x="311700" y="27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Cloud-Native and Buildings</a:t>
            </a:r>
            <a:endParaRPr sz="3000"/>
          </a:p>
        </p:txBody>
      </p:sp>
      <p:grpSp>
        <p:nvGrpSpPr>
          <p:cNvPr id="379" name="Google Shape;379;p45"/>
          <p:cNvGrpSpPr/>
          <p:nvPr/>
        </p:nvGrpSpPr>
        <p:grpSpPr>
          <a:xfrm>
            <a:off x="1395300" y="1221605"/>
            <a:ext cx="2495075" cy="1735495"/>
            <a:chOff x="1395300" y="1221605"/>
            <a:chExt cx="2495075" cy="1735495"/>
          </a:xfrm>
        </p:grpSpPr>
        <p:pic>
          <p:nvPicPr>
            <p:cNvPr id="380" name="Google Shape;380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58875" y="1221605"/>
              <a:ext cx="2431500" cy="1735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45"/>
            <p:cNvSpPr txBox="1"/>
            <p:nvPr/>
          </p:nvSpPr>
          <p:spPr>
            <a:xfrm>
              <a:off x="1395300" y="1289175"/>
              <a:ext cx="8838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34343"/>
                  </a:solidFill>
                </a:rPr>
                <a:t>Public</a:t>
              </a:r>
              <a:endParaRPr sz="1600" b="1">
                <a:solidFill>
                  <a:srgbClr val="434343"/>
                </a:solidFill>
              </a:endParaRPr>
            </a:p>
          </p:txBody>
        </p:sp>
      </p:grpSp>
      <p:grpSp>
        <p:nvGrpSpPr>
          <p:cNvPr id="382" name="Google Shape;382;p45"/>
          <p:cNvGrpSpPr/>
          <p:nvPr/>
        </p:nvGrpSpPr>
        <p:grpSpPr>
          <a:xfrm>
            <a:off x="4748100" y="1074100"/>
            <a:ext cx="2393750" cy="2082900"/>
            <a:chOff x="4748100" y="1074100"/>
            <a:chExt cx="2393750" cy="2082900"/>
          </a:xfrm>
        </p:grpSpPr>
        <p:pic>
          <p:nvPicPr>
            <p:cNvPr id="383" name="Google Shape;383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58950" y="1074100"/>
              <a:ext cx="2082900" cy="208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45"/>
            <p:cNvSpPr txBox="1"/>
            <p:nvPr/>
          </p:nvSpPr>
          <p:spPr>
            <a:xfrm>
              <a:off x="4748100" y="1212975"/>
              <a:ext cx="8838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34343"/>
                  </a:solidFill>
                </a:rPr>
                <a:t>Public</a:t>
              </a:r>
              <a:endParaRPr sz="1600" b="1">
                <a:solidFill>
                  <a:srgbClr val="434343"/>
                </a:solidFill>
              </a:endParaRPr>
            </a:p>
          </p:txBody>
        </p:sp>
      </p:grpSp>
      <p:grpSp>
        <p:nvGrpSpPr>
          <p:cNvPr id="385" name="Google Shape;385;p45"/>
          <p:cNvGrpSpPr/>
          <p:nvPr/>
        </p:nvGrpSpPr>
        <p:grpSpPr>
          <a:xfrm>
            <a:off x="601150" y="2957100"/>
            <a:ext cx="2515425" cy="1823625"/>
            <a:chOff x="1547700" y="3010550"/>
            <a:chExt cx="2515425" cy="1823625"/>
          </a:xfrm>
        </p:grpSpPr>
        <p:pic>
          <p:nvPicPr>
            <p:cNvPr id="386" name="Google Shape;386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31625" y="3010550"/>
              <a:ext cx="2431500" cy="1823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" name="Google Shape;387;p45"/>
            <p:cNvSpPr txBox="1"/>
            <p:nvPr/>
          </p:nvSpPr>
          <p:spPr>
            <a:xfrm>
              <a:off x="1547700" y="4489575"/>
              <a:ext cx="8838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34343"/>
                  </a:solidFill>
                </a:rPr>
                <a:t>Private</a:t>
              </a:r>
              <a:endParaRPr sz="1600" b="1">
                <a:solidFill>
                  <a:srgbClr val="434343"/>
                </a:solidFill>
              </a:endParaRPr>
            </a:p>
          </p:txBody>
        </p:sp>
      </p:grpSp>
      <p:grpSp>
        <p:nvGrpSpPr>
          <p:cNvPr id="388" name="Google Shape;388;p45"/>
          <p:cNvGrpSpPr/>
          <p:nvPr/>
        </p:nvGrpSpPr>
        <p:grpSpPr>
          <a:xfrm>
            <a:off x="5664574" y="2990949"/>
            <a:ext cx="2501950" cy="1789776"/>
            <a:chOff x="4442299" y="3055899"/>
            <a:chExt cx="2501950" cy="1789776"/>
          </a:xfrm>
        </p:grpSpPr>
        <p:pic>
          <p:nvPicPr>
            <p:cNvPr id="389" name="Google Shape;389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42299" y="3055899"/>
              <a:ext cx="2501950" cy="1664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45"/>
            <p:cNvSpPr txBox="1"/>
            <p:nvPr/>
          </p:nvSpPr>
          <p:spPr>
            <a:xfrm>
              <a:off x="5270250" y="4565775"/>
              <a:ext cx="10473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34343"/>
                  </a:solidFill>
                </a:rPr>
                <a:t>On-Prem</a:t>
              </a:r>
              <a:endParaRPr sz="1600" b="1">
                <a:solidFill>
                  <a:srgbClr val="434343"/>
                </a:solidFill>
              </a:endParaRPr>
            </a:p>
          </p:txBody>
        </p:sp>
      </p:grpSp>
      <p:sp>
        <p:nvSpPr>
          <p:cNvPr id="391" name="Google Shape;391;p45"/>
          <p:cNvSpPr/>
          <p:nvPr/>
        </p:nvSpPr>
        <p:spPr>
          <a:xfrm>
            <a:off x="1894775" y="1608175"/>
            <a:ext cx="5397624" cy="2612628"/>
          </a:xfrm>
          <a:prstGeom prst="cloud">
            <a:avLst/>
          </a:prstGeom>
          <a:solidFill>
            <a:srgbClr val="FFFFFF">
              <a:alpha val="36820"/>
            </a:srgbClr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92" name="Google Shape;392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4150" y="193688"/>
            <a:ext cx="1344450" cy="6811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" name="Google Shape;393;p45"/>
          <p:cNvGrpSpPr/>
          <p:nvPr/>
        </p:nvGrpSpPr>
        <p:grpSpPr>
          <a:xfrm>
            <a:off x="6120202" y="3157004"/>
            <a:ext cx="1698298" cy="968680"/>
            <a:chOff x="3293300" y="2148000"/>
            <a:chExt cx="2554600" cy="1457100"/>
          </a:xfrm>
        </p:grpSpPr>
        <p:sp>
          <p:nvSpPr>
            <p:cNvPr id="394" name="Google Shape;394;p45"/>
            <p:cNvSpPr/>
            <p:nvPr/>
          </p:nvSpPr>
          <p:spPr>
            <a:xfrm>
              <a:off x="3296100" y="2148000"/>
              <a:ext cx="2551800" cy="14571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1500" tIns="91425" rIns="91425" bIns="27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IBB</a:t>
              </a:r>
              <a:endParaRPr sz="2400"/>
            </a:p>
          </p:txBody>
        </p:sp>
        <p:sp>
          <p:nvSpPr>
            <p:cNvPr id="395" name="Google Shape;395;p45"/>
            <p:cNvSpPr/>
            <p:nvPr/>
          </p:nvSpPr>
          <p:spPr>
            <a:xfrm>
              <a:off x="3296100" y="3211500"/>
              <a:ext cx="2551800" cy="393600"/>
            </a:xfrm>
            <a:prstGeom prst="rect">
              <a:avLst/>
            </a:prstGeom>
            <a:solidFill>
              <a:srgbClr val="CFE2F3"/>
            </a:solidFill>
            <a:ln w="381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Operating Environment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6" name="Google Shape;396;p45"/>
            <p:cNvSpPr/>
            <p:nvPr/>
          </p:nvSpPr>
          <p:spPr>
            <a:xfrm rot="-5400000">
              <a:off x="3067100" y="2379650"/>
              <a:ext cx="1055400" cy="603000"/>
            </a:xfrm>
            <a:prstGeom prst="rect">
              <a:avLst/>
            </a:prstGeom>
            <a:solidFill>
              <a:srgbClr val="FCE5CD"/>
            </a:solidFill>
            <a:ln w="381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Admin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7" name="Google Shape;397;p45"/>
          <p:cNvSpPr/>
          <p:nvPr/>
        </p:nvSpPr>
        <p:spPr>
          <a:xfrm>
            <a:off x="3616125" y="3823525"/>
            <a:ext cx="1749600" cy="849000"/>
          </a:xfrm>
          <a:prstGeom prst="wedgeRectCallout">
            <a:avLst>
              <a:gd name="adj1" fmla="val 109779"/>
              <a:gd name="adj2" fmla="val -60621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434343"/>
                </a:solidFill>
              </a:rPr>
              <a:t>Interoperability Building Box</a:t>
            </a:r>
            <a:endParaRPr sz="1100"/>
          </a:p>
        </p:txBody>
      </p:sp>
      <p:sp>
        <p:nvSpPr>
          <p:cNvPr id="398" name="Google Shape;398;p45"/>
          <p:cNvSpPr txBox="1"/>
          <p:nvPr/>
        </p:nvSpPr>
        <p:spPr>
          <a:xfrm>
            <a:off x="2783075" y="2457550"/>
            <a:ext cx="29577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434343"/>
                </a:solidFill>
              </a:rPr>
              <a:t>Orchestration To Manage the Complexity</a:t>
            </a:r>
            <a:endParaRPr sz="2300" b="1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Imagine a Box…</a:t>
            </a:r>
            <a:endParaRPr/>
          </a:p>
        </p:txBody>
      </p:sp>
      <p:sp>
        <p:nvSpPr>
          <p:cNvPr id="404" name="Google Shape;404;p46"/>
          <p:cNvSpPr txBox="1">
            <a:spLocks noGrp="1"/>
          </p:cNvSpPr>
          <p:nvPr>
            <p:ph type="body" idx="1"/>
          </p:nvPr>
        </p:nvSpPr>
        <p:spPr>
          <a:xfrm>
            <a:off x="311700" y="744625"/>
            <a:ext cx="8520600" cy="41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That is located on-premise</a:t>
            </a:r>
            <a:endParaRPr sz="200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That exists physically (a device) or virtually</a:t>
            </a:r>
            <a:endParaRPr sz="200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That provides a common and open platform to…</a:t>
            </a:r>
            <a:endParaRPr sz="20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Host control "heads" for building systems</a:t>
            </a:r>
            <a:endParaRPr sz="18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Manage secure communications with on-prem systems</a:t>
            </a:r>
            <a:endParaRPr sz="18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Manage secure communication to the Internet cloud</a:t>
            </a:r>
            <a:endParaRPr sz="18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Enable interoperation &amp; message exchange between systems</a:t>
            </a:r>
            <a:endParaRPr sz="18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Provide local data storage to improve performance and efficiency</a:t>
            </a:r>
            <a:endParaRPr sz="180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Something that building owners can easily and safely specify</a:t>
            </a:r>
            <a:endParaRPr sz="200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product available from multiple vendors and configurations</a:t>
            </a:r>
            <a:endParaRPr sz="200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Where vendors can safely install their application/service</a:t>
            </a:r>
            <a:endParaRPr sz="200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That is securely &amp; remotely managed responsibly with accountability</a:t>
            </a:r>
            <a:endParaRPr sz="200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A standard way to gather and host on-prem applications/services</a:t>
            </a:r>
            <a:endParaRPr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7"/>
          <p:cNvSpPr/>
          <p:nvPr/>
        </p:nvSpPr>
        <p:spPr>
          <a:xfrm rot="10800000">
            <a:off x="779950" y="2392375"/>
            <a:ext cx="7441225" cy="2245200"/>
          </a:xfrm>
          <a:prstGeom prst="flowChartOffpageConnector">
            <a:avLst/>
          </a:prstGeom>
          <a:solidFill>
            <a:srgbClr val="A39C96">
              <a:alpha val="368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0" name="Google Shape;410;p47"/>
          <p:cNvGrpSpPr/>
          <p:nvPr/>
        </p:nvGrpSpPr>
        <p:grpSpPr>
          <a:xfrm>
            <a:off x="3293300" y="2148000"/>
            <a:ext cx="2554600" cy="1457100"/>
            <a:chOff x="3293300" y="2148000"/>
            <a:chExt cx="2554600" cy="1457100"/>
          </a:xfrm>
        </p:grpSpPr>
        <p:sp>
          <p:nvSpPr>
            <p:cNvPr id="411" name="Google Shape;411;p47"/>
            <p:cNvSpPr/>
            <p:nvPr/>
          </p:nvSpPr>
          <p:spPr>
            <a:xfrm>
              <a:off x="3296100" y="2148000"/>
              <a:ext cx="2551800" cy="14571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7"/>
            <p:cNvSpPr/>
            <p:nvPr/>
          </p:nvSpPr>
          <p:spPr>
            <a:xfrm>
              <a:off x="3296100" y="3211500"/>
              <a:ext cx="2551800" cy="393600"/>
            </a:xfrm>
            <a:prstGeom prst="rect">
              <a:avLst/>
            </a:prstGeom>
            <a:solidFill>
              <a:srgbClr val="CFE2F3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Operating Environment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3" name="Google Shape;413;p47"/>
            <p:cNvSpPr/>
            <p:nvPr/>
          </p:nvSpPr>
          <p:spPr>
            <a:xfrm rot="-5400000">
              <a:off x="3067100" y="2379650"/>
              <a:ext cx="1055400" cy="603000"/>
            </a:xfrm>
            <a:prstGeom prst="rect">
              <a:avLst/>
            </a:prstGeom>
            <a:solidFill>
              <a:srgbClr val="FCE5CD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Admin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4" name="Google Shape;414;p4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Box Bridging the Cloud to On-prem Systems</a:t>
            </a:r>
            <a:endParaRPr/>
          </a:p>
        </p:txBody>
      </p:sp>
      <p:grpSp>
        <p:nvGrpSpPr>
          <p:cNvPr id="415" name="Google Shape;415;p47"/>
          <p:cNvGrpSpPr/>
          <p:nvPr/>
        </p:nvGrpSpPr>
        <p:grpSpPr>
          <a:xfrm>
            <a:off x="519975" y="1106875"/>
            <a:ext cx="3091800" cy="1528250"/>
            <a:chOff x="519975" y="1106875"/>
            <a:chExt cx="3091800" cy="1528250"/>
          </a:xfrm>
        </p:grpSpPr>
        <p:cxnSp>
          <p:nvCxnSpPr>
            <p:cNvPr id="416" name="Google Shape;416;p47"/>
            <p:cNvCxnSpPr>
              <a:endCxn id="417" idx="4"/>
            </p:cNvCxnSpPr>
            <p:nvPr/>
          </p:nvCxnSpPr>
          <p:spPr>
            <a:xfrm rot="10800000">
              <a:off x="2714475" y="1397875"/>
              <a:ext cx="897300" cy="752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18" name="Google Shape;418;p47"/>
            <p:cNvGrpSpPr/>
            <p:nvPr/>
          </p:nvGrpSpPr>
          <p:grpSpPr>
            <a:xfrm>
              <a:off x="2568975" y="1106875"/>
              <a:ext cx="291000" cy="398725"/>
              <a:chOff x="2916550" y="1214700"/>
              <a:chExt cx="291000" cy="398725"/>
            </a:xfrm>
          </p:grpSpPr>
          <p:sp>
            <p:nvSpPr>
              <p:cNvPr id="419" name="Google Shape;419;p47"/>
              <p:cNvSpPr/>
              <p:nvPr/>
            </p:nvSpPr>
            <p:spPr>
              <a:xfrm>
                <a:off x="2944000" y="1436125"/>
                <a:ext cx="236100" cy="177300"/>
              </a:xfrm>
              <a:prstGeom prst="trapezoid">
                <a:avLst>
                  <a:gd name="adj" fmla="val 25000"/>
                </a:avLst>
              </a:prstGeom>
              <a:solidFill>
                <a:srgbClr val="D0E0E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7"/>
              <p:cNvSpPr/>
              <p:nvPr/>
            </p:nvSpPr>
            <p:spPr>
              <a:xfrm>
                <a:off x="2916550" y="1214700"/>
                <a:ext cx="291000" cy="291000"/>
              </a:xfrm>
              <a:prstGeom prst="smileyFace">
                <a:avLst>
                  <a:gd name="adj" fmla="val 4653"/>
                </a:avLst>
              </a:prstGeom>
              <a:solidFill>
                <a:srgbClr val="F9CB9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0" name="Google Shape;420;p47"/>
            <p:cNvSpPr/>
            <p:nvPr/>
          </p:nvSpPr>
          <p:spPr>
            <a:xfrm>
              <a:off x="519975" y="1644225"/>
              <a:ext cx="2037600" cy="990900"/>
            </a:xfrm>
            <a:prstGeom prst="wedgeRectCallout">
              <a:avLst>
                <a:gd name="adj1" fmla="val 90008"/>
                <a:gd name="adj2" fmla="val 31550"/>
              </a:avLst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Administration</a:t>
              </a:r>
              <a:endParaRPr b="1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• Install &amp; manage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• Updates &amp; patches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</a:rPr>
                <a:t>• Access &amp; policies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1" name="Google Shape;421;p47"/>
          <p:cNvGrpSpPr/>
          <p:nvPr/>
        </p:nvGrpSpPr>
        <p:grpSpPr>
          <a:xfrm>
            <a:off x="4105400" y="1581800"/>
            <a:ext cx="4605325" cy="1486525"/>
            <a:chOff x="4105400" y="1581800"/>
            <a:chExt cx="4605325" cy="1486525"/>
          </a:xfrm>
        </p:grpSpPr>
        <p:sp>
          <p:nvSpPr>
            <p:cNvPr id="422" name="Google Shape;422;p47"/>
            <p:cNvSpPr/>
            <p:nvPr/>
          </p:nvSpPr>
          <p:spPr>
            <a:xfrm rot="-5400000">
              <a:off x="4004450" y="2364375"/>
              <a:ext cx="804900" cy="603000"/>
            </a:xfrm>
            <a:prstGeom prst="rect">
              <a:avLst/>
            </a:prstGeom>
            <a:solidFill>
              <a:srgbClr val="FFF2CC"/>
            </a:solidFill>
            <a:ln w="381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3" name="Google Shape;423;p47"/>
            <p:cNvSpPr/>
            <p:nvPr/>
          </p:nvSpPr>
          <p:spPr>
            <a:xfrm rot="-5400000">
              <a:off x="4842650" y="2364375"/>
              <a:ext cx="804900" cy="603000"/>
            </a:xfrm>
            <a:prstGeom prst="rect">
              <a:avLst/>
            </a:prstGeom>
            <a:solidFill>
              <a:srgbClr val="FFF2CC"/>
            </a:solidFill>
            <a:ln w="381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4" name="Google Shape;424;p47"/>
            <p:cNvSpPr/>
            <p:nvPr/>
          </p:nvSpPr>
          <p:spPr>
            <a:xfrm>
              <a:off x="6673125" y="1581800"/>
              <a:ext cx="2037600" cy="1110600"/>
            </a:xfrm>
            <a:prstGeom prst="wedgeRectCallout">
              <a:avLst>
                <a:gd name="adj1" fmla="val -121796"/>
                <a:gd name="adj2" fmla="val 39940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Containerized…</a:t>
              </a:r>
              <a:endParaRPr b="1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• Applications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• Services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• Data storage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• Etc..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25" name="Google Shape;425;p47"/>
          <p:cNvSpPr/>
          <p:nvPr/>
        </p:nvSpPr>
        <p:spPr>
          <a:xfrm>
            <a:off x="672375" y="3015825"/>
            <a:ext cx="2037600" cy="990900"/>
          </a:xfrm>
          <a:prstGeom prst="wedgeRectCallout">
            <a:avLst>
              <a:gd name="adj1" fmla="val 87012"/>
              <a:gd name="adj2" fmla="val -9012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“mini” Datacenter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Compute resources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• Network management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• Interface orchestrator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6" name="Google Shape;426;p47"/>
          <p:cNvSpPr/>
          <p:nvPr/>
        </p:nvSpPr>
        <p:spPr>
          <a:xfrm>
            <a:off x="6417425" y="3384050"/>
            <a:ext cx="1123800" cy="572700"/>
          </a:xfrm>
          <a:prstGeom prst="wedgeRectCallout">
            <a:avLst>
              <a:gd name="adj1" fmla="val -103157"/>
              <a:gd name="adj2" fmla="val -8464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IBB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Hosting Existing Systems</a:t>
            </a:r>
            <a:endParaRPr/>
          </a:p>
        </p:txBody>
      </p:sp>
      <p:sp>
        <p:nvSpPr>
          <p:cNvPr id="432" name="Google Shape;432;p48"/>
          <p:cNvSpPr/>
          <p:nvPr/>
        </p:nvSpPr>
        <p:spPr>
          <a:xfrm rot="-5400000">
            <a:off x="3955275" y="2504900"/>
            <a:ext cx="804900" cy="6030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Legacy App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3" name="Google Shape;433;p48"/>
          <p:cNvGrpSpPr/>
          <p:nvPr/>
        </p:nvGrpSpPr>
        <p:grpSpPr>
          <a:xfrm>
            <a:off x="1635600" y="4204906"/>
            <a:ext cx="340200" cy="213644"/>
            <a:chOff x="1169075" y="3354181"/>
            <a:chExt cx="340200" cy="213644"/>
          </a:xfrm>
        </p:grpSpPr>
        <p:sp>
          <p:nvSpPr>
            <p:cNvPr id="434" name="Google Shape;434;p48"/>
            <p:cNvSpPr/>
            <p:nvPr/>
          </p:nvSpPr>
          <p:spPr>
            <a:xfrm>
              <a:off x="1169075" y="3433125"/>
              <a:ext cx="3402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8"/>
            <p:cNvSpPr/>
            <p:nvPr/>
          </p:nvSpPr>
          <p:spPr>
            <a:xfrm>
              <a:off x="1258625" y="3354181"/>
              <a:ext cx="1611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48"/>
          <p:cNvGrpSpPr/>
          <p:nvPr/>
        </p:nvGrpSpPr>
        <p:grpSpPr>
          <a:xfrm>
            <a:off x="2702400" y="4281106"/>
            <a:ext cx="340200" cy="213644"/>
            <a:chOff x="1169075" y="3354181"/>
            <a:chExt cx="340200" cy="213644"/>
          </a:xfrm>
        </p:grpSpPr>
        <p:sp>
          <p:nvSpPr>
            <p:cNvPr id="437" name="Google Shape;437;p48"/>
            <p:cNvSpPr/>
            <p:nvPr/>
          </p:nvSpPr>
          <p:spPr>
            <a:xfrm>
              <a:off x="1169075" y="3433125"/>
              <a:ext cx="3402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8"/>
            <p:cNvSpPr/>
            <p:nvPr/>
          </p:nvSpPr>
          <p:spPr>
            <a:xfrm>
              <a:off x="1258625" y="3354181"/>
              <a:ext cx="1611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9" name="Google Shape;439;p48"/>
          <p:cNvCxnSpPr>
            <a:stCxn id="432" idx="1"/>
            <a:endCxn id="440" idx="1"/>
          </p:cNvCxnSpPr>
          <p:nvPr/>
        </p:nvCxnSpPr>
        <p:spPr>
          <a:xfrm flipH="1">
            <a:off x="2311725" y="3208850"/>
            <a:ext cx="2046000" cy="112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" name="Google Shape;441;p48"/>
          <p:cNvCxnSpPr>
            <a:stCxn id="432" idx="3"/>
            <a:endCxn id="442" idx="4"/>
          </p:cNvCxnSpPr>
          <p:nvPr/>
        </p:nvCxnSpPr>
        <p:spPr>
          <a:xfrm rot="10800000">
            <a:off x="3629025" y="1473950"/>
            <a:ext cx="728700" cy="93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443" name="Google Shape;443;p48"/>
          <p:cNvGrpSpPr/>
          <p:nvPr/>
        </p:nvGrpSpPr>
        <p:grpSpPr>
          <a:xfrm>
            <a:off x="3483375" y="1183075"/>
            <a:ext cx="291000" cy="398725"/>
            <a:chOff x="2916550" y="1214700"/>
            <a:chExt cx="291000" cy="398725"/>
          </a:xfrm>
        </p:grpSpPr>
        <p:sp>
          <p:nvSpPr>
            <p:cNvPr id="444" name="Google Shape;444;p48"/>
            <p:cNvSpPr/>
            <p:nvPr/>
          </p:nvSpPr>
          <p:spPr>
            <a:xfrm>
              <a:off x="2944000" y="1436125"/>
              <a:ext cx="236100" cy="177300"/>
            </a:xfrm>
            <a:prstGeom prst="trapezoid">
              <a:avLst>
                <a:gd name="adj" fmla="val 25000"/>
              </a:avLst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8"/>
            <p:cNvSpPr/>
            <p:nvPr/>
          </p:nvSpPr>
          <p:spPr>
            <a:xfrm>
              <a:off x="2916550" y="1214700"/>
              <a:ext cx="291000" cy="291000"/>
            </a:xfrm>
            <a:prstGeom prst="smileyFace">
              <a:avLst>
                <a:gd name="adj" fmla="val 4653"/>
              </a:avLst>
            </a:prstGeom>
            <a:solidFill>
              <a:srgbClr val="F9CB9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48"/>
          <p:cNvGrpSpPr/>
          <p:nvPr/>
        </p:nvGrpSpPr>
        <p:grpSpPr>
          <a:xfrm>
            <a:off x="2169000" y="4281106"/>
            <a:ext cx="340200" cy="213644"/>
            <a:chOff x="1169075" y="3354181"/>
            <a:chExt cx="340200" cy="213644"/>
          </a:xfrm>
        </p:grpSpPr>
        <p:sp>
          <p:nvSpPr>
            <p:cNvPr id="446" name="Google Shape;446;p48"/>
            <p:cNvSpPr/>
            <p:nvPr/>
          </p:nvSpPr>
          <p:spPr>
            <a:xfrm>
              <a:off x="1169075" y="3433125"/>
              <a:ext cx="3402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8"/>
            <p:cNvSpPr/>
            <p:nvPr/>
          </p:nvSpPr>
          <p:spPr>
            <a:xfrm>
              <a:off x="1258625" y="3354181"/>
              <a:ext cx="1611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48"/>
          <p:cNvSpPr txBox="1"/>
          <p:nvPr/>
        </p:nvSpPr>
        <p:spPr>
          <a:xfrm>
            <a:off x="1559700" y="4592075"/>
            <a:ext cx="15732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Legacy 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2" name="Google Shape;452;p49"/>
          <p:cNvCxnSpPr>
            <a:stCxn id="453" idx="0"/>
            <a:endCxn id="454" idx="4"/>
          </p:cNvCxnSpPr>
          <p:nvPr/>
        </p:nvCxnSpPr>
        <p:spPr>
          <a:xfrm rot="10800000">
            <a:off x="5938475" y="1207825"/>
            <a:ext cx="331200" cy="36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55" name="Google Shape;455;p4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Legacy to Cloud Systems</a:t>
            </a:r>
            <a:endParaRPr/>
          </a:p>
        </p:txBody>
      </p:sp>
      <p:sp>
        <p:nvSpPr>
          <p:cNvPr id="456" name="Google Shape;456;p49"/>
          <p:cNvSpPr/>
          <p:nvPr/>
        </p:nvSpPr>
        <p:spPr>
          <a:xfrm rot="-5400000">
            <a:off x="4781775" y="2471000"/>
            <a:ext cx="872700" cy="6030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Gateway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7" name="Google Shape;457;p49"/>
          <p:cNvCxnSpPr>
            <a:stCxn id="456" idx="3"/>
            <a:endCxn id="458" idx="0"/>
          </p:cNvCxnSpPr>
          <p:nvPr/>
        </p:nvCxnSpPr>
        <p:spPr>
          <a:xfrm rot="10800000">
            <a:off x="5013825" y="1684550"/>
            <a:ext cx="204300" cy="65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9" name="Google Shape;459;p49"/>
          <p:cNvGrpSpPr/>
          <p:nvPr/>
        </p:nvGrpSpPr>
        <p:grpSpPr>
          <a:xfrm>
            <a:off x="5793000" y="916800"/>
            <a:ext cx="291000" cy="398725"/>
            <a:chOff x="2916550" y="1214700"/>
            <a:chExt cx="291000" cy="398725"/>
          </a:xfrm>
        </p:grpSpPr>
        <p:sp>
          <p:nvSpPr>
            <p:cNvPr id="460" name="Google Shape;460;p49"/>
            <p:cNvSpPr/>
            <p:nvPr/>
          </p:nvSpPr>
          <p:spPr>
            <a:xfrm>
              <a:off x="2944000" y="1436125"/>
              <a:ext cx="236100" cy="177300"/>
            </a:xfrm>
            <a:prstGeom prst="trapezoid">
              <a:avLst>
                <a:gd name="adj" fmla="val 25000"/>
              </a:avLst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9"/>
            <p:cNvSpPr/>
            <p:nvPr/>
          </p:nvSpPr>
          <p:spPr>
            <a:xfrm>
              <a:off x="2916550" y="1214700"/>
              <a:ext cx="291000" cy="291000"/>
            </a:xfrm>
            <a:prstGeom prst="smileyFace">
              <a:avLst>
                <a:gd name="adj" fmla="val 4653"/>
              </a:avLst>
            </a:prstGeom>
            <a:solidFill>
              <a:srgbClr val="F9CB9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49"/>
          <p:cNvSpPr/>
          <p:nvPr/>
        </p:nvSpPr>
        <p:spPr>
          <a:xfrm>
            <a:off x="4729175" y="1575325"/>
            <a:ext cx="569400" cy="436500"/>
          </a:xfrm>
          <a:prstGeom prst="can">
            <a:avLst>
              <a:gd name="adj" fmla="val 25000"/>
            </a:avLst>
          </a:prstGeom>
          <a:solidFill>
            <a:srgbClr val="D9EAD3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1" name="Google Shape;461;p49"/>
          <p:cNvGrpSpPr/>
          <p:nvPr/>
        </p:nvGrpSpPr>
        <p:grpSpPr>
          <a:xfrm>
            <a:off x="1635600" y="4204906"/>
            <a:ext cx="340200" cy="213644"/>
            <a:chOff x="1169075" y="3354181"/>
            <a:chExt cx="340200" cy="213644"/>
          </a:xfrm>
        </p:grpSpPr>
        <p:sp>
          <p:nvSpPr>
            <p:cNvPr id="462" name="Google Shape;462;p49"/>
            <p:cNvSpPr/>
            <p:nvPr/>
          </p:nvSpPr>
          <p:spPr>
            <a:xfrm>
              <a:off x="1169075" y="3433125"/>
              <a:ext cx="3402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9"/>
            <p:cNvSpPr/>
            <p:nvPr/>
          </p:nvSpPr>
          <p:spPr>
            <a:xfrm>
              <a:off x="1258625" y="3354181"/>
              <a:ext cx="1611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49"/>
          <p:cNvGrpSpPr/>
          <p:nvPr/>
        </p:nvGrpSpPr>
        <p:grpSpPr>
          <a:xfrm>
            <a:off x="2702400" y="4281106"/>
            <a:ext cx="340200" cy="213644"/>
            <a:chOff x="1169075" y="3354181"/>
            <a:chExt cx="340200" cy="213644"/>
          </a:xfrm>
        </p:grpSpPr>
        <p:sp>
          <p:nvSpPr>
            <p:cNvPr id="465" name="Google Shape;465;p49"/>
            <p:cNvSpPr/>
            <p:nvPr/>
          </p:nvSpPr>
          <p:spPr>
            <a:xfrm>
              <a:off x="1169075" y="3433125"/>
              <a:ext cx="3402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9"/>
            <p:cNvSpPr/>
            <p:nvPr/>
          </p:nvSpPr>
          <p:spPr>
            <a:xfrm>
              <a:off x="1258625" y="3354181"/>
              <a:ext cx="1611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67" name="Google Shape;467;p49"/>
          <p:cNvCxnSpPr>
            <a:stCxn id="456" idx="1"/>
            <a:endCxn id="468" idx="1"/>
          </p:cNvCxnSpPr>
          <p:nvPr/>
        </p:nvCxnSpPr>
        <p:spPr>
          <a:xfrm flipH="1">
            <a:off x="2311725" y="3208850"/>
            <a:ext cx="2906400" cy="112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9" name="Google Shape;469;p49"/>
          <p:cNvGrpSpPr/>
          <p:nvPr/>
        </p:nvGrpSpPr>
        <p:grpSpPr>
          <a:xfrm>
            <a:off x="2169000" y="4281106"/>
            <a:ext cx="340200" cy="213644"/>
            <a:chOff x="1169075" y="3354181"/>
            <a:chExt cx="340200" cy="213644"/>
          </a:xfrm>
        </p:grpSpPr>
        <p:sp>
          <p:nvSpPr>
            <p:cNvPr id="470" name="Google Shape;470;p49"/>
            <p:cNvSpPr/>
            <p:nvPr/>
          </p:nvSpPr>
          <p:spPr>
            <a:xfrm>
              <a:off x="1169075" y="3433125"/>
              <a:ext cx="3402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9"/>
            <p:cNvSpPr/>
            <p:nvPr/>
          </p:nvSpPr>
          <p:spPr>
            <a:xfrm>
              <a:off x="1258625" y="3354181"/>
              <a:ext cx="1611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49"/>
          <p:cNvSpPr txBox="1"/>
          <p:nvPr/>
        </p:nvSpPr>
        <p:spPr>
          <a:xfrm>
            <a:off x="1559700" y="4592075"/>
            <a:ext cx="15732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Legacy 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49"/>
          <p:cNvSpPr/>
          <p:nvPr/>
        </p:nvSpPr>
        <p:spPr>
          <a:xfrm>
            <a:off x="5795975" y="1575325"/>
            <a:ext cx="947400" cy="4365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2" name="Google Shape;472;p49"/>
          <p:cNvCxnSpPr>
            <a:stCxn id="458" idx="4"/>
            <a:endCxn id="453" idx="1"/>
          </p:cNvCxnSpPr>
          <p:nvPr/>
        </p:nvCxnSpPr>
        <p:spPr>
          <a:xfrm>
            <a:off x="5298575" y="1793575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7" name="Google Shape;477;p50"/>
          <p:cNvCxnSpPr>
            <a:stCxn id="478" idx="0"/>
            <a:endCxn id="479" idx="4"/>
          </p:cNvCxnSpPr>
          <p:nvPr/>
        </p:nvCxnSpPr>
        <p:spPr>
          <a:xfrm rot="10800000">
            <a:off x="4771806" y="1321750"/>
            <a:ext cx="269100" cy="27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80" name="Google Shape;480;p5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Legacy with Future Systems</a:t>
            </a:r>
            <a:endParaRPr/>
          </a:p>
        </p:txBody>
      </p:sp>
      <p:sp>
        <p:nvSpPr>
          <p:cNvPr id="481" name="Google Shape;481;p50"/>
          <p:cNvSpPr/>
          <p:nvPr/>
        </p:nvSpPr>
        <p:spPr>
          <a:xfrm rot="-5400000">
            <a:off x="4927575" y="2464400"/>
            <a:ext cx="885900" cy="6030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Gateway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82" name="Google Shape;482;p50"/>
          <p:cNvGrpSpPr/>
          <p:nvPr/>
        </p:nvGrpSpPr>
        <p:grpSpPr>
          <a:xfrm>
            <a:off x="5134200" y="4236531"/>
            <a:ext cx="340200" cy="213644"/>
            <a:chOff x="1169075" y="3354181"/>
            <a:chExt cx="340200" cy="213644"/>
          </a:xfrm>
        </p:grpSpPr>
        <p:sp>
          <p:nvSpPr>
            <p:cNvPr id="483" name="Google Shape;483;p50"/>
            <p:cNvSpPr/>
            <p:nvPr/>
          </p:nvSpPr>
          <p:spPr>
            <a:xfrm>
              <a:off x="1169075" y="3433125"/>
              <a:ext cx="340200" cy="134700"/>
            </a:xfrm>
            <a:prstGeom prst="cube">
              <a:avLst>
                <a:gd name="adj" fmla="val 40739"/>
              </a:avLst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0"/>
            <p:cNvSpPr/>
            <p:nvPr/>
          </p:nvSpPr>
          <p:spPr>
            <a:xfrm>
              <a:off x="1258625" y="3354181"/>
              <a:ext cx="161100" cy="134700"/>
            </a:xfrm>
            <a:prstGeom prst="cube">
              <a:avLst>
                <a:gd name="adj" fmla="val 40739"/>
              </a:avLst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50"/>
          <p:cNvGrpSpPr/>
          <p:nvPr/>
        </p:nvGrpSpPr>
        <p:grpSpPr>
          <a:xfrm>
            <a:off x="5667600" y="4312731"/>
            <a:ext cx="340200" cy="213644"/>
            <a:chOff x="1169075" y="3354181"/>
            <a:chExt cx="340200" cy="213644"/>
          </a:xfrm>
        </p:grpSpPr>
        <p:sp>
          <p:nvSpPr>
            <p:cNvPr id="486" name="Google Shape;486;p50"/>
            <p:cNvSpPr/>
            <p:nvPr/>
          </p:nvSpPr>
          <p:spPr>
            <a:xfrm>
              <a:off x="1169075" y="3433125"/>
              <a:ext cx="340200" cy="134700"/>
            </a:xfrm>
            <a:prstGeom prst="cube">
              <a:avLst>
                <a:gd name="adj" fmla="val 40739"/>
              </a:avLst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0"/>
            <p:cNvSpPr/>
            <p:nvPr/>
          </p:nvSpPr>
          <p:spPr>
            <a:xfrm>
              <a:off x="1258625" y="3354181"/>
              <a:ext cx="161100" cy="134700"/>
            </a:xfrm>
            <a:prstGeom prst="cube">
              <a:avLst>
                <a:gd name="adj" fmla="val 40739"/>
              </a:avLst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50"/>
          <p:cNvGrpSpPr/>
          <p:nvPr/>
        </p:nvGrpSpPr>
        <p:grpSpPr>
          <a:xfrm>
            <a:off x="6201000" y="4312731"/>
            <a:ext cx="340200" cy="213644"/>
            <a:chOff x="1169075" y="3354181"/>
            <a:chExt cx="340200" cy="213644"/>
          </a:xfrm>
        </p:grpSpPr>
        <p:sp>
          <p:nvSpPr>
            <p:cNvPr id="489" name="Google Shape;489;p50"/>
            <p:cNvSpPr/>
            <p:nvPr/>
          </p:nvSpPr>
          <p:spPr>
            <a:xfrm>
              <a:off x="1169075" y="3433125"/>
              <a:ext cx="340200" cy="134700"/>
            </a:xfrm>
            <a:prstGeom prst="cube">
              <a:avLst>
                <a:gd name="adj" fmla="val 40739"/>
              </a:avLst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0"/>
            <p:cNvSpPr/>
            <p:nvPr/>
          </p:nvSpPr>
          <p:spPr>
            <a:xfrm>
              <a:off x="1258625" y="3354181"/>
              <a:ext cx="161100" cy="134700"/>
            </a:xfrm>
            <a:prstGeom prst="cube">
              <a:avLst>
                <a:gd name="adj" fmla="val 40739"/>
              </a:avLst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91" name="Google Shape;491;p50"/>
          <p:cNvCxnSpPr>
            <a:stCxn id="481" idx="1"/>
            <a:endCxn id="487" idx="0"/>
          </p:cNvCxnSpPr>
          <p:nvPr/>
        </p:nvCxnSpPr>
        <p:spPr>
          <a:xfrm>
            <a:off x="5370525" y="3208850"/>
            <a:ext cx="494700" cy="110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50"/>
          <p:cNvCxnSpPr>
            <a:stCxn id="481" idx="3"/>
            <a:endCxn id="493" idx="2"/>
          </p:cNvCxnSpPr>
          <p:nvPr/>
        </p:nvCxnSpPr>
        <p:spPr>
          <a:xfrm rot="10800000" flipH="1">
            <a:off x="5370525" y="2011850"/>
            <a:ext cx="899100" cy="31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50"/>
          <p:cNvSpPr/>
          <p:nvPr/>
        </p:nvSpPr>
        <p:spPr>
          <a:xfrm rot="-5400000">
            <a:off x="3914775" y="2464400"/>
            <a:ext cx="885900" cy="6030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Legacy App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95" name="Google Shape;495;p50"/>
          <p:cNvGrpSpPr/>
          <p:nvPr/>
        </p:nvGrpSpPr>
        <p:grpSpPr>
          <a:xfrm>
            <a:off x="1635600" y="4204906"/>
            <a:ext cx="340200" cy="213644"/>
            <a:chOff x="1169075" y="3354181"/>
            <a:chExt cx="340200" cy="213644"/>
          </a:xfrm>
        </p:grpSpPr>
        <p:sp>
          <p:nvSpPr>
            <p:cNvPr id="496" name="Google Shape;496;p50"/>
            <p:cNvSpPr/>
            <p:nvPr/>
          </p:nvSpPr>
          <p:spPr>
            <a:xfrm>
              <a:off x="1169075" y="3433125"/>
              <a:ext cx="3402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0"/>
            <p:cNvSpPr/>
            <p:nvPr/>
          </p:nvSpPr>
          <p:spPr>
            <a:xfrm>
              <a:off x="1258625" y="3354181"/>
              <a:ext cx="1611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98" name="Google Shape;498;p50"/>
          <p:cNvCxnSpPr>
            <a:stCxn id="494" idx="1"/>
            <a:endCxn id="499" idx="1"/>
          </p:cNvCxnSpPr>
          <p:nvPr/>
        </p:nvCxnSpPr>
        <p:spPr>
          <a:xfrm flipH="1">
            <a:off x="2311725" y="3208850"/>
            <a:ext cx="2046000" cy="112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0" name="Google Shape;500;p50"/>
          <p:cNvCxnSpPr>
            <a:stCxn id="494" idx="3"/>
            <a:endCxn id="501" idx="4"/>
          </p:cNvCxnSpPr>
          <p:nvPr/>
        </p:nvCxnSpPr>
        <p:spPr>
          <a:xfrm rot="10800000">
            <a:off x="3171525" y="1473950"/>
            <a:ext cx="1186200" cy="84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02" name="Google Shape;502;p50"/>
          <p:cNvGrpSpPr/>
          <p:nvPr/>
        </p:nvGrpSpPr>
        <p:grpSpPr>
          <a:xfrm>
            <a:off x="3026175" y="1183075"/>
            <a:ext cx="291000" cy="398725"/>
            <a:chOff x="2916550" y="1214700"/>
            <a:chExt cx="291000" cy="398725"/>
          </a:xfrm>
        </p:grpSpPr>
        <p:sp>
          <p:nvSpPr>
            <p:cNvPr id="503" name="Google Shape;503;p50"/>
            <p:cNvSpPr/>
            <p:nvPr/>
          </p:nvSpPr>
          <p:spPr>
            <a:xfrm>
              <a:off x="2944000" y="1436125"/>
              <a:ext cx="236100" cy="177300"/>
            </a:xfrm>
            <a:prstGeom prst="trapezoid">
              <a:avLst>
                <a:gd name="adj" fmla="val 25000"/>
              </a:avLst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0"/>
            <p:cNvSpPr/>
            <p:nvPr/>
          </p:nvSpPr>
          <p:spPr>
            <a:xfrm>
              <a:off x="2916550" y="1214700"/>
              <a:ext cx="291000" cy="291000"/>
            </a:xfrm>
            <a:prstGeom prst="smileyFace">
              <a:avLst>
                <a:gd name="adj" fmla="val 4653"/>
              </a:avLst>
            </a:prstGeom>
            <a:solidFill>
              <a:srgbClr val="F9CB9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50"/>
          <p:cNvGrpSpPr/>
          <p:nvPr/>
        </p:nvGrpSpPr>
        <p:grpSpPr>
          <a:xfrm>
            <a:off x="2169000" y="4281106"/>
            <a:ext cx="340200" cy="213644"/>
            <a:chOff x="1169075" y="3354181"/>
            <a:chExt cx="340200" cy="213644"/>
          </a:xfrm>
        </p:grpSpPr>
        <p:sp>
          <p:nvSpPr>
            <p:cNvPr id="505" name="Google Shape;505;p50"/>
            <p:cNvSpPr/>
            <p:nvPr/>
          </p:nvSpPr>
          <p:spPr>
            <a:xfrm>
              <a:off x="1169075" y="3433125"/>
              <a:ext cx="3402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0"/>
            <p:cNvSpPr/>
            <p:nvPr/>
          </p:nvSpPr>
          <p:spPr>
            <a:xfrm>
              <a:off x="1258625" y="3354181"/>
              <a:ext cx="1611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06" name="Google Shape;506;p50"/>
          <p:cNvCxnSpPr>
            <a:stCxn id="481" idx="0"/>
            <a:endCxn id="494" idx="2"/>
          </p:cNvCxnSpPr>
          <p:nvPr/>
        </p:nvCxnSpPr>
        <p:spPr>
          <a:xfrm rot="10800000">
            <a:off x="4659225" y="2765900"/>
            <a:ext cx="4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07" name="Google Shape;507;p50"/>
          <p:cNvGrpSpPr/>
          <p:nvPr/>
        </p:nvGrpSpPr>
        <p:grpSpPr>
          <a:xfrm>
            <a:off x="4626375" y="1030675"/>
            <a:ext cx="291000" cy="398725"/>
            <a:chOff x="2916550" y="1214700"/>
            <a:chExt cx="291000" cy="398725"/>
          </a:xfrm>
        </p:grpSpPr>
        <p:sp>
          <p:nvSpPr>
            <p:cNvPr id="508" name="Google Shape;508;p50"/>
            <p:cNvSpPr/>
            <p:nvPr/>
          </p:nvSpPr>
          <p:spPr>
            <a:xfrm>
              <a:off x="2944000" y="1436125"/>
              <a:ext cx="236100" cy="177300"/>
            </a:xfrm>
            <a:prstGeom prst="trapezoid">
              <a:avLst>
                <a:gd name="adj" fmla="val 25000"/>
              </a:avLst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0"/>
            <p:cNvSpPr/>
            <p:nvPr/>
          </p:nvSpPr>
          <p:spPr>
            <a:xfrm>
              <a:off x="2916550" y="1214700"/>
              <a:ext cx="291000" cy="291000"/>
            </a:xfrm>
            <a:prstGeom prst="smileyFace">
              <a:avLst>
                <a:gd name="adj" fmla="val 4653"/>
              </a:avLst>
            </a:prstGeom>
            <a:solidFill>
              <a:srgbClr val="F9CB9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50"/>
          <p:cNvSpPr/>
          <p:nvPr/>
        </p:nvSpPr>
        <p:spPr>
          <a:xfrm>
            <a:off x="4729900" y="1594750"/>
            <a:ext cx="622013" cy="341250"/>
          </a:xfrm>
          <a:prstGeom prst="flowChartInternalStorage">
            <a:avLst/>
          </a:prstGeom>
          <a:solidFill>
            <a:srgbClr val="EAD1DC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9" name="Google Shape;509;p50"/>
          <p:cNvCxnSpPr>
            <a:stCxn id="481" idx="3"/>
            <a:endCxn id="478" idx="2"/>
          </p:cNvCxnSpPr>
          <p:nvPr/>
        </p:nvCxnSpPr>
        <p:spPr>
          <a:xfrm rot="10800000">
            <a:off x="5040825" y="1935950"/>
            <a:ext cx="329700" cy="387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50"/>
          <p:cNvCxnSpPr>
            <a:stCxn id="494" idx="3"/>
            <a:endCxn id="478" idx="2"/>
          </p:cNvCxnSpPr>
          <p:nvPr/>
        </p:nvCxnSpPr>
        <p:spPr>
          <a:xfrm rot="10800000" flipH="1">
            <a:off x="4357725" y="1935950"/>
            <a:ext cx="683100" cy="387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1" name="Google Shape;511;p50"/>
          <p:cNvSpPr txBox="1"/>
          <p:nvPr/>
        </p:nvSpPr>
        <p:spPr>
          <a:xfrm>
            <a:off x="1559700" y="4592075"/>
            <a:ext cx="15732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Legacy 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50"/>
          <p:cNvSpPr txBox="1"/>
          <p:nvPr/>
        </p:nvSpPr>
        <p:spPr>
          <a:xfrm>
            <a:off x="5293500" y="4592075"/>
            <a:ext cx="15732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Future 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3" name="Google Shape;513;p50"/>
          <p:cNvCxnSpPr>
            <a:stCxn id="481" idx="1"/>
            <a:endCxn id="514" idx="1"/>
          </p:cNvCxnSpPr>
          <p:nvPr/>
        </p:nvCxnSpPr>
        <p:spPr>
          <a:xfrm flipH="1">
            <a:off x="2845125" y="3208850"/>
            <a:ext cx="2525400" cy="112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5" name="Google Shape;515;p50"/>
          <p:cNvGrpSpPr/>
          <p:nvPr/>
        </p:nvGrpSpPr>
        <p:grpSpPr>
          <a:xfrm>
            <a:off x="2702400" y="4281106"/>
            <a:ext cx="340200" cy="213644"/>
            <a:chOff x="1169075" y="3354181"/>
            <a:chExt cx="340200" cy="213644"/>
          </a:xfrm>
        </p:grpSpPr>
        <p:sp>
          <p:nvSpPr>
            <p:cNvPr id="516" name="Google Shape;516;p50"/>
            <p:cNvSpPr/>
            <p:nvPr/>
          </p:nvSpPr>
          <p:spPr>
            <a:xfrm>
              <a:off x="1169075" y="3433125"/>
              <a:ext cx="3402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0"/>
            <p:cNvSpPr/>
            <p:nvPr/>
          </p:nvSpPr>
          <p:spPr>
            <a:xfrm>
              <a:off x="1258625" y="3354181"/>
              <a:ext cx="161100" cy="134700"/>
            </a:xfrm>
            <a:prstGeom prst="cube">
              <a:avLst>
                <a:gd name="adj" fmla="val 40739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50"/>
          <p:cNvGrpSpPr/>
          <p:nvPr/>
        </p:nvGrpSpPr>
        <p:grpSpPr>
          <a:xfrm>
            <a:off x="5974725" y="2322950"/>
            <a:ext cx="1678500" cy="885900"/>
            <a:chOff x="6355725" y="2322950"/>
            <a:chExt cx="1678500" cy="885900"/>
          </a:xfrm>
        </p:grpSpPr>
        <p:sp>
          <p:nvSpPr>
            <p:cNvPr id="518" name="Google Shape;518;p50"/>
            <p:cNvSpPr/>
            <p:nvPr/>
          </p:nvSpPr>
          <p:spPr>
            <a:xfrm rot="-5400000">
              <a:off x="7289775" y="2464400"/>
              <a:ext cx="885900" cy="603000"/>
            </a:xfrm>
            <a:prstGeom prst="rect">
              <a:avLst/>
            </a:prstGeom>
            <a:solidFill>
              <a:srgbClr val="D9EAD3"/>
            </a:solidFill>
            <a:ln w="381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Future Apps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19" name="Google Shape;519;p50"/>
            <p:cNvCxnSpPr>
              <a:stCxn id="518" idx="0"/>
            </p:cNvCxnSpPr>
            <p:nvPr/>
          </p:nvCxnSpPr>
          <p:spPr>
            <a:xfrm rot="10800000">
              <a:off x="6355725" y="2765900"/>
              <a:ext cx="1075500" cy="0"/>
            </a:xfrm>
            <a:prstGeom prst="straightConnector1">
              <a:avLst/>
            </a:prstGeom>
            <a:noFill/>
            <a:ln w="28575" cap="flat" cmpd="sng">
              <a:solidFill>
                <a:srgbClr val="98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520" name="Google Shape;520;p50"/>
          <p:cNvCxnSpPr>
            <a:stCxn id="493" idx="0"/>
            <a:endCxn id="521" idx="4"/>
          </p:cNvCxnSpPr>
          <p:nvPr/>
        </p:nvCxnSpPr>
        <p:spPr>
          <a:xfrm rot="10800000">
            <a:off x="5938475" y="1207825"/>
            <a:ext cx="331200" cy="36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22" name="Google Shape;522;p50"/>
          <p:cNvGrpSpPr/>
          <p:nvPr/>
        </p:nvGrpSpPr>
        <p:grpSpPr>
          <a:xfrm>
            <a:off x="5793000" y="916800"/>
            <a:ext cx="291000" cy="398725"/>
            <a:chOff x="2916550" y="1214700"/>
            <a:chExt cx="291000" cy="398725"/>
          </a:xfrm>
        </p:grpSpPr>
        <p:sp>
          <p:nvSpPr>
            <p:cNvPr id="523" name="Google Shape;523;p50"/>
            <p:cNvSpPr/>
            <p:nvPr/>
          </p:nvSpPr>
          <p:spPr>
            <a:xfrm>
              <a:off x="2944000" y="1436125"/>
              <a:ext cx="236100" cy="177300"/>
            </a:xfrm>
            <a:prstGeom prst="trapezoid">
              <a:avLst>
                <a:gd name="adj" fmla="val 25000"/>
              </a:avLst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0"/>
            <p:cNvSpPr/>
            <p:nvPr/>
          </p:nvSpPr>
          <p:spPr>
            <a:xfrm>
              <a:off x="2916550" y="1214700"/>
              <a:ext cx="291000" cy="291000"/>
            </a:xfrm>
            <a:prstGeom prst="smileyFace">
              <a:avLst>
                <a:gd name="adj" fmla="val 4653"/>
              </a:avLst>
            </a:prstGeom>
            <a:solidFill>
              <a:srgbClr val="F9CB9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50"/>
          <p:cNvSpPr/>
          <p:nvPr/>
        </p:nvSpPr>
        <p:spPr>
          <a:xfrm>
            <a:off x="5795975" y="1575325"/>
            <a:ext cx="947400" cy="4365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4" name="Google Shape;524;p50"/>
          <p:cNvCxnSpPr>
            <a:endCxn id="493" idx="1"/>
          </p:cNvCxnSpPr>
          <p:nvPr/>
        </p:nvCxnSpPr>
        <p:spPr>
          <a:xfrm>
            <a:off x="5298575" y="1793575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On-screen Show (16:9)</PresentationFormat>
  <Paragraphs>152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Roboto Medium</vt:lpstr>
      <vt:lpstr>Arial</vt:lpstr>
      <vt:lpstr>Calibri</vt:lpstr>
      <vt:lpstr>Roboto</vt:lpstr>
      <vt:lpstr>Roboto Condensed</vt:lpstr>
      <vt:lpstr>Simple Light</vt:lpstr>
      <vt:lpstr>Simple Light</vt:lpstr>
      <vt:lpstr>Simple Light</vt:lpstr>
      <vt:lpstr>Cloud-Native/IBB Pitch  at Haystack Connect 2023</vt:lpstr>
      <vt:lpstr>Cloud Computing and Buildings</vt:lpstr>
      <vt:lpstr>Cloud-Native Computing</vt:lpstr>
      <vt:lpstr>Cloud-Native and Buildings</vt:lpstr>
      <vt:lpstr>Imagine a Box…</vt:lpstr>
      <vt:lpstr>Box Bridging the Cloud to On-prem Systems</vt:lpstr>
      <vt:lpstr>Hosting Existing Systems</vt:lpstr>
      <vt:lpstr>Connecting Legacy to Cloud Systems</vt:lpstr>
      <vt:lpstr>Combining Legacy with Future Systems</vt:lpstr>
      <vt:lpstr>IBB on the Smarter Stack</vt:lpstr>
      <vt:lpstr>Benefits of Cloud-Native/IBB</vt:lpstr>
      <vt:lpstr>Adopting the IBB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Cloud-Native/IBB Pitch  at Haystack Connect 2023</dc:title>
  <dc:creator>Sharon Lo</dc:creator>
  <cp:lastModifiedBy>Sharon Lo</cp:lastModifiedBy>
  <cp:revision>1</cp:revision>
  <dcterms:modified xsi:type="dcterms:W3CDTF">2023-09-22T13:45:40Z</dcterms:modified>
</cp:coreProperties>
</file>