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56"/>
    <a:srgbClr val="17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E74A6-07F8-43EC-8177-C333682CDF91}" v="31" dt="2023-06-05T22:25:14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9" autoAdjust="0"/>
    <p:restoredTop sz="90909" autoAdjust="0"/>
  </p:normalViewPr>
  <p:slideViewPr>
    <p:cSldViewPr snapToGrid="0" snapToObjects="1">
      <p:cViewPr varScale="1">
        <p:scale>
          <a:sx n="109" d="100"/>
          <a:sy n="109" d="100"/>
        </p:scale>
        <p:origin x="43" y="367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761"/>
            <a:ext cx="9141288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mturk@newcomb-boy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88" y="1259384"/>
            <a:ext cx="8574625" cy="110354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Advancing Integrated Automation Design:</a:t>
            </a:r>
            <a:r>
              <a:rPr lang="en-US" dirty="0"/>
              <a:t> Haystack Enabled Interoperability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8538" y="3657326"/>
            <a:ext cx="4780274" cy="846138"/>
          </a:xfrm>
        </p:spPr>
        <p:txBody>
          <a:bodyPr/>
          <a:lstStyle/>
          <a:p>
            <a:r>
              <a:rPr lang="en-US" dirty="0"/>
              <a:t>Matthew Turk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diagram, plan, technical drawing&#10;&#10;Description automatically generated">
            <a:extLst>
              <a:ext uri="{FF2B5EF4-FFF2-40B4-BE49-F238E27FC236}">
                <a16:creationId xmlns:a16="http://schemas.microsoft.com/office/drawing/2014/main" id="{B8C39886-0773-55CA-A6FD-CFE0EE24D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5" r="802" b="1117"/>
          <a:stretch/>
        </p:blipFill>
        <p:spPr>
          <a:xfrm>
            <a:off x="37898" y="524255"/>
            <a:ext cx="9068203" cy="4230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32578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Independent Data Layer: </a:t>
            </a:r>
            <a:r>
              <a:rPr lang="en-US" sz="2700" dirty="0">
                <a:solidFill>
                  <a:srgbClr val="0070C0"/>
                </a:solidFill>
              </a:rPr>
              <a:t>Haystack for Applications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9422" y="4819051"/>
            <a:ext cx="2133600" cy="274097"/>
          </a:xfrm>
        </p:spPr>
        <p:txBody>
          <a:bodyPr/>
          <a:lstStyle/>
          <a:p>
            <a:fld id="{AF396DAA-9B3B-2748-9C7F-0FEF18581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diagram, black and white, parallel&#10;&#10;Description automatically generated">
            <a:extLst>
              <a:ext uri="{FF2B5EF4-FFF2-40B4-BE49-F238E27FC236}">
                <a16:creationId xmlns:a16="http://schemas.microsoft.com/office/drawing/2014/main" id="{F0167B50-B383-B8AC-628F-AB67DDEFC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10"/>
          <a:stretch/>
        </p:blipFill>
        <p:spPr>
          <a:xfrm>
            <a:off x="780818" y="499872"/>
            <a:ext cx="7582363" cy="4254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9422" y="4819051"/>
            <a:ext cx="2133600" cy="274097"/>
          </a:xfrm>
        </p:spPr>
        <p:txBody>
          <a:bodyPr/>
          <a:lstStyle/>
          <a:p>
            <a:fld id="{AF396DAA-9B3B-2748-9C7F-0FEF1858152B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7836A7-2953-F1D5-E58A-77F0A1C56AE4}"/>
              </a:ext>
            </a:extLst>
          </p:cNvPr>
          <p:cNvSpPr txBox="1">
            <a:spLocks/>
          </p:cNvSpPr>
          <p:nvPr/>
        </p:nvSpPr>
        <p:spPr>
          <a:xfrm>
            <a:off x="174990" y="32578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dirty="0"/>
              <a:t>System Interoperability: </a:t>
            </a:r>
            <a:r>
              <a:rPr lang="en-US" sz="2700" dirty="0">
                <a:solidFill>
                  <a:srgbClr val="0070C0"/>
                </a:solidFill>
              </a:rPr>
              <a:t>Haystack for Equipment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3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9422" y="4819051"/>
            <a:ext cx="2133600" cy="274097"/>
          </a:xfrm>
        </p:spPr>
        <p:txBody>
          <a:bodyPr/>
          <a:lstStyle/>
          <a:p>
            <a:fld id="{AF396DAA-9B3B-2748-9C7F-0FEF1858152B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Content Placeholder 6" descr="A picture containing text, diagram, plan, technical drawing&#10;&#10;Description automatically generated">
            <a:extLst>
              <a:ext uri="{FF2B5EF4-FFF2-40B4-BE49-F238E27FC236}">
                <a16:creationId xmlns:a16="http://schemas.microsoft.com/office/drawing/2014/main" id="{DE7BC2FC-B71D-9A3C-320B-73F6FA21E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34"/>
          <a:stretch/>
        </p:blipFill>
        <p:spPr>
          <a:xfrm>
            <a:off x="196204" y="521209"/>
            <a:ext cx="3377306" cy="4224528"/>
          </a:xfr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C876F04-1492-A4C5-B257-FAC9F0A8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93256" y="1406099"/>
            <a:ext cx="5437710" cy="23360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C23DBC4-DD67-3A49-5937-FC550517AE85}"/>
              </a:ext>
            </a:extLst>
          </p:cNvPr>
          <p:cNvSpPr txBox="1">
            <a:spLocks/>
          </p:cNvSpPr>
          <p:nvPr/>
        </p:nvSpPr>
        <p:spPr>
          <a:xfrm>
            <a:off x="174990" y="32578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dirty="0"/>
              <a:t>Metering &amp; Monitoring: </a:t>
            </a:r>
            <a:r>
              <a:rPr lang="en-US" sz="2700" dirty="0">
                <a:solidFill>
                  <a:srgbClr val="0070C0"/>
                </a:solidFill>
              </a:rPr>
              <a:t>Haystack for Data Relationships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6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9422" y="4819051"/>
            <a:ext cx="2133600" cy="274097"/>
          </a:xfrm>
        </p:spPr>
        <p:txBody>
          <a:bodyPr/>
          <a:lstStyle/>
          <a:p>
            <a:fld id="{AF396DAA-9B3B-2748-9C7F-0FEF1858152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D16E90-E36F-2A3E-EAB9-165D1424E533}"/>
              </a:ext>
            </a:extLst>
          </p:cNvPr>
          <p:cNvSpPr txBox="1">
            <a:spLocks/>
          </p:cNvSpPr>
          <p:nvPr/>
        </p:nvSpPr>
        <p:spPr>
          <a:xfrm>
            <a:off x="174990" y="32578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dirty="0"/>
              <a:t>Specifying Haystack: </a:t>
            </a:r>
            <a:r>
              <a:rPr lang="en-US" sz="2700" dirty="0">
                <a:solidFill>
                  <a:srgbClr val="0070C0"/>
                </a:solidFill>
              </a:rPr>
              <a:t>Haystack for Today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6C3F40-B6C5-45DB-CADE-862E2680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1" y="902208"/>
            <a:ext cx="8911098" cy="3672286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 metadata tagging in XXX accordance with Project Haystack standards.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Verification of Implementation?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Metadata Tagging Commissioning?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Systems not covered by Haystack?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Workshops? – Project Specific Nomenclatures or other standards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Where to apply Haystack Tags?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	Field Level Controls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	Independent Data Layer?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Software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9422" y="4819051"/>
            <a:ext cx="2133600" cy="274097"/>
          </a:xfrm>
        </p:spPr>
        <p:txBody>
          <a:bodyPr/>
          <a:lstStyle/>
          <a:p>
            <a:fld id="{AF396DAA-9B3B-2748-9C7F-0FEF1858152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D16E90-E36F-2A3E-EAB9-165D1424E533}"/>
              </a:ext>
            </a:extLst>
          </p:cNvPr>
          <p:cNvSpPr txBox="1">
            <a:spLocks/>
          </p:cNvSpPr>
          <p:nvPr/>
        </p:nvSpPr>
        <p:spPr>
          <a:xfrm>
            <a:off x="174990" y="32578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dirty="0"/>
              <a:t>Specifying Haystack: </a:t>
            </a:r>
            <a:r>
              <a:rPr lang="en-US" sz="2700" dirty="0">
                <a:solidFill>
                  <a:srgbClr val="0070C0"/>
                </a:solidFill>
              </a:rPr>
              <a:t>Haystack for Tomorrow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6C3F40-B6C5-45DB-CADE-862E2680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4256"/>
            <a:ext cx="9144000" cy="4224528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250000	Integrated Automation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251500	Integrated Automation Software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252000 	Integrated Automation Cybersecurity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252100 	Integrated Automation Procedures and Process for Owner’s Information Technology Engagement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253100	Integrated Automation Integration and Interoperability Requirements for Automatic Shading Systems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253200	Integrated Automation Integration and Interoperability Requirements for Conveying Equipment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253400	Integrated Automation Integration and Interoperability Requirements for Plumbing Systems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253500	Integrated Automation Integration and Interoperability Requirements for HVAC Systems and Equipment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253600	Integrated Automation Integration and Interoperability Requirements for Electrical Systems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253800	Integrated Automation Integration and Interoperability Requirements for Electronic Safety and Security Systems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253905 	Integrated Automation Instrumentation &amp; Equipment for Environmental Monitoring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253910	Integrated Automation Instrumentation &amp; Equipment for Space and Occupant Utilization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25XXXX	Integration Automation Metadata Tagging Implementation Requirements</a:t>
            </a:r>
            <a:endParaRPr lang="en-US" altLang="en-US" sz="8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3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EA37DD-419D-F4D5-77DA-041FD994AA2C}"/>
              </a:ext>
            </a:extLst>
          </p:cNvPr>
          <p:cNvSpPr/>
          <p:nvPr/>
        </p:nvSpPr>
        <p:spPr>
          <a:xfrm>
            <a:off x="3439000" y="1738155"/>
            <a:ext cx="5264075" cy="167194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9422" y="4819051"/>
            <a:ext cx="2133600" cy="274097"/>
          </a:xfrm>
        </p:spPr>
        <p:txBody>
          <a:bodyPr/>
          <a:lstStyle/>
          <a:p>
            <a:fld id="{AF396DAA-9B3B-2748-9C7F-0FEF1858152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D16E90-E36F-2A3E-EAB9-165D1424E533}"/>
              </a:ext>
            </a:extLst>
          </p:cNvPr>
          <p:cNvSpPr txBox="1">
            <a:spLocks/>
          </p:cNvSpPr>
          <p:nvPr/>
        </p:nvSpPr>
        <p:spPr>
          <a:xfrm>
            <a:off x="-46952" y="636259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dirty="0"/>
              <a:t>Questions?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6C3F40-B6C5-45DB-CADE-862E2680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193" y="1975416"/>
            <a:ext cx="3346882" cy="1187147"/>
          </a:xfrm>
          <a:noFill/>
        </p:spPr>
        <p:txBody>
          <a:bodyPr>
            <a:normAutofit lnSpcReduction="10000"/>
          </a:bodyPr>
          <a:lstStyle/>
          <a:p>
            <a:pPr marL="0" marR="0" indent="0">
              <a:lnSpc>
                <a:spcPts val="1200"/>
              </a:lnSpc>
              <a:spcAft>
                <a:spcPts val="375"/>
              </a:spcAft>
              <a:buNone/>
            </a:pPr>
            <a:r>
              <a:rPr lang="en-US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Matthew B. Turk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Associate | Intelligent Buildings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404 730 8549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mturk@newcomb-boyd.com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LinkedIn: 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https://www.linkedin.com/in/matthew-turk-a86915140/</a:t>
            </a:r>
          </a:p>
        </p:txBody>
      </p:sp>
      <p:pic>
        <p:nvPicPr>
          <p:cNvPr id="3" name="0.5tr9fqfp1hf">
            <a:extLst>
              <a:ext uri="{FF2B5EF4-FFF2-40B4-BE49-F238E27FC236}">
                <a16:creationId xmlns:a16="http://schemas.microsoft.com/office/drawing/2014/main" id="{DEEC8AB2-F19F-A68B-77A8-013E99EC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13956" y="2336384"/>
            <a:ext cx="2430461" cy="4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EEA0A31-538B-8155-5AEC-4906C187E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000" y="1738157"/>
            <a:ext cx="1671948" cy="16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539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273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Regular</vt:lpstr>
      <vt:lpstr>Calibri</vt:lpstr>
      <vt:lpstr>Franklin Gothic Book</vt:lpstr>
      <vt:lpstr>Franklin Gothic Medium</vt:lpstr>
      <vt:lpstr>Default Theme</vt:lpstr>
      <vt:lpstr>Advancing Integrated Automation Design: Haystack Enabled Interoperability </vt:lpstr>
      <vt:lpstr>Independent Data Layer: Haystack for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Matthew B. Turk</cp:lastModifiedBy>
  <cp:revision>45</cp:revision>
  <dcterms:created xsi:type="dcterms:W3CDTF">2017-10-05T00:34:28Z</dcterms:created>
  <dcterms:modified xsi:type="dcterms:W3CDTF">2023-06-05T22:27:58Z</dcterms:modified>
</cp:coreProperties>
</file>