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75" r:id="rId1"/>
  </p:sldMasterIdLst>
  <p:notesMasterIdLst>
    <p:notesMasterId r:id="rId34"/>
  </p:notesMasterIdLst>
  <p:handoutMasterIdLst>
    <p:handoutMasterId r:id="rId35"/>
  </p:handoutMasterIdLst>
  <p:sldIdLst>
    <p:sldId id="340" r:id="rId2"/>
    <p:sldId id="341" r:id="rId3"/>
    <p:sldId id="333" r:id="rId4"/>
    <p:sldId id="304" r:id="rId5"/>
    <p:sldId id="342" r:id="rId6"/>
    <p:sldId id="259" r:id="rId7"/>
    <p:sldId id="344" r:id="rId8"/>
    <p:sldId id="345" r:id="rId9"/>
    <p:sldId id="346" r:id="rId10"/>
    <p:sldId id="348" r:id="rId11"/>
    <p:sldId id="347" r:id="rId12"/>
    <p:sldId id="353" r:id="rId13"/>
    <p:sldId id="349" r:id="rId14"/>
    <p:sldId id="356" r:id="rId15"/>
    <p:sldId id="350" r:id="rId16"/>
    <p:sldId id="357" r:id="rId17"/>
    <p:sldId id="351" r:id="rId18"/>
    <p:sldId id="318" r:id="rId19"/>
    <p:sldId id="327" r:id="rId20"/>
    <p:sldId id="315" r:id="rId21"/>
    <p:sldId id="316" r:id="rId22"/>
    <p:sldId id="310" r:id="rId23"/>
    <p:sldId id="297" r:id="rId24"/>
    <p:sldId id="321" r:id="rId25"/>
    <p:sldId id="324" r:id="rId26"/>
    <p:sldId id="322" r:id="rId27"/>
    <p:sldId id="323" r:id="rId28"/>
    <p:sldId id="358" r:id="rId29"/>
    <p:sldId id="360" r:id="rId30"/>
    <p:sldId id="354" r:id="rId31"/>
    <p:sldId id="359" r:id="rId32"/>
    <p:sldId id="355" r:id="rId33"/>
  </p:sldIdLst>
  <p:sldSz cx="9144000" cy="5148263"/>
  <p:notesSz cx="6858000" cy="9144000"/>
  <p:embeddedFontLst>
    <p:embeddedFont>
      <p:font typeface="Calibri" panose="020F0502020204030204" pitchFamily="34" charset="0"/>
      <p:regular r:id="rId36"/>
      <p:bold r:id="rId37"/>
      <p:italic r:id="rId38"/>
      <p:boldItalic r:id="rId39"/>
    </p:embeddedFont>
    <p:embeddedFont>
      <p:font typeface="Consolas" panose="020B0609020204030204" pitchFamily="49" charset="0"/>
      <p:regular r:id="rId40"/>
      <p:bold r:id="rId41"/>
      <p:italic r:id="rId42"/>
      <p:boldItalic r:id="rId43"/>
    </p:embeddedFont>
    <p:embeddedFont>
      <p:font typeface="Franklin Gothic Book" panose="020B0503020102020204" pitchFamily="34" charset="0"/>
      <p:regular r:id="rId44"/>
      <p:italic r:id="rId45"/>
    </p:embeddedFont>
    <p:embeddedFont>
      <p:font typeface="Franklin Gothic Medium" panose="020B0603020102020204" pitchFamily="34" charset="0"/>
      <p:regular r:id="rId46"/>
      <p:italic r:id="rId4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3E9200-0A0B-0919-458E-4171F4115646}" name="Frank, Stephen" initials="FS" userId="S::sfrank1@nrel.gov::ee9b1e6f-9e6d-4361-924c-b20ceae93867" providerId="AD"/>
  <p188:author id="{7149BC05-8823-F8A0-4898-9B0F5A2A6F52}" name="Rick Jennings" initials="RJ" userId="Rick Jenning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756"/>
    <a:srgbClr val="172E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5" autoAdjust="0"/>
    <p:restoredTop sz="90909" autoAdjust="0"/>
  </p:normalViewPr>
  <p:slideViewPr>
    <p:cSldViewPr snapToGrid="0" snapToObjects="1">
      <p:cViewPr varScale="1">
        <p:scale>
          <a:sx n="145" d="100"/>
          <a:sy n="145" d="100"/>
        </p:scale>
        <p:origin x="750" y="126"/>
      </p:cViewPr>
      <p:guideLst>
        <p:guide orient="horz" pos="1622"/>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4448C76-4D23-F044-8DFA-02569E0F037C}" type="datetimeFigureOut">
              <a:rPr lang="en-US" smtClean="0"/>
              <a:t>6/1/2023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117227-EC36-3746-8565-D39D3F02558D}" type="slidenum">
              <a:rPr lang="en-US" smtClean="0"/>
              <a:t>‹#›</a:t>
            </a:fld>
            <a:endParaRPr lang="en-US"/>
          </a:p>
        </p:txBody>
      </p:sp>
    </p:spTree>
    <p:extLst>
      <p:ext uri="{BB962C8B-B14F-4D97-AF65-F5344CB8AC3E}">
        <p14:creationId xmlns:p14="http://schemas.microsoft.com/office/powerpoint/2010/main" val="4075745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473C2E-070E-5143-8003-1D813C6A15EF}" type="datetimeFigureOut">
              <a:rPr lang="en-US" smtClean="0"/>
              <a:t>6/1/2023</a:t>
            </a:fld>
            <a:endParaRPr lang="en-US"/>
          </a:p>
        </p:txBody>
      </p:sp>
      <p:sp>
        <p:nvSpPr>
          <p:cNvPr id="4" name="Slide Image Placeholder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0E30C8-1FC9-C545-B5DA-34637BFD6AC9}" type="slidenum">
              <a:rPr lang="en-US" smtClean="0"/>
              <a:t>‹#›</a:t>
            </a:fld>
            <a:endParaRPr lang="en-US"/>
          </a:p>
        </p:txBody>
      </p:sp>
    </p:spTree>
    <p:extLst>
      <p:ext uri="{BB962C8B-B14F-4D97-AF65-F5344CB8AC3E}">
        <p14:creationId xmlns:p14="http://schemas.microsoft.com/office/powerpoint/2010/main" val="8209443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22FE03-E2FE-154F-ADCA-11C13967A16A}"/>
              </a:ext>
            </a:extLst>
          </p:cNvPr>
          <p:cNvPicPr>
            <a:picLocks noChangeAspect="1"/>
          </p:cNvPicPr>
          <p:nvPr userDrawn="1"/>
        </p:nvPicPr>
        <p:blipFill>
          <a:blip r:embed="rId2"/>
          <a:srcRect/>
          <a:stretch/>
        </p:blipFill>
        <p:spPr>
          <a:xfrm>
            <a:off x="1355" y="761"/>
            <a:ext cx="9141288" cy="5141975"/>
          </a:xfrm>
          <a:prstGeom prst="rect">
            <a:avLst/>
          </a:prstGeom>
        </p:spPr>
      </p:pic>
      <p:sp>
        <p:nvSpPr>
          <p:cNvPr id="4" name="Title 1">
            <a:extLst>
              <a:ext uri="{FF2B5EF4-FFF2-40B4-BE49-F238E27FC236}">
                <a16:creationId xmlns:a16="http://schemas.microsoft.com/office/drawing/2014/main" id="{5A9F0371-F92B-8644-88D1-F5408253E2FC}"/>
              </a:ext>
            </a:extLst>
          </p:cNvPr>
          <p:cNvSpPr>
            <a:spLocks noGrp="1"/>
          </p:cNvSpPr>
          <p:nvPr>
            <p:ph type="ctrTitle" hasCustomPrompt="1"/>
          </p:nvPr>
        </p:nvSpPr>
        <p:spPr>
          <a:xfrm>
            <a:off x="291189" y="1259384"/>
            <a:ext cx="6192762" cy="1103540"/>
          </a:xfrm>
        </p:spPr>
        <p:txBody>
          <a:bodyPr anchor="b">
            <a:normAutofit/>
          </a:bodyPr>
          <a:lstStyle>
            <a:lvl1pPr algn="l">
              <a:defRPr sz="3200" baseline="0">
                <a:solidFill>
                  <a:schemeClr val="bg1"/>
                </a:solidFill>
              </a:defRPr>
            </a:lvl1pPr>
          </a:lstStyle>
          <a:p>
            <a:r>
              <a:rPr lang="en-US" dirty="0"/>
              <a:t>Presentation Title</a:t>
            </a:r>
          </a:p>
        </p:txBody>
      </p:sp>
      <p:sp>
        <p:nvSpPr>
          <p:cNvPr id="5" name="Subtitle 2">
            <a:extLst>
              <a:ext uri="{FF2B5EF4-FFF2-40B4-BE49-F238E27FC236}">
                <a16:creationId xmlns:a16="http://schemas.microsoft.com/office/drawing/2014/main" id="{69862361-6928-8545-9887-E2212FCA59B1}"/>
              </a:ext>
            </a:extLst>
          </p:cNvPr>
          <p:cNvSpPr>
            <a:spLocks noGrp="1"/>
          </p:cNvSpPr>
          <p:nvPr>
            <p:ph type="subTitle" idx="1" hasCustomPrompt="1"/>
          </p:nvPr>
        </p:nvSpPr>
        <p:spPr>
          <a:xfrm>
            <a:off x="278195" y="297997"/>
            <a:ext cx="8587619" cy="766432"/>
          </a:xfrm>
          <a:ln>
            <a:noFill/>
          </a:ln>
          <a:effectLst/>
        </p:spPr>
        <p:style>
          <a:lnRef idx="2">
            <a:schemeClr val="accent1"/>
          </a:lnRef>
          <a:fillRef idx="0">
            <a:schemeClr val="accent1"/>
          </a:fillRef>
          <a:effectRef idx="1">
            <a:schemeClr val="accent1"/>
          </a:effectRef>
          <a:fontRef idx="minor">
            <a:schemeClr val="tx1"/>
          </a:fontRef>
        </p:style>
        <p:txBody>
          <a:bodyPr>
            <a:normAutofit/>
          </a:bodyPr>
          <a:lstStyle>
            <a:lvl1pPr marL="0" indent="0" algn="l">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SESSION TITLE</a:t>
            </a:r>
          </a:p>
        </p:txBody>
      </p:sp>
      <p:sp>
        <p:nvSpPr>
          <p:cNvPr id="6" name="Picture Placeholder 8">
            <a:extLst>
              <a:ext uri="{FF2B5EF4-FFF2-40B4-BE49-F238E27FC236}">
                <a16:creationId xmlns:a16="http://schemas.microsoft.com/office/drawing/2014/main" id="{B3A4C601-5B63-D84B-908F-3B2928DD506B}"/>
              </a:ext>
            </a:extLst>
          </p:cNvPr>
          <p:cNvSpPr>
            <a:spLocks noGrp="1"/>
          </p:cNvSpPr>
          <p:nvPr>
            <p:ph type="pic" sz="quarter" idx="10" hasCustomPrompt="1"/>
          </p:nvPr>
        </p:nvSpPr>
        <p:spPr>
          <a:xfrm>
            <a:off x="278196" y="2645403"/>
            <a:ext cx="1592406" cy="1792958"/>
          </a:xfrm>
          <a:solidFill>
            <a:schemeClr val="bg1"/>
          </a:solidFill>
          <a:effectLst/>
        </p:spPr>
        <p:txBody>
          <a:bodyPr/>
          <a:lstStyle>
            <a:lvl1pPr marL="0" indent="0">
              <a:buNone/>
              <a:defRPr>
                <a:solidFill>
                  <a:schemeClr val="bg1"/>
                </a:solidFill>
                <a:effectLst/>
              </a:defRPr>
            </a:lvl1pPr>
          </a:lstStyle>
          <a:p>
            <a:r>
              <a:rPr lang="en-US" dirty="0"/>
              <a:t>/,</a:t>
            </a:r>
          </a:p>
        </p:txBody>
      </p:sp>
      <p:cxnSp>
        <p:nvCxnSpPr>
          <p:cNvPr id="7" name="Straight Connector 6">
            <a:extLst>
              <a:ext uri="{FF2B5EF4-FFF2-40B4-BE49-F238E27FC236}">
                <a16:creationId xmlns:a16="http://schemas.microsoft.com/office/drawing/2014/main" id="{B78DFD4C-6124-0143-9F82-2154976C746D}"/>
              </a:ext>
            </a:extLst>
          </p:cNvPr>
          <p:cNvCxnSpPr/>
          <p:nvPr userDrawn="1"/>
        </p:nvCxnSpPr>
        <p:spPr>
          <a:xfrm flipH="1">
            <a:off x="278195" y="737840"/>
            <a:ext cx="8587619"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8" name="Text Placeholder 23">
            <a:extLst>
              <a:ext uri="{FF2B5EF4-FFF2-40B4-BE49-F238E27FC236}">
                <a16:creationId xmlns:a16="http://schemas.microsoft.com/office/drawing/2014/main" id="{8875040B-2E2A-3A4E-9C2B-418101F7C9FC}"/>
              </a:ext>
            </a:extLst>
          </p:cNvPr>
          <p:cNvSpPr>
            <a:spLocks noGrp="1"/>
          </p:cNvSpPr>
          <p:nvPr>
            <p:ph type="body" sz="quarter" idx="12" hasCustomPrompt="1"/>
          </p:nvPr>
        </p:nvSpPr>
        <p:spPr>
          <a:xfrm>
            <a:off x="1966308" y="3592223"/>
            <a:ext cx="4780274" cy="846138"/>
          </a:xfrm>
        </p:spPr>
        <p:txBody>
          <a:bodyPr>
            <a:noAutofit/>
          </a:bodyPr>
          <a:lstStyle>
            <a:lvl1pPr marL="3175" indent="0">
              <a:buNone/>
              <a:defRPr sz="2400">
                <a:solidFill>
                  <a:schemeClr val="bg1"/>
                </a:solidFill>
              </a:defRPr>
            </a:lvl1pPr>
            <a:lvl2pPr marL="3175" indent="0">
              <a:buNone/>
              <a:defRPr sz="2400"/>
            </a:lvl2pPr>
            <a:lvl3pPr marL="3175" indent="0">
              <a:buNone/>
              <a:defRPr sz="2400"/>
            </a:lvl3pPr>
            <a:lvl4pPr marL="3175" indent="0">
              <a:buNone/>
              <a:defRPr sz="2400"/>
            </a:lvl4pPr>
            <a:lvl5pPr marL="3175" indent="0">
              <a:buNone/>
              <a:defRPr sz="2400"/>
            </a:lvl5pPr>
          </a:lstStyle>
          <a:p>
            <a:pPr lvl="0"/>
            <a:r>
              <a:rPr lang="en-US" dirty="0"/>
              <a:t>Speaker Name</a:t>
            </a:r>
          </a:p>
        </p:txBody>
      </p:sp>
    </p:spTree>
    <p:extLst>
      <p:ext uri="{BB962C8B-B14F-4D97-AF65-F5344CB8AC3E}">
        <p14:creationId xmlns:p14="http://schemas.microsoft.com/office/powerpoint/2010/main" val="369901729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835410" y="4633368"/>
            <a:ext cx="2133600" cy="274097"/>
          </a:xfrm>
        </p:spPr>
        <p:txBody>
          <a:bodyPr/>
          <a:lstStyle>
            <a:lvl1pPr>
              <a:defRPr>
                <a:solidFill>
                  <a:schemeClr val="tx2"/>
                </a:solidFill>
              </a:defRPr>
            </a:lvl1pPr>
          </a:lstStyle>
          <a:p>
            <a:fld id="{AF396DAA-9B3B-2748-9C7F-0FEF1858152B}" type="slidenum">
              <a:rPr lang="en-US" smtClean="0"/>
              <a:pPr/>
              <a:t>‹#›</a:t>
            </a:fld>
            <a:endParaRPr lang="en-US" dirty="0"/>
          </a:p>
        </p:txBody>
      </p:sp>
    </p:spTree>
    <p:extLst>
      <p:ext uri="{BB962C8B-B14F-4D97-AF65-F5344CB8AC3E}">
        <p14:creationId xmlns:p14="http://schemas.microsoft.com/office/powerpoint/2010/main" val="2145686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2140"/>
            <a:ext cx="4038600" cy="2550297"/>
          </a:xfr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02140"/>
            <a:ext cx="4038600" cy="2550297"/>
          </a:xfr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F396DAA-9B3B-2748-9C7F-0FEF1858152B}" type="slidenum">
              <a:rPr lang="en-US" smtClean="0"/>
              <a:pPr/>
              <a:t>‹#›</a:t>
            </a:fld>
            <a:endParaRPr lang="en-US" dirty="0"/>
          </a:p>
        </p:txBody>
      </p:sp>
    </p:spTree>
    <p:extLst>
      <p:ext uri="{BB962C8B-B14F-4D97-AF65-F5344CB8AC3E}">
        <p14:creationId xmlns:p14="http://schemas.microsoft.com/office/powerpoint/2010/main" val="3782055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2401"/>
            <a:ext cx="4040188"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2667"/>
            <a:ext cx="4040188"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30" y="1152401"/>
            <a:ext cx="4041775"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2667"/>
            <a:ext cx="4041775"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AF396DAA-9B3B-2748-9C7F-0FEF1858152B}" type="slidenum">
              <a:rPr lang="en-US" smtClean="0"/>
              <a:pPr/>
              <a:t>‹#›</a:t>
            </a:fld>
            <a:endParaRPr lang="en-US" dirty="0"/>
          </a:p>
        </p:txBody>
      </p:sp>
      <p:sp>
        <p:nvSpPr>
          <p:cNvPr id="10" name="Title 1"/>
          <p:cNvSpPr>
            <a:spLocks noGrp="1"/>
          </p:cNvSpPr>
          <p:nvPr>
            <p:ph type="title"/>
          </p:nvPr>
        </p:nvSpPr>
        <p:spPr>
          <a:xfrm>
            <a:off x="174990" y="102682"/>
            <a:ext cx="8794020" cy="536781"/>
          </a:xfrm>
        </p:spPr>
        <p:txBody>
          <a:bodyPr/>
          <a:lstStyle/>
          <a:p>
            <a:r>
              <a:rPr lang="en-US"/>
              <a:t>Click to edit Master title style</a:t>
            </a:r>
          </a:p>
        </p:txBody>
      </p:sp>
    </p:spTree>
    <p:extLst>
      <p:ext uri="{BB962C8B-B14F-4D97-AF65-F5344CB8AC3E}">
        <p14:creationId xmlns:p14="http://schemas.microsoft.com/office/powerpoint/2010/main" val="3707528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AF396DAA-9B3B-2748-9C7F-0FEF1858152B}" type="slidenum">
              <a:rPr lang="en-US" smtClean="0"/>
              <a:pPr/>
              <a:t>‹#›</a:t>
            </a:fld>
            <a:endParaRPr lang="en-US" dirty="0"/>
          </a:p>
        </p:txBody>
      </p:sp>
    </p:spTree>
    <p:extLst>
      <p:ext uri="{BB962C8B-B14F-4D97-AF65-F5344CB8AC3E}">
        <p14:creationId xmlns:p14="http://schemas.microsoft.com/office/powerpoint/2010/main" val="3708415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976395"/>
            <a:ext cx="3008313" cy="872345"/>
          </a:xfrm>
        </p:spPr>
        <p:txBody>
          <a:bodyPr anchor="b"/>
          <a:lstStyle>
            <a:lvl1pPr algn="l">
              <a:defRPr sz="2000" b="1">
                <a:solidFill>
                  <a:srgbClr val="000000"/>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976393"/>
            <a:ext cx="5111750" cy="34827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5" y="1848739"/>
            <a:ext cx="3008313" cy="2610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F396DAA-9B3B-2748-9C7F-0FEF1858152B}" type="slidenum">
              <a:rPr lang="en-US" smtClean="0"/>
              <a:pPr/>
              <a:t>‹#›</a:t>
            </a:fld>
            <a:endParaRPr lang="en-US" dirty="0"/>
          </a:p>
        </p:txBody>
      </p:sp>
      <p:sp>
        <p:nvSpPr>
          <p:cNvPr id="8" name="Title 1"/>
          <p:cNvSpPr txBox="1">
            <a:spLocks/>
          </p:cNvSpPr>
          <p:nvPr/>
        </p:nvSpPr>
        <p:spPr>
          <a:xfrm>
            <a:off x="174990" y="102682"/>
            <a:ext cx="8794020" cy="53678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kern="1200">
                <a:solidFill>
                  <a:srgbClr val="FFFFFF"/>
                </a:solidFill>
                <a:latin typeface="Avenir Next Regular"/>
                <a:ea typeface="+mj-ea"/>
                <a:cs typeface="Avenir Next Regular"/>
              </a:defRPr>
            </a:lvl1pPr>
          </a:lstStyle>
          <a:p>
            <a:r>
              <a:rPr lang="en-US" sz="3600" dirty="0">
                <a:solidFill>
                  <a:srgbClr val="172E55"/>
                </a:solidFill>
              </a:rPr>
              <a:t>Click to edit Master title style</a:t>
            </a:r>
          </a:p>
        </p:txBody>
      </p:sp>
    </p:spTree>
    <p:extLst>
      <p:ext uri="{BB962C8B-B14F-4D97-AF65-F5344CB8AC3E}">
        <p14:creationId xmlns:p14="http://schemas.microsoft.com/office/powerpoint/2010/main" val="2276311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3784"/>
            <a:ext cx="5486400" cy="425447"/>
          </a:xfrm>
        </p:spPr>
        <p:txBody>
          <a:bodyPr anchor="b"/>
          <a:lstStyle>
            <a:lvl1pPr algn="l">
              <a:defRPr sz="2000" b="1">
                <a:solidFill>
                  <a:srgbClr val="000000"/>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959568"/>
            <a:ext cx="5486400" cy="25893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029233"/>
            <a:ext cx="5486400" cy="6042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F396DAA-9B3B-2748-9C7F-0FEF1858152B}" type="slidenum">
              <a:rPr lang="en-US" smtClean="0"/>
              <a:pPr/>
              <a:t>‹#›</a:t>
            </a:fld>
            <a:endParaRPr lang="en-US" dirty="0"/>
          </a:p>
        </p:txBody>
      </p:sp>
      <p:sp>
        <p:nvSpPr>
          <p:cNvPr id="9" name="Title 1"/>
          <p:cNvSpPr txBox="1">
            <a:spLocks/>
          </p:cNvSpPr>
          <p:nvPr/>
        </p:nvSpPr>
        <p:spPr>
          <a:xfrm>
            <a:off x="174990" y="102682"/>
            <a:ext cx="8794020" cy="53678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kern="1200">
                <a:solidFill>
                  <a:srgbClr val="FFFFFF"/>
                </a:solidFill>
                <a:latin typeface="Avenir Next Regular"/>
                <a:ea typeface="+mj-ea"/>
                <a:cs typeface="Avenir Next Regular"/>
              </a:defRPr>
            </a:lvl1pPr>
          </a:lstStyle>
          <a:p>
            <a:r>
              <a:rPr lang="en-US" sz="3600" dirty="0">
                <a:solidFill>
                  <a:srgbClr val="172E55"/>
                </a:solidFill>
              </a:rPr>
              <a:t>Click to edit Master title style</a:t>
            </a:r>
          </a:p>
        </p:txBody>
      </p:sp>
    </p:spTree>
    <p:extLst>
      <p:ext uri="{BB962C8B-B14F-4D97-AF65-F5344CB8AC3E}">
        <p14:creationId xmlns:p14="http://schemas.microsoft.com/office/powerpoint/2010/main" val="4140875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003705"/>
            <a:ext cx="8229600" cy="33976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F396DAA-9B3B-2748-9C7F-0FEF1858152B}" type="slidenum">
              <a:rPr lang="en-US" smtClean="0"/>
              <a:pPr/>
              <a:t>‹#›</a:t>
            </a:fld>
            <a:endParaRPr lang="en-US" dirty="0"/>
          </a:p>
        </p:txBody>
      </p:sp>
    </p:spTree>
    <p:extLst>
      <p:ext uri="{BB962C8B-B14F-4D97-AF65-F5344CB8AC3E}">
        <p14:creationId xmlns:p14="http://schemas.microsoft.com/office/powerpoint/2010/main" val="234704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chemeClr val="tx2"/>
                </a:solidFill>
              </a:defRPr>
            </a:lvl1pPr>
          </a:lstStyle>
          <a:p>
            <a:fld id="{AF396DAA-9B3B-2748-9C7F-0FEF1858152B}" type="slidenum">
              <a:rPr lang="en-US" smtClean="0"/>
              <a:pPr/>
              <a:t>‹#›</a:t>
            </a:fld>
            <a:endParaRPr lang="en-US" dirty="0"/>
          </a:p>
        </p:txBody>
      </p:sp>
    </p:spTree>
    <p:extLst>
      <p:ext uri="{BB962C8B-B14F-4D97-AF65-F5344CB8AC3E}">
        <p14:creationId xmlns:p14="http://schemas.microsoft.com/office/powerpoint/2010/main" val="2696196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1"/>
          <a:srcRect/>
          <a:stretch/>
        </p:blipFill>
        <p:spPr>
          <a:xfrm>
            <a:off x="1355" y="762"/>
            <a:ext cx="9141288" cy="5141975"/>
          </a:xfrm>
          <a:prstGeom prst="rect">
            <a:avLst/>
          </a:prstGeom>
        </p:spPr>
      </p:pic>
      <p:sp>
        <p:nvSpPr>
          <p:cNvPr id="2" name="Title Placeholder 1"/>
          <p:cNvSpPr>
            <a:spLocks noGrp="1"/>
          </p:cNvSpPr>
          <p:nvPr>
            <p:ph type="title"/>
          </p:nvPr>
        </p:nvSpPr>
        <p:spPr>
          <a:xfrm>
            <a:off x="174990" y="102682"/>
            <a:ext cx="8794020" cy="53678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1262"/>
            <a:ext cx="8229600" cy="33976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835410" y="4817784"/>
            <a:ext cx="2133600" cy="274097"/>
          </a:xfrm>
          <a:prstGeom prst="rect">
            <a:avLst/>
          </a:prstGeom>
        </p:spPr>
        <p:txBody>
          <a:bodyPr vert="horz" lIns="91440" tIns="45720" rIns="91440" bIns="45720" rtlCol="0" anchor="ctr"/>
          <a:lstStyle>
            <a:lvl1pPr algn="r">
              <a:defRPr sz="1200" b="0">
                <a:solidFill>
                  <a:schemeClr val="bg1"/>
                </a:solidFill>
                <a:latin typeface="+mn-lt"/>
                <a:cs typeface="Avenir Next Regular"/>
              </a:defRPr>
            </a:lvl1pPr>
          </a:lstStyle>
          <a:p>
            <a:fld id="{AF396DAA-9B3B-2748-9C7F-0FEF1858152B}" type="slidenum">
              <a:rPr lang="en-US" smtClean="0"/>
              <a:pPr/>
              <a:t>‹#›</a:t>
            </a:fld>
            <a:endParaRPr lang="en-US" dirty="0"/>
          </a:p>
        </p:txBody>
      </p:sp>
    </p:spTree>
    <p:extLst>
      <p:ext uri="{BB962C8B-B14F-4D97-AF65-F5344CB8AC3E}">
        <p14:creationId xmlns:p14="http://schemas.microsoft.com/office/powerpoint/2010/main" val="377562238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2" r:id="rId6"/>
    <p:sldLayoutId id="2147483683" r:id="rId7"/>
    <p:sldLayoutId id="2147483684" r:id="rId8"/>
    <p:sldLayoutId id="2147483685" r:id="rId9"/>
  </p:sldLayoutIdLst>
  <p:hf hdr="0" ftr="0"/>
  <p:txStyles>
    <p:titleStyle>
      <a:lvl1pPr algn="ctr" defTabSz="457200" rtl="0" eaLnBrk="1" latinLnBrk="0" hangingPunct="1">
        <a:spcBef>
          <a:spcPct val="0"/>
        </a:spcBef>
        <a:buNone/>
        <a:defRPr sz="3600" kern="1200">
          <a:solidFill>
            <a:srgbClr val="000000"/>
          </a:solidFill>
          <a:latin typeface="+mj-lt"/>
          <a:ea typeface="+mj-ea"/>
          <a:cs typeface="Avenir Next Regular"/>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Avenir Next Regular"/>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venir Next Regular"/>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venir Next Regular"/>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rick@skyfoundry.com" TargetMode="External"/><Relationship Id="rId2" Type="http://schemas.openxmlformats.org/officeDocument/2006/relationships/hyperlink" Target="mailto:Stephen.Frank@nrel.gov"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openchargealliance.org/" TargetMode="External"/><Relationship Id="rId2" Type="http://schemas.openxmlformats.org/officeDocument/2006/relationships/hyperlink" Target="https://www.federalregister.gov/documents/2023/02/28/2023-03500/national-electric-vehicle-infrastructure-standards-and-requirement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ED89-CD66-5D40-B2EE-6EEF4169BFC8}"/>
              </a:ext>
            </a:extLst>
          </p:cNvPr>
          <p:cNvSpPr>
            <a:spLocks noGrp="1"/>
          </p:cNvSpPr>
          <p:nvPr>
            <p:ph type="ctrTitle"/>
          </p:nvPr>
        </p:nvSpPr>
        <p:spPr/>
        <p:txBody>
          <a:bodyPr/>
          <a:lstStyle/>
          <a:p>
            <a:r>
              <a:rPr lang="en-US" dirty="0"/>
              <a:t>Progress Update from the EV Charging Working Group (#982)</a:t>
            </a:r>
          </a:p>
        </p:txBody>
      </p:sp>
      <p:sp>
        <p:nvSpPr>
          <p:cNvPr id="3" name="Subtitle 2">
            <a:extLst>
              <a:ext uri="{FF2B5EF4-FFF2-40B4-BE49-F238E27FC236}">
                <a16:creationId xmlns:a16="http://schemas.microsoft.com/office/drawing/2014/main" id="{5C0FFCA9-A044-D944-9737-6474731B27AF}"/>
              </a:ext>
            </a:extLst>
          </p:cNvPr>
          <p:cNvSpPr>
            <a:spLocks noGrp="1"/>
          </p:cNvSpPr>
          <p:nvPr>
            <p:ph type="subTitle" idx="1"/>
          </p:nvPr>
        </p:nvSpPr>
        <p:spPr>
          <a:ln>
            <a:noFill/>
          </a:ln>
        </p:spPr>
        <p:txBody>
          <a:bodyPr/>
          <a:lstStyle/>
          <a:p>
            <a:r>
              <a:rPr lang="en-US" dirty="0"/>
              <a:t>The Technical Track</a:t>
            </a:r>
          </a:p>
        </p:txBody>
      </p:sp>
      <p:pic>
        <p:nvPicPr>
          <p:cNvPr id="7" name="Picture Placeholder 6" descr="A person with a beard smiling&#10;&#10;Description automatically generated with low confidence">
            <a:extLst>
              <a:ext uri="{FF2B5EF4-FFF2-40B4-BE49-F238E27FC236}">
                <a16:creationId xmlns:a16="http://schemas.microsoft.com/office/drawing/2014/main" id="{94CEF687-D1B3-F385-B4DB-B2EB0B675720}"/>
              </a:ext>
            </a:extLst>
          </p:cNvPr>
          <p:cNvPicPr>
            <a:picLocks noGrp="1" noChangeAspect="1"/>
          </p:cNvPicPr>
          <p:nvPr>
            <p:ph type="pic" sz="quarter" idx="10"/>
          </p:nvPr>
        </p:nvPicPr>
        <p:blipFill rotWithShape="1">
          <a:blip r:embed="rId2" cstate="hqprint">
            <a:extLst>
              <a:ext uri="{28A0092B-C50C-407E-A947-70E740481C1C}">
                <a14:useLocalDpi xmlns:a14="http://schemas.microsoft.com/office/drawing/2010/main"/>
              </a:ext>
            </a:extLst>
          </a:blip>
          <a:srcRect/>
          <a:stretch/>
        </p:blipFill>
        <p:spPr>
          <a:xfrm>
            <a:off x="278196" y="2645403"/>
            <a:ext cx="1592406" cy="1792958"/>
          </a:xfrm>
          <a:ln>
            <a:solidFill>
              <a:schemeClr val="tx1"/>
            </a:solidFill>
          </a:ln>
        </p:spPr>
      </p:pic>
      <p:sp>
        <p:nvSpPr>
          <p:cNvPr id="5" name="Text Placeholder 4">
            <a:extLst>
              <a:ext uri="{FF2B5EF4-FFF2-40B4-BE49-F238E27FC236}">
                <a16:creationId xmlns:a16="http://schemas.microsoft.com/office/drawing/2014/main" id="{A3038BBC-76B7-6246-98C0-9AC289316B86}"/>
              </a:ext>
            </a:extLst>
          </p:cNvPr>
          <p:cNvSpPr>
            <a:spLocks noGrp="1"/>
          </p:cNvSpPr>
          <p:nvPr>
            <p:ph type="body" sz="quarter" idx="12"/>
          </p:nvPr>
        </p:nvSpPr>
        <p:spPr>
          <a:xfrm>
            <a:off x="1966307" y="3585645"/>
            <a:ext cx="6578882" cy="846138"/>
          </a:xfrm>
        </p:spPr>
        <p:txBody>
          <a:bodyPr/>
          <a:lstStyle/>
          <a:p>
            <a:r>
              <a:rPr lang="en-US" dirty="0"/>
              <a:t>Stephen Frank, PhD – NREL</a:t>
            </a:r>
          </a:p>
          <a:p>
            <a:r>
              <a:rPr lang="en-US" dirty="0"/>
              <a:t>(Coauthored by Rick Jennings, PE – </a:t>
            </a:r>
            <a:r>
              <a:rPr lang="en-US" dirty="0" err="1"/>
              <a:t>SkyFoundry</a:t>
            </a:r>
            <a:r>
              <a:rPr lang="en-US" dirty="0"/>
              <a:t>)</a:t>
            </a:r>
          </a:p>
        </p:txBody>
      </p:sp>
    </p:spTree>
    <p:extLst>
      <p:ext uri="{BB962C8B-B14F-4D97-AF65-F5344CB8AC3E}">
        <p14:creationId xmlns:p14="http://schemas.microsoft.com/office/powerpoint/2010/main" val="3640189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E90E0-8355-3A01-0736-638107444CFB}"/>
              </a:ext>
            </a:extLst>
          </p:cNvPr>
          <p:cNvSpPr>
            <a:spLocks noGrp="1"/>
          </p:cNvSpPr>
          <p:nvPr>
            <p:ph type="title"/>
          </p:nvPr>
        </p:nvSpPr>
        <p:spPr/>
        <p:txBody>
          <a:bodyPr>
            <a:normAutofit fontScale="90000"/>
          </a:bodyPr>
          <a:lstStyle/>
          <a:p>
            <a:r>
              <a:rPr lang="en-US" dirty="0"/>
              <a:t>Introducing the EVSE </a:t>
            </a:r>
            <a:r>
              <a:rPr lang="en-US" dirty="0">
                <a:latin typeface="Consolas" panose="020B0609020204030204" pitchFamily="49" charset="0"/>
              </a:rPr>
              <a:t>dispenser</a:t>
            </a:r>
            <a:endParaRPr lang="en-US" dirty="0"/>
          </a:p>
        </p:txBody>
      </p:sp>
      <p:sp>
        <p:nvSpPr>
          <p:cNvPr id="5" name="TextBox 4">
            <a:extLst>
              <a:ext uri="{FF2B5EF4-FFF2-40B4-BE49-F238E27FC236}">
                <a16:creationId xmlns:a16="http://schemas.microsoft.com/office/drawing/2014/main" id="{2482FF1F-7EEC-21E0-49B9-C41FE5E7F605}"/>
              </a:ext>
            </a:extLst>
          </p:cNvPr>
          <p:cNvSpPr txBox="1"/>
          <p:nvPr/>
        </p:nvSpPr>
        <p:spPr>
          <a:xfrm>
            <a:off x="0" y="4554972"/>
            <a:ext cx="5605246" cy="215444"/>
          </a:xfrm>
          <a:prstGeom prst="rect">
            <a:avLst/>
          </a:prstGeom>
          <a:noFill/>
        </p:spPr>
        <p:txBody>
          <a:bodyPr wrap="square" rtlCol="0">
            <a:spAutoFit/>
          </a:bodyPr>
          <a:lstStyle/>
          <a:p>
            <a:r>
              <a:rPr lang="en-US" sz="800" b="1" dirty="0"/>
              <a:t>Photos: </a:t>
            </a:r>
            <a:r>
              <a:rPr lang="en-US" sz="800" dirty="0"/>
              <a:t>Dennis Schroeder / NREL (21660,48406, 56649), Thomas Kelsey / U.S. DOE Solar Decathlon (37699)</a:t>
            </a:r>
          </a:p>
        </p:txBody>
      </p:sp>
      <p:pic>
        <p:nvPicPr>
          <p:cNvPr id="13" name="Picture 12" descr="A close-up of a charging station&#10;&#10;Description automatically generated with low confidence">
            <a:extLst>
              <a:ext uri="{FF2B5EF4-FFF2-40B4-BE49-F238E27FC236}">
                <a16:creationId xmlns:a16="http://schemas.microsoft.com/office/drawing/2014/main" id="{601BCF35-D44E-5B05-D7ED-990167EBA6D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7521566" y="2726172"/>
            <a:ext cx="1371600" cy="1828800"/>
          </a:xfrm>
          <a:prstGeom prst="rect">
            <a:avLst/>
          </a:prstGeom>
          <a:ln>
            <a:solidFill>
              <a:schemeClr val="tx1"/>
            </a:solidFill>
          </a:ln>
        </p:spPr>
      </p:pic>
      <p:pic>
        <p:nvPicPr>
          <p:cNvPr id="15" name="Picture 14" descr="A close-up of a charging station&#10;&#10;Description automatically generated with low confidence">
            <a:extLst>
              <a:ext uri="{FF2B5EF4-FFF2-40B4-BE49-F238E27FC236}">
                <a16:creationId xmlns:a16="http://schemas.microsoft.com/office/drawing/2014/main" id="{ECB85205-2396-164B-E1D2-97780059F1F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943600" y="2726172"/>
            <a:ext cx="1371600" cy="1828800"/>
          </a:xfrm>
          <a:prstGeom prst="rect">
            <a:avLst/>
          </a:prstGeom>
          <a:ln>
            <a:solidFill>
              <a:schemeClr val="tx1"/>
            </a:solidFill>
          </a:ln>
        </p:spPr>
      </p:pic>
      <p:pic>
        <p:nvPicPr>
          <p:cNvPr id="17" name="Picture 16" descr="A picture containing text, signage, sign, outdoor&#10;&#10;Description automatically generated">
            <a:extLst>
              <a:ext uri="{FF2B5EF4-FFF2-40B4-BE49-F238E27FC236}">
                <a16:creationId xmlns:a16="http://schemas.microsoft.com/office/drawing/2014/main" id="{8852F6E8-6125-09FE-2DE0-B145982540D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521566" y="739054"/>
            <a:ext cx="1371600" cy="1828800"/>
          </a:xfrm>
          <a:prstGeom prst="rect">
            <a:avLst/>
          </a:prstGeom>
          <a:ln>
            <a:solidFill>
              <a:schemeClr val="tx1"/>
            </a:solidFill>
          </a:ln>
        </p:spPr>
      </p:pic>
      <p:pic>
        <p:nvPicPr>
          <p:cNvPr id="11" name="Picture 10" descr="A car parked in a parking lot&#10;&#10;Description automatically generated with low confidence">
            <a:extLst>
              <a:ext uri="{FF2B5EF4-FFF2-40B4-BE49-F238E27FC236}">
                <a16:creationId xmlns:a16="http://schemas.microsoft.com/office/drawing/2014/main" id="{B03D711E-9839-245D-FBCC-3DBB55F80094}"/>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5943600" y="739054"/>
            <a:ext cx="1371600" cy="1828800"/>
          </a:xfrm>
          <a:prstGeom prst="rect">
            <a:avLst/>
          </a:prstGeom>
          <a:ln>
            <a:solidFill>
              <a:schemeClr val="tx1"/>
            </a:solidFill>
          </a:ln>
        </p:spPr>
      </p:pic>
      <p:sp>
        <p:nvSpPr>
          <p:cNvPr id="19" name="Content Placeholder 18">
            <a:extLst>
              <a:ext uri="{FF2B5EF4-FFF2-40B4-BE49-F238E27FC236}">
                <a16:creationId xmlns:a16="http://schemas.microsoft.com/office/drawing/2014/main" id="{E1498F9E-158C-4CCD-BC6E-41FAC326505E}"/>
              </a:ext>
            </a:extLst>
          </p:cNvPr>
          <p:cNvSpPr>
            <a:spLocks noGrp="1"/>
          </p:cNvSpPr>
          <p:nvPr>
            <p:ph idx="1"/>
          </p:nvPr>
        </p:nvSpPr>
        <p:spPr>
          <a:xfrm>
            <a:off x="495274" y="1128429"/>
            <a:ext cx="3766243" cy="3127565"/>
          </a:xfrm>
        </p:spPr>
        <p:txBody>
          <a:bodyPr>
            <a:normAutofit/>
          </a:bodyPr>
          <a:lstStyle/>
          <a:p>
            <a:pPr marL="0" indent="0">
              <a:buNone/>
            </a:pPr>
            <a:r>
              <a:rPr lang="en-US" sz="1900" b="1" dirty="0">
                <a:solidFill>
                  <a:schemeClr val="accent6">
                    <a:lumMod val="10000"/>
                  </a:schemeClr>
                </a:solidFill>
              </a:rPr>
              <a:t>Definition:  </a:t>
            </a:r>
            <a:r>
              <a:rPr lang="en-US" sz="1900" dirty="0">
                <a:solidFill>
                  <a:schemeClr val="accent6">
                    <a:lumMod val="10000"/>
                  </a:schemeClr>
                </a:solidFill>
              </a:rPr>
              <a:t>The physical EVSE enclosure and its contents to which an EVSE cable attaches. Dispenses electricity to an EV.</a:t>
            </a:r>
          </a:p>
          <a:p>
            <a:pPr marL="0" indent="0">
              <a:buNone/>
            </a:pPr>
            <a:endParaRPr lang="en-US" sz="1900" dirty="0">
              <a:solidFill>
                <a:schemeClr val="accent6">
                  <a:lumMod val="10000"/>
                </a:schemeClr>
              </a:solidFill>
            </a:endParaRPr>
          </a:p>
          <a:p>
            <a:r>
              <a:rPr lang="en-US" sz="1800" dirty="0">
                <a:solidFill>
                  <a:schemeClr val="accent6">
                    <a:lumMod val="10000"/>
                  </a:schemeClr>
                </a:solidFill>
              </a:rPr>
              <a:t>An </a:t>
            </a:r>
            <a:r>
              <a:rPr lang="en-US" sz="1800" dirty="0" err="1">
                <a:solidFill>
                  <a:schemeClr val="accent6">
                    <a:lumMod val="10000"/>
                  </a:schemeClr>
                </a:solidFill>
                <a:latin typeface="Consolas" panose="020B0609020204030204" pitchFamily="49" charset="0"/>
              </a:rPr>
              <a:t>evse</a:t>
            </a:r>
            <a:r>
              <a:rPr lang="en-US" sz="1800" dirty="0">
                <a:solidFill>
                  <a:schemeClr val="accent6">
                    <a:lumMod val="10000"/>
                  </a:schemeClr>
                </a:solidFill>
                <a:latin typeface="Consolas" panose="020B0609020204030204" pitchFamily="49" charset="0"/>
              </a:rPr>
              <a:t>-dispenser</a:t>
            </a:r>
            <a:r>
              <a:rPr lang="en-US" sz="1800" dirty="0">
                <a:solidFill>
                  <a:schemeClr val="accent6">
                    <a:lumMod val="10000"/>
                  </a:schemeClr>
                </a:solidFill>
              </a:rPr>
              <a:t> often contains one or more </a:t>
            </a:r>
            <a:r>
              <a:rPr lang="en-US" sz="1800" dirty="0" err="1">
                <a:solidFill>
                  <a:schemeClr val="accent6">
                    <a:lumMod val="10000"/>
                  </a:schemeClr>
                </a:solidFill>
                <a:latin typeface="Consolas" panose="020B0609020204030204" pitchFamily="49" charset="0"/>
              </a:rPr>
              <a:t>evse</a:t>
            </a:r>
            <a:r>
              <a:rPr lang="en-US" sz="1800" dirty="0">
                <a:solidFill>
                  <a:schemeClr val="accent6">
                    <a:lumMod val="10000"/>
                  </a:schemeClr>
                </a:solidFill>
                <a:latin typeface="Consolas" panose="020B0609020204030204" pitchFamily="49" charset="0"/>
              </a:rPr>
              <a:t>-port</a:t>
            </a:r>
          </a:p>
          <a:p>
            <a:r>
              <a:rPr lang="en-US" sz="1800" dirty="0">
                <a:solidFill>
                  <a:schemeClr val="accent6">
                    <a:lumMod val="10000"/>
                  </a:schemeClr>
                </a:solidFill>
              </a:rPr>
              <a:t>In simple cases, </a:t>
            </a:r>
            <a:r>
              <a:rPr lang="en-US" sz="1800" dirty="0">
                <a:solidFill>
                  <a:schemeClr val="accent6">
                    <a:lumMod val="10000"/>
                  </a:schemeClr>
                </a:solidFill>
                <a:latin typeface="Consolas" panose="020B0609020204030204" pitchFamily="49" charset="0"/>
              </a:rPr>
              <a:t>dispenser</a:t>
            </a:r>
            <a:r>
              <a:rPr lang="en-US" sz="1800" dirty="0">
                <a:solidFill>
                  <a:schemeClr val="accent6">
                    <a:lumMod val="10000"/>
                  </a:schemeClr>
                </a:solidFill>
              </a:rPr>
              <a:t> directly replaces </a:t>
            </a:r>
            <a:r>
              <a:rPr lang="en-US" sz="1800" dirty="0">
                <a:solidFill>
                  <a:schemeClr val="accent6">
                    <a:lumMod val="10000"/>
                  </a:schemeClr>
                </a:solidFill>
                <a:latin typeface="Consolas" panose="020B0609020204030204" pitchFamily="49" charset="0"/>
              </a:rPr>
              <a:t>assembly</a:t>
            </a:r>
          </a:p>
          <a:p>
            <a:endParaRPr lang="en-US" sz="1900" dirty="0">
              <a:solidFill>
                <a:schemeClr val="accent6">
                  <a:lumMod val="10000"/>
                </a:schemeClr>
              </a:solidFill>
            </a:endParaRPr>
          </a:p>
        </p:txBody>
      </p:sp>
      <p:sp>
        <p:nvSpPr>
          <p:cNvPr id="20" name="Rectangle: Rounded Corners 19">
            <a:extLst>
              <a:ext uri="{FF2B5EF4-FFF2-40B4-BE49-F238E27FC236}">
                <a16:creationId xmlns:a16="http://schemas.microsoft.com/office/drawing/2014/main" id="{A04BB977-3BE5-8659-8F1A-3FDF907B0553}"/>
              </a:ext>
            </a:extLst>
          </p:cNvPr>
          <p:cNvSpPr/>
          <p:nvPr/>
        </p:nvSpPr>
        <p:spPr>
          <a:xfrm>
            <a:off x="4671679" y="1016559"/>
            <a:ext cx="1096659" cy="223740"/>
          </a:xfrm>
          <a:prstGeom prst="roundRect">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a:t>AC Dispenser</a:t>
            </a:r>
          </a:p>
        </p:txBody>
      </p:sp>
      <p:sp>
        <p:nvSpPr>
          <p:cNvPr id="21" name="Rectangle: Rounded Corners 20">
            <a:extLst>
              <a:ext uri="{FF2B5EF4-FFF2-40B4-BE49-F238E27FC236}">
                <a16:creationId xmlns:a16="http://schemas.microsoft.com/office/drawing/2014/main" id="{BA312C69-C352-F7EF-9F46-22A68D1B9995}"/>
              </a:ext>
            </a:extLst>
          </p:cNvPr>
          <p:cNvSpPr/>
          <p:nvPr/>
        </p:nvSpPr>
        <p:spPr>
          <a:xfrm>
            <a:off x="4671679" y="2114799"/>
            <a:ext cx="1096659" cy="223740"/>
          </a:xfrm>
          <a:prstGeom prst="roundRect">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a:t>(1) Connector</a:t>
            </a:r>
          </a:p>
        </p:txBody>
      </p:sp>
      <p:cxnSp>
        <p:nvCxnSpPr>
          <p:cNvPr id="22" name="Straight Arrow Connector 21">
            <a:extLst>
              <a:ext uri="{FF2B5EF4-FFF2-40B4-BE49-F238E27FC236}">
                <a16:creationId xmlns:a16="http://schemas.microsoft.com/office/drawing/2014/main" id="{DB07FB03-97A7-16F2-7C9A-B04CAFFC5088}"/>
              </a:ext>
            </a:extLst>
          </p:cNvPr>
          <p:cNvCxnSpPr>
            <a:cxnSpLocks/>
            <a:stCxn id="20" idx="3"/>
          </p:cNvCxnSpPr>
          <p:nvPr/>
        </p:nvCxnSpPr>
        <p:spPr>
          <a:xfrm>
            <a:off x="5768338" y="1128429"/>
            <a:ext cx="672803" cy="11187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a:extLst>
              <a:ext uri="{FF2B5EF4-FFF2-40B4-BE49-F238E27FC236}">
                <a16:creationId xmlns:a16="http://schemas.microsoft.com/office/drawing/2014/main" id="{DA0B4FE4-F3C4-B525-F0BC-52EF8E29DBEF}"/>
              </a:ext>
            </a:extLst>
          </p:cNvPr>
          <p:cNvCxnSpPr>
            <a:cxnSpLocks/>
            <a:stCxn id="21" idx="3"/>
          </p:cNvCxnSpPr>
          <p:nvPr/>
        </p:nvCxnSpPr>
        <p:spPr>
          <a:xfrm flipV="1">
            <a:off x="5768338" y="2114799"/>
            <a:ext cx="726591" cy="11187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0" name="Rectangle: Rounded Corners 29">
            <a:extLst>
              <a:ext uri="{FF2B5EF4-FFF2-40B4-BE49-F238E27FC236}">
                <a16:creationId xmlns:a16="http://schemas.microsoft.com/office/drawing/2014/main" id="{2120F864-AD4A-2384-58D0-0810B135231C}"/>
              </a:ext>
            </a:extLst>
          </p:cNvPr>
          <p:cNvSpPr/>
          <p:nvPr/>
        </p:nvSpPr>
        <p:spPr>
          <a:xfrm>
            <a:off x="4878045" y="1764214"/>
            <a:ext cx="890293" cy="223740"/>
          </a:xfrm>
          <a:prstGeom prst="roundRect">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a:t>(1) Cable</a:t>
            </a:r>
          </a:p>
        </p:txBody>
      </p:sp>
      <p:cxnSp>
        <p:nvCxnSpPr>
          <p:cNvPr id="32" name="Straight Arrow Connector 31">
            <a:extLst>
              <a:ext uri="{FF2B5EF4-FFF2-40B4-BE49-F238E27FC236}">
                <a16:creationId xmlns:a16="http://schemas.microsoft.com/office/drawing/2014/main" id="{7F767B1A-75D1-9E1C-E3EB-EEF2F3E127C4}"/>
              </a:ext>
            </a:extLst>
          </p:cNvPr>
          <p:cNvCxnSpPr>
            <a:cxnSpLocks/>
            <a:stCxn id="30" idx="3"/>
          </p:cNvCxnSpPr>
          <p:nvPr/>
        </p:nvCxnSpPr>
        <p:spPr>
          <a:xfrm>
            <a:off x="5768338" y="1876084"/>
            <a:ext cx="51143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7" name="Rectangle: Rounded Corners 36">
            <a:extLst>
              <a:ext uri="{FF2B5EF4-FFF2-40B4-BE49-F238E27FC236}">
                <a16:creationId xmlns:a16="http://schemas.microsoft.com/office/drawing/2014/main" id="{DD415E6E-3937-C865-4EAE-A650BDB5327E}"/>
              </a:ext>
            </a:extLst>
          </p:cNvPr>
          <p:cNvSpPr/>
          <p:nvPr/>
        </p:nvSpPr>
        <p:spPr>
          <a:xfrm>
            <a:off x="5043714" y="1382156"/>
            <a:ext cx="724623" cy="223740"/>
          </a:xfrm>
          <a:prstGeom prst="roundRect">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a:t>(1) Port</a:t>
            </a:r>
          </a:p>
        </p:txBody>
      </p:sp>
      <p:cxnSp>
        <p:nvCxnSpPr>
          <p:cNvPr id="41" name="Straight Arrow Connector 40">
            <a:extLst>
              <a:ext uri="{FF2B5EF4-FFF2-40B4-BE49-F238E27FC236}">
                <a16:creationId xmlns:a16="http://schemas.microsoft.com/office/drawing/2014/main" id="{F07B02CA-D0A1-6CC4-5CD4-95B934AAFBA8}"/>
              </a:ext>
            </a:extLst>
          </p:cNvPr>
          <p:cNvCxnSpPr>
            <a:cxnSpLocks/>
            <a:stCxn id="37" idx="3"/>
          </p:cNvCxnSpPr>
          <p:nvPr/>
        </p:nvCxnSpPr>
        <p:spPr>
          <a:xfrm>
            <a:off x="5768337" y="1494026"/>
            <a:ext cx="780381"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80549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9BC00-1A9E-A44C-990A-660E3F23F190}"/>
              </a:ext>
            </a:extLst>
          </p:cNvPr>
          <p:cNvSpPr>
            <a:spLocks noGrp="1"/>
          </p:cNvSpPr>
          <p:nvPr>
            <p:ph type="title"/>
          </p:nvPr>
        </p:nvSpPr>
        <p:spPr/>
        <p:txBody>
          <a:bodyPr>
            <a:normAutofit fontScale="90000"/>
          </a:bodyPr>
          <a:lstStyle/>
          <a:p>
            <a:r>
              <a:rPr lang="en-US" dirty="0"/>
              <a:t>Level 3 (DC) EVSE Dispensers</a:t>
            </a:r>
          </a:p>
        </p:txBody>
      </p:sp>
      <p:pic>
        <p:nvPicPr>
          <p:cNvPr id="11" name="Content Placeholder 4" descr="A picture containing sky, outdoor, ground, light&#10;&#10;Description automatically generated">
            <a:extLst>
              <a:ext uri="{FF2B5EF4-FFF2-40B4-BE49-F238E27FC236}">
                <a16:creationId xmlns:a16="http://schemas.microsoft.com/office/drawing/2014/main" id="{03469EA2-63E1-B8D4-E4D1-AE68F621F621}"/>
              </a:ext>
            </a:extLst>
          </p:cNvPr>
          <p:cNvPicPr>
            <a:picLocks noGrp="1" noChangeAspect="1"/>
          </p:cNvPicPr>
          <p:nvPr>
            <p:ph idx="1"/>
          </p:nvPr>
        </p:nvPicPr>
        <p:blipFill rotWithShape="1">
          <a:blip r:embed="rId2" cstate="hqprint">
            <a:extLst>
              <a:ext uri="{28A0092B-C50C-407E-A947-70E740481C1C}">
                <a14:useLocalDpi xmlns:a14="http://schemas.microsoft.com/office/drawing/2010/main"/>
              </a:ext>
            </a:extLst>
          </a:blip>
          <a:srcRect/>
          <a:stretch/>
        </p:blipFill>
        <p:spPr>
          <a:xfrm>
            <a:off x="197990" y="774806"/>
            <a:ext cx="3168444" cy="1600003"/>
          </a:xfrm>
          <a:ln>
            <a:solidFill>
              <a:schemeClr val="tx1"/>
            </a:solidFill>
          </a:ln>
        </p:spPr>
      </p:pic>
      <p:sp>
        <p:nvSpPr>
          <p:cNvPr id="12" name="Oval 11">
            <a:extLst>
              <a:ext uri="{FF2B5EF4-FFF2-40B4-BE49-F238E27FC236}">
                <a16:creationId xmlns:a16="http://schemas.microsoft.com/office/drawing/2014/main" id="{C2718589-811F-C370-F2C3-39FBD089877F}"/>
              </a:ext>
            </a:extLst>
          </p:cNvPr>
          <p:cNvSpPr/>
          <p:nvPr/>
        </p:nvSpPr>
        <p:spPr>
          <a:xfrm>
            <a:off x="1565663" y="1635347"/>
            <a:ext cx="310343" cy="437419"/>
          </a:xfrm>
          <a:prstGeom prst="ellipse">
            <a:avLst/>
          </a:prstGeom>
          <a:noFill/>
          <a:ln>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a:p>
        </p:txBody>
      </p:sp>
      <p:pic>
        <p:nvPicPr>
          <p:cNvPr id="16" name="Picture 15" descr="A picture containing text, sky, outdoor, car&#10;&#10;Description automatically generated">
            <a:extLst>
              <a:ext uri="{FF2B5EF4-FFF2-40B4-BE49-F238E27FC236}">
                <a16:creationId xmlns:a16="http://schemas.microsoft.com/office/drawing/2014/main" id="{1705592F-D281-14D1-FD5F-811BA85096D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650604" y="1177127"/>
            <a:ext cx="1924662" cy="2673618"/>
          </a:xfrm>
          <a:prstGeom prst="rect">
            <a:avLst/>
          </a:prstGeom>
          <a:ln>
            <a:solidFill>
              <a:schemeClr val="tx1"/>
            </a:solidFill>
          </a:ln>
        </p:spPr>
      </p:pic>
      <p:sp>
        <p:nvSpPr>
          <p:cNvPr id="17" name="Oval 16">
            <a:extLst>
              <a:ext uri="{FF2B5EF4-FFF2-40B4-BE49-F238E27FC236}">
                <a16:creationId xmlns:a16="http://schemas.microsoft.com/office/drawing/2014/main" id="{BD40B948-9CF2-BFAD-8E24-4D7EEF8FCF6C}"/>
              </a:ext>
            </a:extLst>
          </p:cNvPr>
          <p:cNvSpPr/>
          <p:nvPr/>
        </p:nvSpPr>
        <p:spPr>
          <a:xfrm>
            <a:off x="4355193" y="1570577"/>
            <a:ext cx="756237" cy="1560750"/>
          </a:xfrm>
          <a:prstGeom prst="ellipse">
            <a:avLst/>
          </a:prstGeom>
          <a:noFill/>
          <a:ln>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a:solidFill>
                <a:schemeClr val="dk1"/>
              </a:solidFill>
            </a:endParaRPr>
          </a:p>
        </p:txBody>
      </p:sp>
      <p:pic>
        <p:nvPicPr>
          <p:cNvPr id="18" name="Picture 17" descr="Calendar&#10;&#10;Description automatically generated">
            <a:extLst>
              <a:ext uri="{FF2B5EF4-FFF2-40B4-BE49-F238E27FC236}">
                <a16:creationId xmlns:a16="http://schemas.microsoft.com/office/drawing/2014/main" id="{935748FB-DDD6-A9A5-D981-81D24ED2116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2098859" y="2687219"/>
            <a:ext cx="1277067" cy="1819817"/>
          </a:xfrm>
          <a:prstGeom prst="rect">
            <a:avLst/>
          </a:prstGeom>
          <a:ln>
            <a:solidFill>
              <a:schemeClr val="tx1"/>
            </a:solidFill>
          </a:ln>
        </p:spPr>
      </p:pic>
      <p:sp>
        <p:nvSpPr>
          <p:cNvPr id="20" name="Rectangle 19">
            <a:extLst>
              <a:ext uri="{FF2B5EF4-FFF2-40B4-BE49-F238E27FC236}">
                <a16:creationId xmlns:a16="http://schemas.microsoft.com/office/drawing/2014/main" id="{A38DD6D1-3F60-16B5-7C32-F47F4723D41A}"/>
              </a:ext>
            </a:extLst>
          </p:cNvPr>
          <p:cNvSpPr/>
          <p:nvPr/>
        </p:nvSpPr>
        <p:spPr>
          <a:xfrm>
            <a:off x="2277591" y="3375324"/>
            <a:ext cx="952412" cy="130971"/>
          </a:xfrm>
          <a:prstGeom prst="rect">
            <a:avLst/>
          </a:prstGeom>
          <a:noFill/>
          <a:ln>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a:p>
        </p:txBody>
      </p:sp>
      <p:cxnSp>
        <p:nvCxnSpPr>
          <p:cNvPr id="21" name="Straight Arrow Connector 20">
            <a:extLst>
              <a:ext uri="{FF2B5EF4-FFF2-40B4-BE49-F238E27FC236}">
                <a16:creationId xmlns:a16="http://schemas.microsoft.com/office/drawing/2014/main" id="{6F446FCC-F0E9-7DA0-5FBC-C268D3553EEB}"/>
              </a:ext>
            </a:extLst>
          </p:cNvPr>
          <p:cNvCxnSpPr>
            <a:cxnSpLocks/>
            <a:stCxn id="17" idx="3"/>
            <a:endCxn id="20" idx="3"/>
          </p:cNvCxnSpPr>
          <p:nvPr/>
        </p:nvCxnSpPr>
        <p:spPr>
          <a:xfrm flipH="1">
            <a:off x="3230003" y="2902760"/>
            <a:ext cx="1235938" cy="538050"/>
          </a:xfrm>
          <a:prstGeom prst="straightConnector1">
            <a:avLst/>
          </a:prstGeom>
          <a:noFill/>
          <a:ln>
            <a:solidFill>
              <a:schemeClr val="accent2"/>
            </a:solidFill>
          </a:ln>
        </p:spPr>
        <p:style>
          <a:lnRef idx="2">
            <a:schemeClr val="accent3"/>
          </a:lnRef>
          <a:fillRef idx="1">
            <a:schemeClr val="lt1"/>
          </a:fillRef>
          <a:effectRef idx="0">
            <a:schemeClr val="accent3"/>
          </a:effectRef>
          <a:fontRef idx="minor">
            <a:schemeClr val="dk1"/>
          </a:fontRef>
        </p:style>
      </p:cxnSp>
      <p:sp>
        <p:nvSpPr>
          <p:cNvPr id="28" name="Rectangle: Rounded Corners 27">
            <a:extLst>
              <a:ext uri="{FF2B5EF4-FFF2-40B4-BE49-F238E27FC236}">
                <a16:creationId xmlns:a16="http://schemas.microsoft.com/office/drawing/2014/main" id="{044C8440-4AF9-31E4-2050-813D18A46558}"/>
              </a:ext>
            </a:extLst>
          </p:cNvPr>
          <p:cNvSpPr/>
          <p:nvPr/>
        </p:nvSpPr>
        <p:spPr>
          <a:xfrm>
            <a:off x="3650604" y="3963058"/>
            <a:ext cx="1924662" cy="670310"/>
          </a:xfrm>
          <a:prstGeom prst="roundRect">
            <a:avLst/>
          </a:prstGeom>
          <a:effectLst/>
        </p:spPr>
        <p:style>
          <a:lnRef idx="1">
            <a:schemeClr val="accent2"/>
          </a:lnRef>
          <a:fillRef idx="2">
            <a:schemeClr val="accent2"/>
          </a:fillRef>
          <a:effectRef idx="1">
            <a:schemeClr val="accent2"/>
          </a:effectRef>
          <a:fontRef idx="minor">
            <a:schemeClr val="dk1"/>
          </a:fontRef>
        </p:style>
        <p:txBody>
          <a:bodyPr rtlCol="0" anchor="ctr"/>
          <a:lstStyle/>
          <a:p>
            <a:r>
              <a:rPr lang="en-US" sz="1200" dirty="0"/>
              <a:t>This Signet EVSE has a nameplate that labels it as a “dispenser”</a:t>
            </a:r>
          </a:p>
        </p:txBody>
      </p:sp>
      <p:sp>
        <p:nvSpPr>
          <p:cNvPr id="31" name="Rectangle: Rounded Corners 30">
            <a:extLst>
              <a:ext uri="{FF2B5EF4-FFF2-40B4-BE49-F238E27FC236}">
                <a16:creationId xmlns:a16="http://schemas.microsoft.com/office/drawing/2014/main" id="{31228208-35EF-9F6D-19AA-273FE4DD42A1}"/>
              </a:ext>
            </a:extLst>
          </p:cNvPr>
          <p:cNvSpPr/>
          <p:nvPr/>
        </p:nvSpPr>
        <p:spPr>
          <a:xfrm>
            <a:off x="6456466" y="789127"/>
            <a:ext cx="2512544" cy="654656"/>
          </a:xfrm>
          <a:prstGeom prst="roundRect">
            <a:avLst/>
          </a:prstGeom>
          <a:effectLst/>
        </p:spPr>
        <p:style>
          <a:lnRef idx="1">
            <a:schemeClr val="accent2"/>
          </a:lnRef>
          <a:fillRef idx="2">
            <a:schemeClr val="accent2"/>
          </a:fillRef>
          <a:effectRef idx="1">
            <a:schemeClr val="accent2"/>
          </a:effectRef>
          <a:fontRef idx="minor">
            <a:schemeClr val="dk1"/>
          </a:fontRef>
        </p:style>
        <p:txBody>
          <a:bodyPr rtlCol="0" anchor="ctr"/>
          <a:lstStyle/>
          <a:p>
            <a:r>
              <a:rPr lang="en-US" sz="1200" dirty="0"/>
              <a:t>Electrify America’s dispensers have “Charger ID XX” for EV drivers to use when they report issues</a:t>
            </a:r>
          </a:p>
        </p:txBody>
      </p:sp>
      <p:sp>
        <p:nvSpPr>
          <p:cNvPr id="32" name="TextBox 31">
            <a:extLst>
              <a:ext uri="{FF2B5EF4-FFF2-40B4-BE49-F238E27FC236}">
                <a16:creationId xmlns:a16="http://schemas.microsoft.com/office/drawing/2014/main" id="{9C4D0551-468F-F835-E5AA-B14E25365343}"/>
              </a:ext>
            </a:extLst>
          </p:cNvPr>
          <p:cNvSpPr txBox="1"/>
          <p:nvPr/>
        </p:nvSpPr>
        <p:spPr>
          <a:xfrm>
            <a:off x="0" y="4554972"/>
            <a:ext cx="5605246" cy="215444"/>
          </a:xfrm>
          <a:prstGeom prst="rect">
            <a:avLst/>
          </a:prstGeom>
          <a:noFill/>
        </p:spPr>
        <p:txBody>
          <a:bodyPr wrap="square" rtlCol="0">
            <a:spAutoFit/>
          </a:bodyPr>
          <a:lstStyle/>
          <a:p>
            <a:r>
              <a:rPr lang="en-US" sz="800" b="1" dirty="0"/>
              <a:t>Photos: </a:t>
            </a:r>
            <a:r>
              <a:rPr lang="en-US" sz="800" dirty="0">
                <a:solidFill>
                  <a:schemeClr val="accent6">
                    <a:lumMod val="10000"/>
                  </a:schemeClr>
                </a:solidFill>
              </a:rPr>
              <a:t>Rick Jennings</a:t>
            </a:r>
          </a:p>
        </p:txBody>
      </p:sp>
      <p:pic>
        <p:nvPicPr>
          <p:cNvPr id="5" name="Picture 4" descr="A picture containing outdoor, sky, tree, green&#10;&#10;Description automatically generated">
            <a:extLst>
              <a:ext uri="{FF2B5EF4-FFF2-40B4-BE49-F238E27FC236}">
                <a16:creationId xmlns:a16="http://schemas.microsoft.com/office/drawing/2014/main" id="{DAC3F2EF-769B-2407-6B55-DE7E605F531D}"/>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6335093" y="1574932"/>
            <a:ext cx="2111503" cy="2815338"/>
          </a:xfrm>
          <a:prstGeom prst="rect">
            <a:avLst/>
          </a:prstGeom>
        </p:spPr>
      </p:pic>
      <p:sp>
        <p:nvSpPr>
          <p:cNvPr id="14" name="Oval 13">
            <a:extLst>
              <a:ext uri="{FF2B5EF4-FFF2-40B4-BE49-F238E27FC236}">
                <a16:creationId xmlns:a16="http://schemas.microsoft.com/office/drawing/2014/main" id="{4230DD77-5629-05C1-CA93-76A7341E9509}"/>
              </a:ext>
            </a:extLst>
          </p:cNvPr>
          <p:cNvSpPr/>
          <p:nvPr/>
        </p:nvSpPr>
        <p:spPr>
          <a:xfrm>
            <a:off x="6879433" y="2232842"/>
            <a:ext cx="1191164" cy="236220"/>
          </a:xfrm>
          <a:prstGeom prst="ellipse">
            <a:avLst/>
          </a:prstGeom>
          <a:noFill/>
          <a:ln>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a:solidFill>
                <a:schemeClr val="dk1"/>
              </a:solidFill>
            </a:endParaRPr>
          </a:p>
        </p:txBody>
      </p:sp>
      <p:cxnSp>
        <p:nvCxnSpPr>
          <p:cNvPr id="3" name="Straight Arrow Connector 2">
            <a:extLst>
              <a:ext uri="{FF2B5EF4-FFF2-40B4-BE49-F238E27FC236}">
                <a16:creationId xmlns:a16="http://schemas.microsoft.com/office/drawing/2014/main" id="{5E7AE6E5-0D65-D226-0078-07053C7C88EA}"/>
              </a:ext>
            </a:extLst>
          </p:cNvPr>
          <p:cNvCxnSpPr>
            <a:cxnSpLocks/>
            <a:stCxn id="31" idx="2"/>
          </p:cNvCxnSpPr>
          <p:nvPr/>
        </p:nvCxnSpPr>
        <p:spPr>
          <a:xfrm>
            <a:off x="7712738" y="1443783"/>
            <a:ext cx="0" cy="78905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04948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FA916-1834-71A0-92D7-6CA5B959A464}"/>
              </a:ext>
            </a:extLst>
          </p:cNvPr>
          <p:cNvSpPr>
            <a:spLocks noGrp="1"/>
          </p:cNvSpPr>
          <p:nvPr>
            <p:ph type="title"/>
          </p:nvPr>
        </p:nvSpPr>
        <p:spPr/>
        <p:txBody>
          <a:bodyPr>
            <a:normAutofit fontScale="90000"/>
          </a:bodyPr>
          <a:lstStyle/>
          <a:p>
            <a:r>
              <a:rPr lang="en-US" dirty="0"/>
              <a:t>Revisiting </a:t>
            </a:r>
            <a:r>
              <a:rPr lang="en-US" dirty="0" err="1">
                <a:latin typeface="Consolas" panose="020B0609020204030204" pitchFamily="49" charset="0"/>
              </a:rPr>
              <a:t>evse</a:t>
            </a:r>
            <a:r>
              <a:rPr lang="en-US" dirty="0">
                <a:latin typeface="Consolas" panose="020B0609020204030204" pitchFamily="49" charset="0"/>
              </a:rPr>
              <a:t>-port</a:t>
            </a:r>
            <a:endParaRPr lang="en-US" dirty="0"/>
          </a:p>
        </p:txBody>
      </p:sp>
      <p:sp>
        <p:nvSpPr>
          <p:cNvPr id="3" name="Content Placeholder 2">
            <a:extLst>
              <a:ext uri="{FF2B5EF4-FFF2-40B4-BE49-F238E27FC236}">
                <a16:creationId xmlns:a16="http://schemas.microsoft.com/office/drawing/2014/main" id="{221BA9DC-5692-DB3D-7C37-39079DF9CFD8}"/>
              </a:ext>
            </a:extLst>
          </p:cNvPr>
          <p:cNvSpPr>
            <a:spLocks noGrp="1"/>
          </p:cNvSpPr>
          <p:nvPr>
            <p:ph idx="1"/>
          </p:nvPr>
        </p:nvSpPr>
        <p:spPr/>
        <p:txBody>
          <a:bodyPr>
            <a:normAutofit/>
          </a:bodyPr>
          <a:lstStyle/>
          <a:p>
            <a:r>
              <a:rPr lang="en-US" sz="2200" dirty="0">
                <a:solidFill>
                  <a:schemeClr val="accent6">
                    <a:lumMod val="10000"/>
                  </a:schemeClr>
                </a:solidFill>
              </a:rPr>
              <a:t>An </a:t>
            </a:r>
            <a:r>
              <a:rPr lang="en-US" sz="2200" dirty="0" err="1">
                <a:solidFill>
                  <a:schemeClr val="accent6">
                    <a:lumMod val="10000"/>
                  </a:schemeClr>
                </a:solidFill>
                <a:latin typeface="Consolas" panose="020B0609020204030204" pitchFamily="49" charset="0"/>
                <a:cs typeface="Consolas" panose="020B0609020204030204" pitchFamily="49" charset="0"/>
              </a:rPr>
              <a:t>evse</a:t>
            </a:r>
            <a:r>
              <a:rPr lang="en-US" sz="2200" dirty="0">
                <a:solidFill>
                  <a:schemeClr val="accent6">
                    <a:lumMod val="10000"/>
                  </a:schemeClr>
                </a:solidFill>
                <a:latin typeface="Consolas" panose="020B0609020204030204" pitchFamily="49" charset="0"/>
                <a:cs typeface="Consolas" panose="020B0609020204030204" pitchFamily="49" charset="0"/>
              </a:rPr>
              <a:t>-port</a:t>
            </a:r>
            <a:r>
              <a:rPr lang="en-US" sz="2200" dirty="0">
                <a:solidFill>
                  <a:schemeClr val="accent6">
                    <a:lumMod val="10000"/>
                  </a:schemeClr>
                </a:solidFill>
              </a:rPr>
              <a:t> delivers electricity to a single EV at a time </a:t>
            </a:r>
          </a:p>
          <a:p>
            <a:r>
              <a:rPr lang="en-US" sz="2200" dirty="0">
                <a:solidFill>
                  <a:schemeClr val="accent6">
                    <a:lumMod val="10000"/>
                  </a:schemeClr>
                </a:solidFill>
              </a:rPr>
              <a:t>An </a:t>
            </a:r>
            <a:r>
              <a:rPr lang="en-US" sz="2200" dirty="0" err="1">
                <a:solidFill>
                  <a:schemeClr val="accent6">
                    <a:lumMod val="10000"/>
                  </a:schemeClr>
                </a:solidFill>
                <a:latin typeface="Consolas" panose="020B0609020204030204" pitchFamily="49" charset="0"/>
                <a:cs typeface="Consolas" panose="020B0609020204030204" pitchFamily="49" charset="0"/>
              </a:rPr>
              <a:t>evse</a:t>
            </a:r>
            <a:r>
              <a:rPr lang="en-US" sz="2200" dirty="0">
                <a:solidFill>
                  <a:schemeClr val="accent6">
                    <a:lumMod val="10000"/>
                  </a:schemeClr>
                </a:solidFill>
                <a:latin typeface="Consolas" panose="020B0609020204030204" pitchFamily="49" charset="0"/>
                <a:cs typeface="Consolas" panose="020B0609020204030204" pitchFamily="49" charset="0"/>
              </a:rPr>
              <a:t>-port </a:t>
            </a:r>
            <a:r>
              <a:rPr lang="en-US" sz="2200" dirty="0">
                <a:solidFill>
                  <a:schemeClr val="accent6">
                    <a:lumMod val="10000"/>
                  </a:schemeClr>
                </a:solidFill>
              </a:rPr>
              <a:t>is typically comprised of a software-controlled electrical contactor or circuit breaker</a:t>
            </a:r>
          </a:p>
          <a:p>
            <a:r>
              <a:rPr lang="en-US" sz="2200" dirty="0">
                <a:solidFill>
                  <a:schemeClr val="accent6">
                    <a:lumMod val="10000"/>
                  </a:schemeClr>
                </a:solidFill>
              </a:rPr>
              <a:t>An </a:t>
            </a:r>
            <a:r>
              <a:rPr lang="en-US" sz="2200" dirty="0" err="1">
                <a:solidFill>
                  <a:schemeClr val="accent6">
                    <a:lumMod val="10000"/>
                  </a:schemeClr>
                </a:solidFill>
                <a:latin typeface="Consolas" panose="020B0609020204030204" pitchFamily="49" charset="0"/>
              </a:rPr>
              <a:t>evse</a:t>
            </a:r>
            <a:r>
              <a:rPr lang="en-US" sz="2200" dirty="0">
                <a:solidFill>
                  <a:schemeClr val="accent6">
                    <a:lumMod val="10000"/>
                  </a:schemeClr>
                </a:solidFill>
                <a:latin typeface="Consolas" panose="020B0609020204030204" pitchFamily="49" charset="0"/>
              </a:rPr>
              <a:t>-port</a:t>
            </a:r>
            <a:r>
              <a:rPr lang="en-US" sz="2200" dirty="0">
                <a:solidFill>
                  <a:schemeClr val="accent6">
                    <a:lumMod val="10000"/>
                  </a:schemeClr>
                </a:solidFill>
              </a:rPr>
              <a:t> is typically (but not always) contained within an </a:t>
            </a:r>
            <a:r>
              <a:rPr lang="en-US" sz="2200" dirty="0" err="1">
                <a:solidFill>
                  <a:schemeClr val="accent6">
                    <a:lumMod val="10000"/>
                  </a:schemeClr>
                </a:solidFill>
                <a:latin typeface="Consolas" panose="020B0609020204030204" pitchFamily="49" charset="0"/>
              </a:rPr>
              <a:t>evse</a:t>
            </a:r>
            <a:r>
              <a:rPr lang="en-US" sz="2200" dirty="0">
                <a:solidFill>
                  <a:schemeClr val="accent6">
                    <a:lumMod val="10000"/>
                  </a:schemeClr>
                </a:solidFill>
                <a:latin typeface="Consolas" panose="020B0609020204030204" pitchFamily="49" charset="0"/>
              </a:rPr>
              <a:t>-dispenser</a:t>
            </a:r>
          </a:p>
          <a:p>
            <a:r>
              <a:rPr lang="en-US" sz="2200" dirty="0">
                <a:solidFill>
                  <a:schemeClr val="accent6">
                    <a:lumMod val="10000"/>
                  </a:schemeClr>
                </a:solidFill>
              </a:rPr>
              <a:t>More than one </a:t>
            </a:r>
            <a:r>
              <a:rPr lang="en-US" sz="2200" dirty="0" err="1">
                <a:solidFill>
                  <a:schemeClr val="accent6">
                    <a:lumMod val="10000"/>
                  </a:schemeClr>
                </a:solidFill>
                <a:latin typeface="Consolas" panose="020B0609020204030204" pitchFamily="49" charset="0"/>
                <a:cs typeface="Consolas" panose="020B0609020204030204" pitchFamily="49" charset="0"/>
              </a:rPr>
              <a:t>evse</a:t>
            </a:r>
            <a:r>
              <a:rPr lang="en-US" sz="2200" dirty="0">
                <a:solidFill>
                  <a:schemeClr val="accent6">
                    <a:lumMod val="10000"/>
                  </a:schemeClr>
                </a:solidFill>
                <a:latin typeface="Consolas" panose="020B0609020204030204" pitchFamily="49" charset="0"/>
                <a:cs typeface="Consolas" panose="020B0609020204030204" pitchFamily="49" charset="0"/>
              </a:rPr>
              <a:t>-cable</a:t>
            </a:r>
            <a:r>
              <a:rPr lang="en-US" sz="2200" dirty="0">
                <a:solidFill>
                  <a:schemeClr val="accent6">
                    <a:lumMod val="10000"/>
                  </a:schemeClr>
                </a:solidFill>
              </a:rPr>
              <a:t> may be connected to a single </a:t>
            </a:r>
            <a:r>
              <a:rPr lang="en-US" sz="2200" dirty="0" err="1">
                <a:solidFill>
                  <a:schemeClr val="accent6">
                    <a:lumMod val="10000"/>
                  </a:schemeClr>
                </a:solidFill>
                <a:latin typeface="Consolas" panose="020B0609020204030204" pitchFamily="49" charset="0"/>
                <a:cs typeface="Consolas" panose="020B0609020204030204" pitchFamily="49" charset="0"/>
              </a:rPr>
              <a:t>evse</a:t>
            </a:r>
            <a:r>
              <a:rPr lang="en-US" sz="2200" dirty="0">
                <a:solidFill>
                  <a:schemeClr val="accent6">
                    <a:lumMod val="10000"/>
                  </a:schemeClr>
                </a:solidFill>
                <a:latin typeface="Consolas" panose="020B0609020204030204" pitchFamily="49" charset="0"/>
                <a:cs typeface="Consolas" panose="020B0609020204030204" pitchFamily="49" charset="0"/>
              </a:rPr>
              <a:t>-port</a:t>
            </a:r>
            <a:r>
              <a:rPr lang="en-US" sz="2200" dirty="0">
                <a:solidFill>
                  <a:schemeClr val="accent6">
                    <a:lumMod val="10000"/>
                  </a:schemeClr>
                </a:solidFill>
              </a:rPr>
              <a:t>, but only one may be energized at any given time</a:t>
            </a:r>
          </a:p>
        </p:txBody>
      </p:sp>
    </p:spTree>
    <p:extLst>
      <p:ext uri="{BB962C8B-B14F-4D97-AF65-F5344CB8AC3E}">
        <p14:creationId xmlns:p14="http://schemas.microsoft.com/office/powerpoint/2010/main" val="1838541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E90E0-8355-3A01-0736-638107444CFB}"/>
              </a:ext>
            </a:extLst>
          </p:cNvPr>
          <p:cNvSpPr>
            <a:spLocks noGrp="1"/>
          </p:cNvSpPr>
          <p:nvPr>
            <p:ph type="title"/>
          </p:nvPr>
        </p:nvSpPr>
        <p:spPr/>
        <p:txBody>
          <a:bodyPr>
            <a:normAutofit fontScale="90000"/>
          </a:bodyPr>
          <a:lstStyle/>
          <a:p>
            <a:r>
              <a:rPr lang="en-US" dirty="0"/>
              <a:t>Introducing the </a:t>
            </a:r>
            <a:r>
              <a:rPr lang="en-US" dirty="0" err="1">
                <a:latin typeface="Consolas" panose="020B0609020204030204" pitchFamily="49" charset="0"/>
              </a:rPr>
              <a:t>evse-powerConverter</a:t>
            </a:r>
            <a:endParaRPr lang="en-US" dirty="0"/>
          </a:p>
        </p:txBody>
      </p:sp>
      <p:sp>
        <p:nvSpPr>
          <p:cNvPr id="5" name="TextBox 4">
            <a:extLst>
              <a:ext uri="{FF2B5EF4-FFF2-40B4-BE49-F238E27FC236}">
                <a16:creationId xmlns:a16="http://schemas.microsoft.com/office/drawing/2014/main" id="{2482FF1F-7EEC-21E0-49B9-C41FE5E7F605}"/>
              </a:ext>
            </a:extLst>
          </p:cNvPr>
          <p:cNvSpPr txBox="1"/>
          <p:nvPr/>
        </p:nvSpPr>
        <p:spPr>
          <a:xfrm>
            <a:off x="0" y="4554972"/>
            <a:ext cx="5605246" cy="215444"/>
          </a:xfrm>
          <a:prstGeom prst="rect">
            <a:avLst/>
          </a:prstGeom>
          <a:noFill/>
        </p:spPr>
        <p:txBody>
          <a:bodyPr wrap="square" rtlCol="0">
            <a:spAutoFit/>
          </a:bodyPr>
          <a:lstStyle/>
          <a:p>
            <a:r>
              <a:rPr lang="en-US" sz="800" b="1" dirty="0"/>
              <a:t>Photos: </a:t>
            </a:r>
            <a:r>
              <a:rPr lang="en-US" sz="800" dirty="0">
                <a:solidFill>
                  <a:schemeClr val="accent6">
                    <a:lumMod val="10000"/>
                  </a:schemeClr>
                </a:solidFill>
              </a:rPr>
              <a:t>Rick Jennings</a:t>
            </a:r>
          </a:p>
        </p:txBody>
      </p:sp>
      <p:pic>
        <p:nvPicPr>
          <p:cNvPr id="7" name="Content Placeholder 10" descr="A picture containing tree, outdoor, appliance, white goods&#10;&#10;Description automatically generated">
            <a:extLst>
              <a:ext uri="{FF2B5EF4-FFF2-40B4-BE49-F238E27FC236}">
                <a16:creationId xmlns:a16="http://schemas.microsoft.com/office/drawing/2014/main" id="{124D1430-A4A2-6E2C-41A4-C3F580943C17}"/>
              </a:ext>
            </a:extLst>
          </p:cNvPr>
          <p:cNvPicPr>
            <a:picLocks noGrp="1" noChangeAspect="1"/>
          </p:cNvPicPr>
          <p:nvPr>
            <p:ph idx="1"/>
          </p:nvPr>
        </p:nvPicPr>
        <p:blipFill>
          <a:blip r:embed="rId2" cstate="hqprint">
            <a:extLst>
              <a:ext uri="{28A0092B-C50C-407E-A947-70E740481C1C}">
                <a14:useLocalDpi xmlns:a14="http://schemas.microsoft.com/office/drawing/2010/main"/>
              </a:ext>
            </a:extLst>
          </a:blip>
          <a:stretch>
            <a:fillRect/>
          </a:stretch>
        </p:blipFill>
        <p:spPr>
          <a:xfrm>
            <a:off x="299796" y="896918"/>
            <a:ext cx="2191698" cy="1645920"/>
          </a:xfrm>
          <a:ln>
            <a:solidFill>
              <a:schemeClr val="tx1"/>
            </a:solidFill>
          </a:ln>
        </p:spPr>
      </p:pic>
      <p:pic>
        <p:nvPicPr>
          <p:cNvPr id="8" name="Picture 7" descr="A picture containing grass, trailer&#10;&#10;Description automatically generated">
            <a:extLst>
              <a:ext uri="{FF2B5EF4-FFF2-40B4-BE49-F238E27FC236}">
                <a16:creationId xmlns:a16="http://schemas.microsoft.com/office/drawing/2014/main" id="{22B99508-2E92-1AE0-15BF-1A4DBFE47EF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99796" y="2725945"/>
            <a:ext cx="2194560" cy="1645920"/>
          </a:xfrm>
          <a:prstGeom prst="rect">
            <a:avLst/>
          </a:prstGeom>
          <a:ln>
            <a:solidFill>
              <a:schemeClr val="tx1"/>
            </a:solidFill>
          </a:ln>
        </p:spPr>
      </p:pic>
      <p:sp>
        <p:nvSpPr>
          <p:cNvPr id="9" name="Rectangle 8">
            <a:extLst>
              <a:ext uri="{FF2B5EF4-FFF2-40B4-BE49-F238E27FC236}">
                <a16:creationId xmlns:a16="http://schemas.microsoft.com/office/drawing/2014/main" id="{B13F03A9-7FC1-A029-33A6-C56F7D87D0C3}"/>
              </a:ext>
            </a:extLst>
          </p:cNvPr>
          <p:cNvSpPr/>
          <p:nvPr/>
        </p:nvSpPr>
        <p:spPr>
          <a:xfrm>
            <a:off x="540440" y="952998"/>
            <a:ext cx="1012589" cy="1621133"/>
          </a:xfrm>
          <a:prstGeom prst="rect">
            <a:avLst/>
          </a:prstGeom>
          <a:noFill/>
          <a:ln>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p>
        </p:txBody>
      </p:sp>
      <p:sp>
        <p:nvSpPr>
          <p:cNvPr id="10" name="Rectangle 9">
            <a:extLst>
              <a:ext uri="{FF2B5EF4-FFF2-40B4-BE49-F238E27FC236}">
                <a16:creationId xmlns:a16="http://schemas.microsoft.com/office/drawing/2014/main" id="{200893A2-7C9D-442A-8C4E-839399A3F71E}"/>
              </a:ext>
            </a:extLst>
          </p:cNvPr>
          <p:cNvSpPr/>
          <p:nvPr/>
        </p:nvSpPr>
        <p:spPr>
          <a:xfrm>
            <a:off x="773031" y="2932179"/>
            <a:ext cx="920496" cy="1339545"/>
          </a:xfrm>
          <a:prstGeom prst="rect">
            <a:avLst/>
          </a:prstGeom>
          <a:noFill/>
          <a:ln>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p>
        </p:txBody>
      </p:sp>
      <p:sp>
        <p:nvSpPr>
          <p:cNvPr id="12" name="TextBox 11">
            <a:extLst>
              <a:ext uri="{FF2B5EF4-FFF2-40B4-BE49-F238E27FC236}">
                <a16:creationId xmlns:a16="http://schemas.microsoft.com/office/drawing/2014/main" id="{FA416620-4D07-412D-99D8-ECFC4C0BDD2F}"/>
              </a:ext>
            </a:extLst>
          </p:cNvPr>
          <p:cNvSpPr txBox="1"/>
          <p:nvPr/>
        </p:nvSpPr>
        <p:spPr>
          <a:xfrm>
            <a:off x="2732137" y="861969"/>
            <a:ext cx="6236873" cy="3139321"/>
          </a:xfrm>
          <a:prstGeom prst="rect">
            <a:avLst/>
          </a:prstGeom>
          <a:noFill/>
        </p:spPr>
        <p:txBody>
          <a:bodyPr wrap="square" rtlCol="0">
            <a:spAutoFit/>
          </a:bodyPr>
          <a:lstStyle/>
          <a:p>
            <a:r>
              <a:rPr lang="en-US" b="1" dirty="0"/>
              <a:t>Power Converter: </a:t>
            </a:r>
            <a:r>
              <a:rPr lang="en-US" dirty="0"/>
              <a:t>converts one electrical waveform to another using power electronic circuitry. Has clearly defined inputs and outputs. May convert:</a:t>
            </a:r>
          </a:p>
          <a:p>
            <a:endParaRPr lang="en-US" dirty="0"/>
          </a:p>
          <a:p>
            <a:pPr marL="742950" lvl="1" indent="-285750">
              <a:buFont typeface="Arial" panose="020B0604020202020204" pitchFamily="34" charset="0"/>
              <a:buChar char="•"/>
            </a:pPr>
            <a:r>
              <a:rPr lang="en-US" dirty="0"/>
              <a:t>AC → DC</a:t>
            </a:r>
          </a:p>
          <a:p>
            <a:pPr marL="742950" lvl="1" indent="-285750">
              <a:buFont typeface="Arial" panose="020B0604020202020204" pitchFamily="34" charset="0"/>
              <a:buChar char="•"/>
            </a:pPr>
            <a:r>
              <a:rPr lang="en-US" dirty="0"/>
              <a:t>AC → AC*</a:t>
            </a:r>
          </a:p>
          <a:p>
            <a:pPr marL="742950" lvl="1" indent="-285750">
              <a:buFont typeface="Arial" panose="020B0604020202020204" pitchFamily="34" charset="0"/>
              <a:buChar char="•"/>
            </a:pPr>
            <a:r>
              <a:rPr lang="en-US" dirty="0"/>
              <a:t>DC → DC</a:t>
            </a:r>
          </a:p>
          <a:p>
            <a:pPr marL="742950" lvl="1" indent="-285750">
              <a:buFont typeface="Arial" panose="020B0604020202020204" pitchFamily="34" charset="0"/>
              <a:buChar char="•"/>
            </a:pPr>
            <a:r>
              <a:rPr lang="en-US" dirty="0"/>
              <a:t>DC → AC</a:t>
            </a:r>
          </a:p>
          <a:p>
            <a:endParaRPr lang="en-US" dirty="0"/>
          </a:p>
          <a:p>
            <a:r>
              <a:rPr lang="en-US" dirty="0"/>
              <a:t>The </a:t>
            </a:r>
            <a:r>
              <a:rPr lang="en-US" dirty="0" err="1">
                <a:latin typeface="Consolas" panose="020B0609020204030204" pitchFamily="49" charset="0"/>
              </a:rPr>
              <a:t>evse-powerConverter</a:t>
            </a:r>
            <a:r>
              <a:rPr lang="en-US" dirty="0"/>
              <a:t> may be either within the     </a:t>
            </a:r>
            <a:r>
              <a:rPr lang="en-US" dirty="0" err="1">
                <a:latin typeface="Consolas" panose="020B0609020204030204" pitchFamily="49" charset="0"/>
              </a:rPr>
              <a:t>evse</a:t>
            </a:r>
            <a:r>
              <a:rPr lang="en-US" dirty="0">
                <a:latin typeface="Consolas" panose="020B0609020204030204" pitchFamily="49" charset="0"/>
              </a:rPr>
              <a:t>-dispenser</a:t>
            </a:r>
            <a:r>
              <a:rPr lang="en-US" dirty="0"/>
              <a:t> or in a separate equipment enclosure.</a:t>
            </a:r>
          </a:p>
        </p:txBody>
      </p:sp>
      <p:sp>
        <p:nvSpPr>
          <p:cNvPr id="16" name="TextBox 15">
            <a:extLst>
              <a:ext uri="{FF2B5EF4-FFF2-40B4-BE49-F238E27FC236}">
                <a16:creationId xmlns:a16="http://schemas.microsoft.com/office/drawing/2014/main" id="{9610C3E7-0F4B-C178-3133-EA3C1F64CAC3}"/>
              </a:ext>
            </a:extLst>
          </p:cNvPr>
          <p:cNvSpPr txBox="1"/>
          <p:nvPr/>
        </p:nvSpPr>
        <p:spPr>
          <a:xfrm>
            <a:off x="2732137" y="4040891"/>
            <a:ext cx="3603349" cy="461665"/>
          </a:xfrm>
          <a:prstGeom prst="rect">
            <a:avLst/>
          </a:prstGeom>
          <a:noFill/>
        </p:spPr>
        <p:txBody>
          <a:bodyPr wrap="square">
            <a:spAutoFit/>
          </a:bodyPr>
          <a:lstStyle/>
          <a:p>
            <a:r>
              <a:rPr lang="en-US" sz="1200" dirty="0"/>
              <a:t>*An AC/AC power converter performs the same task as a power transformer but using power electronics.</a:t>
            </a:r>
          </a:p>
        </p:txBody>
      </p:sp>
    </p:spTree>
    <p:extLst>
      <p:ext uri="{BB962C8B-B14F-4D97-AF65-F5344CB8AC3E}">
        <p14:creationId xmlns:p14="http://schemas.microsoft.com/office/powerpoint/2010/main" val="1431606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554B6-7D89-5051-A499-63E591FC9F6F}"/>
              </a:ext>
            </a:extLst>
          </p:cNvPr>
          <p:cNvSpPr>
            <a:spLocks noGrp="1"/>
          </p:cNvSpPr>
          <p:nvPr>
            <p:ph type="title"/>
          </p:nvPr>
        </p:nvSpPr>
        <p:spPr/>
        <p:txBody>
          <a:bodyPr>
            <a:normAutofit fontScale="90000"/>
          </a:bodyPr>
          <a:lstStyle/>
          <a:p>
            <a:r>
              <a:rPr lang="en-US" dirty="0"/>
              <a:t>New EVSE Equipment Taxonomy: Option 1</a:t>
            </a:r>
          </a:p>
        </p:txBody>
      </p:sp>
      <p:sp>
        <p:nvSpPr>
          <p:cNvPr id="4" name="Rectangle 3">
            <a:extLst>
              <a:ext uri="{FF2B5EF4-FFF2-40B4-BE49-F238E27FC236}">
                <a16:creationId xmlns:a16="http://schemas.microsoft.com/office/drawing/2014/main" id="{96003F11-1CD2-D136-6EAE-49B603D3106E}"/>
              </a:ext>
            </a:extLst>
          </p:cNvPr>
          <p:cNvSpPr/>
          <p:nvPr/>
        </p:nvSpPr>
        <p:spPr>
          <a:xfrm>
            <a:off x="3017520" y="1072301"/>
            <a:ext cx="3108960" cy="365760"/>
          </a:xfrm>
          <a:prstGeom prst="rect">
            <a:avLst/>
          </a:prstGeom>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err="1">
                <a:latin typeface="Consolas" panose="020B0609020204030204" pitchFamily="49" charset="0"/>
              </a:rPr>
              <a:t>evse</a:t>
            </a:r>
            <a:r>
              <a:rPr lang="en-US" sz="1600" dirty="0">
                <a:latin typeface="Consolas" panose="020B0609020204030204" pitchFamily="49" charset="0"/>
              </a:rPr>
              <a:t>-</a:t>
            </a:r>
            <a:r>
              <a:rPr lang="en-US" sz="1600" dirty="0" err="1">
                <a:latin typeface="Consolas" panose="020B0609020204030204" pitchFamily="49" charset="0"/>
              </a:rPr>
              <a:t>powerConverter</a:t>
            </a:r>
            <a:r>
              <a:rPr lang="en-US" sz="1600" dirty="0">
                <a:latin typeface="Consolas" panose="020B0609020204030204" pitchFamily="49" charset="0"/>
              </a:rPr>
              <a:t>-equip</a:t>
            </a:r>
          </a:p>
        </p:txBody>
      </p:sp>
      <p:sp>
        <p:nvSpPr>
          <p:cNvPr id="5" name="Rectangle 4">
            <a:extLst>
              <a:ext uri="{FF2B5EF4-FFF2-40B4-BE49-F238E27FC236}">
                <a16:creationId xmlns:a16="http://schemas.microsoft.com/office/drawing/2014/main" id="{5E8DBB20-4242-6BEF-2D70-0B6ED6FBA235}"/>
              </a:ext>
            </a:extLst>
          </p:cNvPr>
          <p:cNvSpPr/>
          <p:nvPr/>
        </p:nvSpPr>
        <p:spPr>
          <a:xfrm>
            <a:off x="3017520" y="2052469"/>
            <a:ext cx="3108960" cy="365760"/>
          </a:xfrm>
          <a:prstGeom prst="rect">
            <a:avLst/>
          </a:prstGeom>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err="1">
                <a:latin typeface="Consolas" panose="020B0609020204030204" pitchFamily="49" charset="0"/>
              </a:rPr>
              <a:t>evse</a:t>
            </a:r>
            <a:r>
              <a:rPr lang="en-US" sz="1600" dirty="0">
                <a:latin typeface="Consolas" panose="020B0609020204030204" pitchFamily="49" charset="0"/>
              </a:rPr>
              <a:t>-dispenser-equip</a:t>
            </a:r>
          </a:p>
        </p:txBody>
      </p:sp>
      <p:sp>
        <p:nvSpPr>
          <p:cNvPr id="6" name="Rectangle 5">
            <a:extLst>
              <a:ext uri="{FF2B5EF4-FFF2-40B4-BE49-F238E27FC236}">
                <a16:creationId xmlns:a16="http://schemas.microsoft.com/office/drawing/2014/main" id="{AA157E69-C6F1-C819-6F76-EF4C3B53FAF7}"/>
              </a:ext>
            </a:extLst>
          </p:cNvPr>
          <p:cNvSpPr/>
          <p:nvPr/>
        </p:nvSpPr>
        <p:spPr>
          <a:xfrm>
            <a:off x="3017520" y="3032637"/>
            <a:ext cx="3108960" cy="365760"/>
          </a:xfrm>
          <a:prstGeom prst="rect">
            <a:avLst/>
          </a:prstGeom>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err="1">
                <a:latin typeface="Consolas" panose="020B0609020204030204" pitchFamily="49" charset="0"/>
              </a:rPr>
              <a:t>evse</a:t>
            </a:r>
            <a:r>
              <a:rPr lang="en-US" sz="1600" dirty="0">
                <a:latin typeface="Consolas" panose="020B0609020204030204" pitchFamily="49" charset="0"/>
              </a:rPr>
              <a:t>-port-equip</a:t>
            </a:r>
          </a:p>
        </p:txBody>
      </p:sp>
      <p:sp>
        <p:nvSpPr>
          <p:cNvPr id="7" name="Rectangle 6">
            <a:extLst>
              <a:ext uri="{FF2B5EF4-FFF2-40B4-BE49-F238E27FC236}">
                <a16:creationId xmlns:a16="http://schemas.microsoft.com/office/drawing/2014/main" id="{E2311F27-4552-955E-C8D9-CBDF58BE8D7F}"/>
              </a:ext>
            </a:extLst>
          </p:cNvPr>
          <p:cNvSpPr/>
          <p:nvPr/>
        </p:nvSpPr>
        <p:spPr>
          <a:xfrm>
            <a:off x="3017520" y="4012806"/>
            <a:ext cx="3108960" cy="365760"/>
          </a:xfrm>
          <a:prstGeom prst="rect">
            <a:avLst/>
          </a:prstGeom>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err="1">
                <a:latin typeface="Consolas" panose="020B0609020204030204" pitchFamily="49" charset="0"/>
              </a:rPr>
              <a:t>evse</a:t>
            </a:r>
            <a:r>
              <a:rPr lang="en-US" sz="1600" dirty="0">
                <a:latin typeface="Consolas" panose="020B0609020204030204" pitchFamily="49" charset="0"/>
              </a:rPr>
              <a:t>-cable-equip</a:t>
            </a:r>
          </a:p>
        </p:txBody>
      </p:sp>
      <p:cxnSp>
        <p:nvCxnSpPr>
          <p:cNvPr id="9" name="Straight Arrow Connector 8">
            <a:extLst>
              <a:ext uri="{FF2B5EF4-FFF2-40B4-BE49-F238E27FC236}">
                <a16:creationId xmlns:a16="http://schemas.microsoft.com/office/drawing/2014/main" id="{149AE333-E9AC-23B1-8C2A-565236FA3220}"/>
              </a:ext>
            </a:extLst>
          </p:cNvPr>
          <p:cNvCxnSpPr>
            <a:stCxn id="5" idx="0"/>
            <a:endCxn id="4" idx="2"/>
          </p:cNvCxnSpPr>
          <p:nvPr/>
        </p:nvCxnSpPr>
        <p:spPr>
          <a:xfrm flipV="1">
            <a:off x="4572000" y="1438061"/>
            <a:ext cx="0" cy="6144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14" name="Group 13">
            <a:extLst>
              <a:ext uri="{FF2B5EF4-FFF2-40B4-BE49-F238E27FC236}">
                <a16:creationId xmlns:a16="http://schemas.microsoft.com/office/drawing/2014/main" id="{57A18A98-BF20-DA44-70A6-547D2C08B38D}"/>
              </a:ext>
            </a:extLst>
          </p:cNvPr>
          <p:cNvGrpSpPr/>
          <p:nvPr/>
        </p:nvGrpSpPr>
        <p:grpSpPr>
          <a:xfrm>
            <a:off x="4391091" y="1399073"/>
            <a:ext cx="164460" cy="710458"/>
            <a:chOff x="4391091" y="1247771"/>
            <a:chExt cx="164460" cy="710458"/>
          </a:xfrm>
        </p:grpSpPr>
        <p:sp>
          <p:nvSpPr>
            <p:cNvPr id="10" name="TextBox 9">
              <a:extLst>
                <a:ext uri="{FF2B5EF4-FFF2-40B4-BE49-F238E27FC236}">
                  <a16:creationId xmlns:a16="http://schemas.microsoft.com/office/drawing/2014/main" id="{FC9A1898-858E-9E52-1F2D-D78D42F65F08}"/>
                </a:ext>
              </a:extLst>
            </p:cNvPr>
            <p:cNvSpPr txBox="1"/>
            <p:nvPr/>
          </p:nvSpPr>
          <p:spPr>
            <a:xfrm>
              <a:off x="4391091" y="1247771"/>
              <a:ext cx="164460" cy="276999"/>
            </a:xfrm>
            <a:prstGeom prst="rect">
              <a:avLst/>
            </a:prstGeom>
            <a:noFill/>
          </p:spPr>
          <p:txBody>
            <a:bodyPr wrap="square" rtlCol="0">
              <a:spAutoFit/>
            </a:bodyPr>
            <a:lstStyle/>
            <a:p>
              <a:pPr algn="ctr"/>
              <a:r>
                <a:rPr lang="en-US" sz="1200" dirty="0"/>
                <a:t>0</a:t>
              </a:r>
            </a:p>
          </p:txBody>
        </p:sp>
        <p:sp>
          <p:nvSpPr>
            <p:cNvPr id="12" name="TextBox 11">
              <a:extLst>
                <a:ext uri="{FF2B5EF4-FFF2-40B4-BE49-F238E27FC236}">
                  <a16:creationId xmlns:a16="http://schemas.microsoft.com/office/drawing/2014/main" id="{694CA27C-CC96-ACF7-2F95-2B83DC22924F}"/>
                </a:ext>
              </a:extLst>
            </p:cNvPr>
            <p:cNvSpPr txBox="1"/>
            <p:nvPr/>
          </p:nvSpPr>
          <p:spPr>
            <a:xfrm>
              <a:off x="4391091" y="1681230"/>
              <a:ext cx="164460" cy="276999"/>
            </a:xfrm>
            <a:prstGeom prst="rect">
              <a:avLst/>
            </a:prstGeom>
            <a:noFill/>
          </p:spPr>
          <p:txBody>
            <a:bodyPr wrap="square" rtlCol="0">
              <a:spAutoFit/>
            </a:bodyPr>
            <a:lstStyle/>
            <a:p>
              <a:pPr algn="ctr"/>
              <a:r>
                <a:rPr lang="en-US" sz="1200" dirty="0"/>
                <a:t>*</a:t>
              </a:r>
            </a:p>
          </p:txBody>
        </p:sp>
      </p:grpSp>
      <p:sp>
        <p:nvSpPr>
          <p:cNvPr id="13" name="Rectangle: Rounded Corners 12">
            <a:extLst>
              <a:ext uri="{FF2B5EF4-FFF2-40B4-BE49-F238E27FC236}">
                <a16:creationId xmlns:a16="http://schemas.microsoft.com/office/drawing/2014/main" id="{89607DE4-D8BA-B32A-1BD3-16031D35224A}"/>
              </a:ext>
            </a:extLst>
          </p:cNvPr>
          <p:cNvSpPr/>
          <p:nvPr/>
        </p:nvSpPr>
        <p:spPr>
          <a:xfrm>
            <a:off x="2743200" y="892051"/>
            <a:ext cx="3657600" cy="3657600"/>
          </a:xfrm>
          <a:prstGeom prst="roundRect">
            <a:avLst>
              <a:gd name="adj" fmla="val 5696"/>
            </a:avLst>
          </a:prstGeom>
          <a:noFill/>
          <a:ln w="12700">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8C58A83B-B68F-BC07-F105-B59E9858383C}"/>
              </a:ext>
            </a:extLst>
          </p:cNvPr>
          <p:cNvSpPr txBox="1"/>
          <p:nvPr/>
        </p:nvSpPr>
        <p:spPr>
          <a:xfrm>
            <a:off x="4379031" y="2382789"/>
            <a:ext cx="164460" cy="276999"/>
          </a:xfrm>
          <a:prstGeom prst="rect">
            <a:avLst/>
          </a:prstGeom>
          <a:noFill/>
        </p:spPr>
        <p:txBody>
          <a:bodyPr wrap="square" rtlCol="0">
            <a:spAutoFit/>
          </a:bodyPr>
          <a:lstStyle/>
          <a:p>
            <a:pPr algn="ctr"/>
            <a:r>
              <a:rPr lang="en-US" sz="1200" dirty="0"/>
              <a:t>0</a:t>
            </a:r>
          </a:p>
        </p:txBody>
      </p:sp>
      <p:sp>
        <p:nvSpPr>
          <p:cNvPr id="16" name="TextBox 15">
            <a:extLst>
              <a:ext uri="{FF2B5EF4-FFF2-40B4-BE49-F238E27FC236}">
                <a16:creationId xmlns:a16="http://schemas.microsoft.com/office/drawing/2014/main" id="{7938BB06-EC85-482E-DFDF-39A156A79391}"/>
              </a:ext>
            </a:extLst>
          </p:cNvPr>
          <p:cNvSpPr txBox="1"/>
          <p:nvPr/>
        </p:nvSpPr>
        <p:spPr>
          <a:xfrm>
            <a:off x="4379031" y="2816248"/>
            <a:ext cx="164460" cy="276999"/>
          </a:xfrm>
          <a:prstGeom prst="rect">
            <a:avLst/>
          </a:prstGeom>
          <a:noFill/>
        </p:spPr>
        <p:txBody>
          <a:bodyPr wrap="square" rtlCol="0">
            <a:spAutoFit/>
          </a:bodyPr>
          <a:lstStyle/>
          <a:p>
            <a:pPr algn="ctr"/>
            <a:r>
              <a:rPr lang="en-US" sz="1200" dirty="0"/>
              <a:t>*</a:t>
            </a:r>
          </a:p>
        </p:txBody>
      </p:sp>
      <p:sp>
        <p:nvSpPr>
          <p:cNvPr id="17" name="TextBox 16">
            <a:extLst>
              <a:ext uri="{FF2B5EF4-FFF2-40B4-BE49-F238E27FC236}">
                <a16:creationId xmlns:a16="http://schemas.microsoft.com/office/drawing/2014/main" id="{72671637-9C1A-799C-4DD6-7A2F3218B8B5}"/>
              </a:ext>
            </a:extLst>
          </p:cNvPr>
          <p:cNvSpPr txBox="1"/>
          <p:nvPr/>
        </p:nvSpPr>
        <p:spPr>
          <a:xfrm>
            <a:off x="4379031" y="3362957"/>
            <a:ext cx="164460" cy="276999"/>
          </a:xfrm>
          <a:prstGeom prst="rect">
            <a:avLst/>
          </a:prstGeom>
          <a:noFill/>
        </p:spPr>
        <p:txBody>
          <a:bodyPr wrap="square" rtlCol="0">
            <a:spAutoFit/>
          </a:bodyPr>
          <a:lstStyle/>
          <a:p>
            <a:pPr algn="ctr"/>
            <a:r>
              <a:rPr lang="en-US" sz="1200" dirty="0"/>
              <a:t>0</a:t>
            </a:r>
          </a:p>
        </p:txBody>
      </p:sp>
      <p:sp>
        <p:nvSpPr>
          <p:cNvPr id="18" name="TextBox 17">
            <a:extLst>
              <a:ext uri="{FF2B5EF4-FFF2-40B4-BE49-F238E27FC236}">
                <a16:creationId xmlns:a16="http://schemas.microsoft.com/office/drawing/2014/main" id="{A672BD7C-6AB2-FD64-EA85-DB406AB6DF2A}"/>
              </a:ext>
            </a:extLst>
          </p:cNvPr>
          <p:cNvSpPr txBox="1"/>
          <p:nvPr/>
        </p:nvSpPr>
        <p:spPr>
          <a:xfrm>
            <a:off x="4379031" y="3796416"/>
            <a:ext cx="164460" cy="276999"/>
          </a:xfrm>
          <a:prstGeom prst="rect">
            <a:avLst/>
          </a:prstGeom>
          <a:noFill/>
        </p:spPr>
        <p:txBody>
          <a:bodyPr wrap="square" rtlCol="0">
            <a:spAutoFit/>
          </a:bodyPr>
          <a:lstStyle/>
          <a:p>
            <a:pPr algn="ctr"/>
            <a:r>
              <a:rPr lang="en-US" sz="1200" dirty="0"/>
              <a:t>*</a:t>
            </a:r>
          </a:p>
        </p:txBody>
      </p:sp>
      <p:cxnSp>
        <p:nvCxnSpPr>
          <p:cNvPr id="19" name="Straight Arrow Connector 18">
            <a:extLst>
              <a:ext uri="{FF2B5EF4-FFF2-40B4-BE49-F238E27FC236}">
                <a16:creationId xmlns:a16="http://schemas.microsoft.com/office/drawing/2014/main" id="{B77E30BE-DFBB-EDB3-10C2-56AD84417B07}"/>
              </a:ext>
            </a:extLst>
          </p:cNvPr>
          <p:cNvCxnSpPr>
            <a:cxnSpLocks/>
            <a:stCxn id="6" idx="0"/>
            <a:endCxn id="5" idx="2"/>
          </p:cNvCxnSpPr>
          <p:nvPr/>
        </p:nvCxnSpPr>
        <p:spPr>
          <a:xfrm flipV="1">
            <a:off x="4572000" y="2418229"/>
            <a:ext cx="0" cy="6144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E4B73E18-53A3-636D-5A96-245AD7850F3E}"/>
              </a:ext>
            </a:extLst>
          </p:cNvPr>
          <p:cNvCxnSpPr>
            <a:cxnSpLocks/>
            <a:stCxn id="7" idx="0"/>
            <a:endCxn id="6" idx="2"/>
          </p:cNvCxnSpPr>
          <p:nvPr/>
        </p:nvCxnSpPr>
        <p:spPr>
          <a:xfrm flipV="1">
            <a:off x="4572000" y="3398397"/>
            <a:ext cx="0" cy="6144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a16="http://schemas.microsoft.com/office/drawing/2014/main" id="{452C7B0D-D00E-41D2-B283-E89C27564150}"/>
              </a:ext>
            </a:extLst>
          </p:cNvPr>
          <p:cNvSpPr/>
          <p:nvPr/>
        </p:nvSpPr>
        <p:spPr>
          <a:xfrm>
            <a:off x="174990" y="853894"/>
            <a:ext cx="2568210" cy="719118"/>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pPr algn="r"/>
            <a:r>
              <a:rPr lang="en-US" sz="1600" dirty="0" err="1">
                <a:latin typeface="Consolas" panose="020B0609020204030204" pitchFamily="49" charset="0"/>
              </a:rPr>
              <a:t>evse</a:t>
            </a:r>
            <a:r>
              <a:rPr lang="en-US" sz="1600" dirty="0">
                <a:latin typeface="Consolas" panose="020B0609020204030204" pitchFamily="49" charset="0"/>
              </a:rPr>
              <a:t>-system</a:t>
            </a:r>
          </a:p>
          <a:p>
            <a:pPr algn="r"/>
            <a:r>
              <a:rPr lang="en-US" sz="1600" dirty="0"/>
              <a:t>(Not yet formally proposed)</a:t>
            </a:r>
          </a:p>
        </p:txBody>
      </p:sp>
      <p:sp>
        <p:nvSpPr>
          <p:cNvPr id="27" name="Rectangle 26">
            <a:extLst>
              <a:ext uri="{FF2B5EF4-FFF2-40B4-BE49-F238E27FC236}">
                <a16:creationId xmlns:a16="http://schemas.microsoft.com/office/drawing/2014/main" id="{3AD11521-5F1C-DF7B-951B-A15ABC8AB032}"/>
              </a:ext>
            </a:extLst>
          </p:cNvPr>
          <p:cNvSpPr/>
          <p:nvPr/>
        </p:nvSpPr>
        <p:spPr>
          <a:xfrm>
            <a:off x="4194233" y="1657335"/>
            <a:ext cx="755533" cy="184666"/>
          </a:xfrm>
          <a:prstGeom prst="rect">
            <a:avLst/>
          </a:prstGeom>
          <a:solidFill>
            <a:schemeClr val="bg1"/>
          </a:solidFill>
          <a:ln>
            <a:noFill/>
          </a:ln>
          <a:effectLst/>
        </p:spPr>
        <p:style>
          <a:lnRef idx="1">
            <a:schemeClr val="dk1"/>
          </a:lnRef>
          <a:fillRef idx="2">
            <a:schemeClr val="dk1"/>
          </a:fillRef>
          <a:effectRef idx="1">
            <a:schemeClr val="dk1"/>
          </a:effectRef>
          <a:fontRef idx="minor">
            <a:schemeClr val="dk1"/>
          </a:fontRef>
        </p:style>
        <p:txBody>
          <a:bodyPr wrap="square" lIns="0" tIns="0" rIns="0" bIns="0" rtlCol="0" anchor="ctr">
            <a:spAutoFit/>
          </a:bodyPr>
          <a:lstStyle/>
          <a:p>
            <a:pPr algn="ctr"/>
            <a:r>
              <a:rPr lang="en-US" sz="1200" i="1" dirty="0" err="1">
                <a:latin typeface="Consolas" panose="020B0609020204030204" pitchFamily="49" charset="0"/>
              </a:rPr>
              <a:t>elecRef</a:t>
            </a:r>
            <a:endParaRPr lang="en-US" sz="1200" i="1" dirty="0"/>
          </a:p>
        </p:txBody>
      </p:sp>
      <p:sp>
        <p:nvSpPr>
          <p:cNvPr id="28" name="Rectangle 27">
            <a:extLst>
              <a:ext uri="{FF2B5EF4-FFF2-40B4-BE49-F238E27FC236}">
                <a16:creationId xmlns:a16="http://schemas.microsoft.com/office/drawing/2014/main" id="{A07CBF85-35C4-467A-E945-6BFE3A192E69}"/>
              </a:ext>
            </a:extLst>
          </p:cNvPr>
          <p:cNvSpPr/>
          <p:nvPr/>
        </p:nvSpPr>
        <p:spPr>
          <a:xfrm>
            <a:off x="4194233" y="2628518"/>
            <a:ext cx="755533" cy="184666"/>
          </a:xfrm>
          <a:prstGeom prst="rect">
            <a:avLst/>
          </a:prstGeom>
          <a:solidFill>
            <a:schemeClr val="bg1"/>
          </a:solidFill>
          <a:ln>
            <a:noFill/>
          </a:ln>
          <a:effectLst/>
        </p:spPr>
        <p:style>
          <a:lnRef idx="1">
            <a:schemeClr val="dk1"/>
          </a:lnRef>
          <a:fillRef idx="2">
            <a:schemeClr val="dk1"/>
          </a:fillRef>
          <a:effectRef idx="1">
            <a:schemeClr val="dk1"/>
          </a:effectRef>
          <a:fontRef idx="minor">
            <a:schemeClr val="dk1"/>
          </a:fontRef>
        </p:style>
        <p:txBody>
          <a:bodyPr wrap="square" lIns="0" tIns="0" rIns="0" bIns="0" rtlCol="0" anchor="ctr">
            <a:spAutoFit/>
          </a:bodyPr>
          <a:lstStyle/>
          <a:p>
            <a:pPr algn="ctr"/>
            <a:r>
              <a:rPr lang="en-US" sz="1200" i="1" dirty="0" err="1">
                <a:latin typeface="Consolas" panose="020B0609020204030204" pitchFamily="49" charset="0"/>
              </a:rPr>
              <a:t>equipRef</a:t>
            </a:r>
            <a:endParaRPr lang="en-US" sz="1200" i="1" dirty="0"/>
          </a:p>
        </p:txBody>
      </p:sp>
      <p:sp>
        <p:nvSpPr>
          <p:cNvPr id="29" name="Rectangle 28">
            <a:extLst>
              <a:ext uri="{FF2B5EF4-FFF2-40B4-BE49-F238E27FC236}">
                <a16:creationId xmlns:a16="http://schemas.microsoft.com/office/drawing/2014/main" id="{D517A5BF-2D37-F1B7-CCD2-8047883B174D}"/>
              </a:ext>
            </a:extLst>
          </p:cNvPr>
          <p:cNvSpPr/>
          <p:nvPr/>
        </p:nvSpPr>
        <p:spPr>
          <a:xfrm>
            <a:off x="4222744" y="3621220"/>
            <a:ext cx="755533" cy="184666"/>
          </a:xfrm>
          <a:prstGeom prst="rect">
            <a:avLst/>
          </a:prstGeom>
          <a:solidFill>
            <a:schemeClr val="bg1"/>
          </a:solidFill>
          <a:ln>
            <a:noFill/>
          </a:ln>
          <a:effectLst/>
        </p:spPr>
        <p:style>
          <a:lnRef idx="1">
            <a:schemeClr val="dk1"/>
          </a:lnRef>
          <a:fillRef idx="2">
            <a:schemeClr val="dk1"/>
          </a:fillRef>
          <a:effectRef idx="1">
            <a:schemeClr val="dk1"/>
          </a:effectRef>
          <a:fontRef idx="minor">
            <a:schemeClr val="dk1"/>
          </a:fontRef>
        </p:style>
        <p:txBody>
          <a:bodyPr wrap="square" lIns="0" tIns="0" rIns="0" bIns="0" rtlCol="0" anchor="ctr">
            <a:spAutoFit/>
          </a:bodyPr>
          <a:lstStyle/>
          <a:p>
            <a:pPr algn="ctr"/>
            <a:r>
              <a:rPr lang="en-US" sz="1200" i="1" dirty="0" err="1">
                <a:latin typeface="Consolas" panose="020B0609020204030204" pitchFamily="49" charset="0"/>
              </a:rPr>
              <a:t>equipRef</a:t>
            </a:r>
            <a:endParaRPr lang="en-US" sz="1200" i="1" dirty="0"/>
          </a:p>
        </p:txBody>
      </p:sp>
      <p:sp>
        <p:nvSpPr>
          <p:cNvPr id="8" name="Rectangle: Rounded Corners 7">
            <a:extLst>
              <a:ext uri="{FF2B5EF4-FFF2-40B4-BE49-F238E27FC236}">
                <a16:creationId xmlns:a16="http://schemas.microsoft.com/office/drawing/2014/main" id="{5594FCAB-972E-09E7-C01F-B53D92E403C1}"/>
              </a:ext>
            </a:extLst>
          </p:cNvPr>
          <p:cNvSpPr/>
          <p:nvPr/>
        </p:nvSpPr>
        <p:spPr>
          <a:xfrm>
            <a:off x="6751157" y="1573012"/>
            <a:ext cx="2201351" cy="710261"/>
          </a:xfrm>
          <a:prstGeom prst="roundRect">
            <a:avLst/>
          </a:prstGeom>
          <a:effectLst/>
        </p:spPr>
        <p:style>
          <a:lnRef idx="1">
            <a:schemeClr val="accent2"/>
          </a:lnRef>
          <a:fillRef idx="2">
            <a:schemeClr val="accent2"/>
          </a:fillRef>
          <a:effectRef idx="1">
            <a:schemeClr val="accent2"/>
          </a:effectRef>
          <a:fontRef idx="minor">
            <a:schemeClr val="dk1"/>
          </a:fontRef>
        </p:style>
        <p:txBody>
          <a:bodyPr rtlCol="0" anchor="ctr"/>
          <a:lstStyle/>
          <a:p>
            <a:r>
              <a:rPr lang="en-US" sz="1200" dirty="0"/>
              <a:t>This handles the case where power conversion is separate from the dispenser.</a:t>
            </a:r>
          </a:p>
        </p:txBody>
      </p:sp>
      <p:cxnSp>
        <p:nvCxnSpPr>
          <p:cNvPr id="11" name="Connector: Curved 10">
            <a:extLst>
              <a:ext uri="{FF2B5EF4-FFF2-40B4-BE49-F238E27FC236}">
                <a16:creationId xmlns:a16="http://schemas.microsoft.com/office/drawing/2014/main" id="{D103E49B-D69A-D0C3-F3E1-BF75827B3C67}"/>
              </a:ext>
            </a:extLst>
          </p:cNvPr>
          <p:cNvCxnSpPr>
            <a:cxnSpLocks/>
            <a:stCxn id="8" idx="1"/>
          </p:cNvCxnSpPr>
          <p:nvPr/>
        </p:nvCxnSpPr>
        <p:spPr>
          <a:xfrm rot="10800000">
            <a:off x="5146625" y="1714359"/>
            <a:ext cx="1604533" cy="213785"/>
          </a:xfrm>
          <a:prstGeom prst="curvedConnector3">
            <a:avLst>
              <a:gd name="adj1" fmla="val 50000"/>
            </a:avLst>
          </a:prstGeom>
          <a:ln>
            <a:tailEnd type="triangle"/>
          </a:ln>
        </p:spPr>
        <p:style>
          <a:lnRef idx="1">
            <a:schemeClr val="accent2"/>
          </a:lnRef>
          <a:fillRef idx="0">
            <a:schemeClr val="accent2"/>
          </a:fillRef>
          <a:effectRef idx="0">
            <a:schemeClr val="accent2"/>
          </a:effectRef>
          <a:fontRef idx="minor">
            <a:schemeClr val="tx1"/>
          </a:fontRef>
        </p:style>
      </p:cxnSp>
      <p:sp>
        <p:nvSpPr>
          <p:cNvPr id="32" name="Rectangle: Rounded Corners 31">
            <a:extLst>
              <a:ext uri="{FF2B5EF4-FFF2-40B4-BE49-F238E27FC236}">
                <a16:creationId xmlns:a16="http://schemas.microsoft.com/office/drawing/2014/main" id="{8A16A216-DF9D-77BC-06D7-28117C4A69BE}"/>
              </a:ext>
            </a:extLst>
          </p:cNvPr>
          <p:cNvSpPr/>
          <p:nvPr/>
        </p:nvSpPr>
        <p:spPr>
          <a:xfrm>
            <a:off x="351957" y="2829292"/>
            <a:ext cx="2116923" cy="710261"/>
          </a:xfrm>
          <a:prstGeom prst="roundRect">
            <a:avLst/>
          </a:prstGeom>
          <a:effectLst/>
        </p:spPr>
        <p:style>
          <a:lnRef idx="1">
            <a:schemeClr val="accent2"/>
          </a:lnRef>
          <a:fillRef idx="2">
            <a:schemeClr val="accent2"/>
          </a:fillRef>
          <a:effectRef idx="1">
            <a:schemeClr val="accent2"/>
          </a:effectRef>
          <a:fontRef idx="minor">
            <a:schemeClr val="dk1"/>
          </a:fontRef>
        </p:style>
        <p:txBody>
          <a:bodyPr rtlCol="0" anchor="ctr"/>
          <a:lstStyle/>
          <a:p>
            <a:r>
              <a:rPr lang="en-US" sz="1200" dirty="0"/>
              <a:t>Any element can be omitted; hence the “zero” option for each relationship.</a:t>
            </a:r>
          </a:p>
        </p:txBody>
      </p:sp>
    </p:spTree>
    <p:extLst>
      <p:ext uri="{BB962C8B-B14F-4D97-AF65-F5344CB8AC3E}">
        <p14:creationId xmlns:p14="http://schemas.microsoft.com/office/powerpoint/2010/main" val="3632343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554B6-7D89-5051-A499-63E591FC9F6F}"/>
              </a:ext>
            </a:extLst>
          </p:cNvPr>
          <p:cNvSpPr>
            <a:spLocks noGrp="1"/>
          </p:cNvSpPr>
          <p:nvPr>
            <p:ph type="title"/>
          </p:nvPr>
        </p:nvSpPr>
        <p:spPr/>
        <p:txBody>
          <a:bodyPr>
            <a:normAutofit fontScale="90000"/>
          </a:bodyPr>
          <a:lstStyle/>
          <a:p>
            <a:r>
              <a:rPr lang="en-US" dirty="0"/>
              <a:t>New EVSE Equipment Taxonomy: Option 2</a:t>
            </a:r>
          </a:p>
        </p:txBody>
      </p:sp>
      <p:sp>
        <p:nvSpPr>
          <p:cNvPr id="4" name="Rectangle 3">
            <a:extLst>
              <a:ext uri="{FF2B5EF4-FFF2-40B4-BE49-F238E27FC236}">
                <a16:creationId xmlns:a16="http://schemas.microsoft.com/office/drawing/2014/main" id="{96003F11-1CD2-D136-6EAE-49B603D3106E}"/>
              </a:ext>
            </a:extLst>
          </p:cNvPr>
          <p:cNvSpPr/>
          <p:nvPr/>
        </p:nvSpPr>
        <p:spPr>
          <a:xfrm>
            <a:off x="3017520" y="1072301"/>
            <a:ext cx="3108960" cy="365760"/>
          </a:xfrm>
          <a:prstGeom prst="rect">
            <a:avLst/>
          </a:prstGeom>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err="1">
                <a:latin typeface="Consolas" panose="020B0609020204030204" pitchFamily="49" charset="0"/>
              </a:rPr>
              <a:t>evse</a:t>
            </a:r>
            <a:r>
              <a:rPr lang="en-US" sz="1600" dirty="0">
                <a:latin typeface="Consolas" panose="020B0609020204030204" pitchFamily="49" charset="0"/>
              </a:rPr>
              <a:t>-dispenser-equip</a:t>
            </a:r>
          </a:p>
        </p:txBody>
      </p:sp>
      <p:sp>
        <p:nvSpPr>
          <p:cNvPr id="6" name="Rectangle 5">
            <a:extLst>
              <a:ext uri="{FF2B5EF4-FFF2-40B4-BE49-F238E27FC236}">
                <a16:creationId xmlns:a16="http://schemas.microsoft.com/office/drawing/2014/main" id="{AA157E69-C6F1-C819-6F76-EF4C3B53FAF7}"/>
              </a:ext>
            </a:extLst>
          </p:cNvPr>
          <p:cNvSpPr/>
          <p:nvPr/>
        </p:nvSpPr>
        <p:spPr>
          <a:xfrm>
            <a:off x="4737263" y="2055838"/>
            <a:ext cx="3108960" cy="365760"/>
          </a:xfrm>
          <a:prstGeom prst="rect">
            <a:avLst/>
          </a:prstGeom>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err="1">
                <a:latin typeface="Consolas" panose="020B0609020204030204" pitchFamily="49" charset="0"/>
              </a:rPr>
              <a:t>evse</a:t>
            </a:r>
            <a:r>
              <a:rPr lang="en-US" sz="1600" dirty="0">
                <a:latin typeface="Consolas" panose="020B0609020204030204" pitchFamily="49" charset="0"/>
              </a:rPr>
              <a:t>-port-equip</a:t>
            </a:r>
          </a:p>
        </p:txBody>
      </p:sp>
      <p:sp>
        <p:nvSpPr>
          <p:cNvPr id="7" name="Rectangle 6">
            <a:extLst>
              <a:ext uri="{FF2B5EF4-FFF2-40B4-BE49-F238E27FC236}">
                <a16:creationId xmlns:a16="http://schemas.microsoft.com/office/drawing/2014/main" id="{E2311F27-4552-955E-C8D9-CBDF58BE8D7F}"/>
              </a:ext>
            </a:extLst>
          </p:cNvPr>
          <p:cNvSpPr/>
          <p:nvPr/>
        </p:nvSpPr>
        <p:spPr>
          <a:xfrm>
            <a:off x="4737263" y="2959860"/>
            <a:ext cx="3108960" cy="365760"/>
          </a:xfrm>
          <a:prstGeom prst="rect">
            <a:avLst/>
          </a:prstGeom>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err="1">
                <a:latin typeface="Consolas" panose="020B0609020204030204" pitchFamily="49" charset="0"/>
              </a:rPr>
              <a:t>evse</a:t>
            </a:r>
            <a:r>
              <a:rPr lang="en-US" sz="1600" dirty="0">
                <a:latin typeface="Consolas" panose="020B0609020204030204" pitchFamily="49" charset="0"/>
              </a:rPr>
              <a:t>-cable-equip</a:t>
            </a:r>
          </a:p>
        </p:txBody>
      </p:sp>
      <p:cxnSp>
        <p:nvCxnSpPr>
          <p:cNvPr id="9" name="Straight Arrow Connector 8">
            <a:extLst>
              <a:ext uri="{FF2B5EF4-FFF2-40B4-BE49-F238E27FC236}">
                <a16:creationId xmlns:a16="http://schemas.microsoft.com/office/drawing/2014/main" id="{149AE333-E9AC-23B1-8C2A-565236FA3220}"/>
              </a:ext>
            </a:extLst>
          </p:cNvPr>
          <p:cNvCxnSpPr>
            <a:cxnSpLocks/>
            <a:stCxn id="5" idx="0"/>
            <a:endCxn id="4" idx="2"/>
          </p:cNvCxnSpPr>
          <p:nvPr/>
        </p:nvCxnSpPr>
        <p:spPr>
          <a:xfrm flipV="1">
            <a:off x="2852259" y="1438061"/>
            <a:ext cx="1719741" cy="6082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B77E30BE-DFBB-EDB3-10C2-56AD84417B07}"/>
              </a:ext>
            </a:extLst>
          </p:cNvPr>
          <p:cNvCxnSpPr>
            <a:cxnSpLocks/>
            <a:stCxn id="6" idx="0"/>
            <a:endCxn id="4" idx="2"/>
          </p:cNvCxnSpPr>
          <p:nvPr/>
        </p:nvCxnSpPr>
        <p:spPr>
          <a:xfrm flipH="1" flipV="1">
            <a:off x="4572000" y="1438061"/>
            <a:ext cx="1719743" cy="6177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E4B73E18-53A3-636D-5A96-245AD7850F3E}"/>
              </a:ext>
            </a:extLst>
          </p:cNvPr>
          <p:cNvCxnSpPr>
            <a:cxnSpLocks/>
            <a:stCxn id="7" idx="0"/>
            <a:endCxn id="6" idx="2"/>
          </p:cNvCxnSpPr>
          <p:nvPr/>
        </p:nvCxnSpPr>
        <p:spPr>
          <a:xfrm flipV="1">
            <a:off x="6291743" y="2421598"/>
            <a:ext cx="0" cy="5382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tangle 26">
            <a:extLst>
              <a:ext uri="{FF2B5EF4-FFF2-40B4-BE49-F238E27FC236}">
                <a16:creationId xmlns:a16="http://schemas.microsoft.com/office/drawing/2014/main" id="{3AD11521-5F1C-DF7B-951B-A15ABC8AB032}"/>
              </a:ext>
            </a:extLst>
          </p:cNvPr>
          <p:cNvSpPr/>
          <p:nvPr/>
        </p:nvSpPr>
        <p:spPr>
          <a:xfrm>
            <a:off x="3344560" y="1645212"/>
            <a:ext cx="755533" cy="184666"/>
          </a:xfrm>
          <a:prstGeom prst="rect">
            <a:avLst/>
          </a:prstGeom>
          <a:solidFill>
            <a:schemeClr val="bg1"/>
          </a:solidFill>
          <a:ln>
            <a:noFill/>
          </a:ln>
          <a:effectLst/>
        </p:spPr>
        <p:style>
          <a:lnRef idx="1">
            <a:schemeClr val="dk1"/>
          </a:lnRef>
          <a:fillRef idx="2">
            <a:schemeClr val="dk1"/>
          </a:fillRef>
          <a:effectRef idx="1">
            <a:schemeClr val="dk1"/>
          </a:effectRef>
          <a:fontRef idx="minor">
            <a:schemeClr val="dk1"/>
          </a:fontRef>
        </p:style>
        <p:txBody>
          <a:bodyPr wrap="square" lIns="0" tIns="0" rIns="0" bIns="0" rtlCol="0" anchor="ctr">
            <a:spAutoFit/>
          </a:bodyPr>
          <a:lstStyle/>
          <a:p>
            <a:pPr algn="ctr"/>
            <a:r>
              <a:rPr lang="en-US" sz="1200" i="1" dirty="0" err="1">
                <a:latin typeface="Consolas" panose="020B0609020204030204" pitchFamily="49" charset="0"/>
              </a:rPr>
              <a:t>equipRef</a:t>
            </a:r>
            <a:endParaRPr lang="en-US" sz="1200" i="1" dirty="0"/>
          </a:p>
        </p:txBody>
      </p:sp>
      <p:sp>
        <p:nvSpPr>
          <p:cNvPr id="28" name="Rectangle 27">
            <a:extLst>
              <a:ext uri="{FF2B5EF4-FFF2-40B4-BE49-F238E27FC236}">
                <a16:creationId xmlns:a16="http://schemas.microsoft.com/office/drawing/2014/main" id="{A07CBF85-35C4-467A-E945-6BFE3A192E69}"/>
              </a:ext>
            </a:extLst>
          </p:cNvPr>
          <p:cNvSpPr/>
          <p:nvPr/>
        </p:nvSpPr>
        <p:spPr>
          <a:xfrm>
            <a:off x="5913976" y="2620256"/>
            <a:ext cx="755533" cy="184666"/>
          </a:xfrm>
          <a:prstGeom prst="rect">
            <a:avLst/>
          </a:prstGeom>
          <a:solidFill>
            <a:schemeClr val="bg1"/>
          </a:solidFill>
          <a:ln>
            <a:noFill/>
          </a:ln>
          <a:effectLst/>
        </p:spPr>
        <p:style>
          <a:lnRef idx="1">
            <a:schemeClr val="dk1"/>
          </a:lnRef>
          <a:fillRef idx="2">
            <a:schemeClr val="dk1"/>
          </a:fillRef>
          <a:effectRef idx="1">
            <a:schemeClr val="dk1"/>
          </a:effectRef>
          <a:fontRef idx="minor">
            <a:schemeClr val="dk1"/>
          </a:fontRef>
        </p:style>
        <p:txBody>
          <a:bodyPr wrap="square" lIns="0" tIns="0" rIns="0" bIns="0" rtlCol="0" anchor="ctr">
            <a:spAutoFit/>
          </a:bodyPr>
          <a:lstStyle/>
          <a:p>
            <a:pPr algn="ctr"/>
            <a:r>
              <a:rPr lang="en-US" sz="1200" i="1" dirty="0" err="1">
                <a:latin typeface="Consolas" panose="020B0609020204030204" pitchFamily="49" charset="0"/>
              </a:rPr>
              <a:t>equipRef</a:t>
            </a:r>
            <a:endParaRPr lang="en-US" sz="1200" i="1" dirty="0"/>
          </a:p>
        </p:txBody>
      </p:sp>
      <p:sp>
        <p:nvSpPr>
          <p:cNvPr id="5" name="Rectangle 4">
            <a:extLst>
              <a:ext uri="{FF2B5EF4-FFF2-40B4-BE49-F238E27FC236}">
                <a16:creationId xmlns:a16="http://schemas.microsoft.com/office/drawing/2014/main" id="{5E8DBB20-4242-6BEF-2D70-0B6ED6FBA235}"/>
              </a:ext>
            </a:extLst>
          </p:cNvPr>
          <p:cNvSpPr/>
          <p:nvPr/>
        </p:nvSpPr>
        <p:spPr>
          <a:xfrm>
            <a:off x="1297779" y="2046318"/>
            <a:ext cx="3108960" cy="365760"/>
          </a:xfrm>
          <a:prstGeom prst="rect">
            <a:avLst/>
          </a:prstGeom>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err="1">
                <a:latin typeface="Consolas" panose="020B0609020204030204" pitchFamily="49" charset="0"/>
              </a:rPr>
              <a:t>evse</a:t>
            </a:r>
            <a:r>
              <a:rPr lang="en-US" sz="1600" dirty="0">
                <a:latin typeface="Consolas" panose="020B0609020204030204" pitchFamily="49" charset="0"/>
              </a:rPr>
              <a:t>-</a:t>
            </a:r>
            <a:r>
              <a:rPr lang="en-US" sz="1600" dirty="0" err="1">
                <a:latin typeface="Consolas" panose="020B0609020204030204" pitchFamily="49" charset="0"/>
              </a:rPr>
              <a:t>powerConverter</a:t>
            </a:r>
            <a:r>
              <a:rPr lang="en-US" sz="1600" dirty="0">
                <a:latin typeface="Consolas" panose="020B0609020204030204" pitchFamily="49" charset="0"/>
              </a:rPr>
              <a:t>-equip</a:t>
            </a:r>
          </a:p>
        </p:txBody>
      </p:sp>
      <p:sp>
        <p:nvSpPr>
          <p:cNvPr id="25" name="Rectangle 24">
            <a:extLst>
              <a:ext uri="{FF2B5EF4-FFF2-40B4-BE49-F238E27FC236}">
                <a16:creationId xmlns:a16="http://schemas.microsoft.com/office/drawing/2014/main" id="{386BCE5D-81D6-7C43-8282-02E34CACAAAE}"/>
              </a:ext>
            </a:extLst>
          </p:cNvPr>
          <p:cNvSpPr/>
          <p:nvPr/>
        </p:nvSpPr>
        <p:spPr>
          <a:xfrm>
            <a:off x="4982071" y="1641328"/>
            <a:ext cx="755533" cy="184666"/>
          </a:xfrm>
          <a:prstGeom prst="rect">
            <a:avLst/>
          </a:prstGeom>
          <a:solidFill>
            <a:schemeClr val="bg1"/>
          </a:solidFill>
          <a:ln>
            <a:noFill/>
          </a:ln>
          <a:effectLst/>
        </p:spPr>
        <p:style>
          <a:lnRef idx="1">
            <a:schemeClr val="dk1"/>
          </a:lnRef>
          <a:fillRef idx="2">
            <a:schemeClr val="dk1"/>
          </a:fillRef>
          <a:effectRef idx="1">
            <a:schemeClr val="dk1"/>
          </a:effectRef>
          <a:fontRef idx="minor">
            <a:schemeClr val="dk1"/>
          </a:fontRef>
        </p:style>
        <p:txBody>
          <a:bodyPr wrap="square" lIns="0" tIns="0" rIns="0" bIns="0" rtlCol="0" anchor="ctr">
            <a:spAutoFit/>
          </a:bodyPr>
          <a:lstStyle/>
          <a:p>
            <a:pPr algn="ctr"/>
            <a:r>
              <a:rPr lang="en-US" sz="1200" i="1" dirty="0" err="1">
                <a:latin typeface="Consolas" panose="020B0609020204030204" pitchFamily="49" charset="0"/>
              </a:rPr>
              <a:t>equipRef</a:t>
            </a:r>
            <a:endParaRPr lang="en-US" sz="1200" i="1" dirty="0"/>
          </a:p>
        </p:txBody>
      </p:sp>
      <p:sp>
        <p:nvSpPr>
          <p:cNvPr id="30" name="Rectangle: Rounded Corners 29">
            <a:extLst>
              <a:ext uri="{FF2B5EF4-FFF2-40B4-BE49-F238E27FC236}">
                <a16:creationId xmlns:a16="http://schemas.microsoft.com/office/drawing/2014/main" id="{925DA908-5F6A-43A4-B6F3-DDA31026119C}"/>
              </a:ext>
            </a:extLst>
          </p:cNvPr>
          <p:cNvSpPr/>
          <p:nvPr/>
        </p:nvSpPr>
        <p:spPr>
          <a:xfrm>
            <a:off x="317339" y="843634"/>
            <a:ext cx="2201351" cy="890087"/>
          </a:xfrm>
          <a:prstGeom prst="roundRect">
            <a:avLst/>
          </a:prstGeom>
          <a:effectLst/>
        </p:spPr>
        <p:style>
          <a:lnRef idx="1">
            <a:schemeClr val="accent2"/>
          </a:lnRef>
          <a:fillRef idx="2">
            <a:schemeClr val="accent2"/>
          </a:fillRef>
          <a:effectRef idx="1">
            <a:schemeClr val="accent2"/>
          </a:effectRef>
          <a:fontRef idx="minor">
            <a:schemeClr val="dk1"/>
          </a:fontRef>
        </p:style>
        <p:txBody>
          <a:bodyPr rtlCol="0" anchor="ctr"/>
          <a:lstStyle/>
          <a:p>
            <a:r>
              <a:rPr lang="en-US" sz="1200" dirty="0"/>
              <a:t>This handles the case where power conversion is integral within the dispenser (but still modeled as a distinct </a:t>
            </a:r>
            <a:r>
              <a:rPr lang="en-US" sz="1200" dirty="0">
                <a:latin typeface="Consolas" panose="020B0609020204030204" pitchFamily="49" charset="0"/>
              </a:rPr>
              <a:t>equip</a:t>
            </a:r>
            <a:r>
              <a:rPr lang="en-US" sz="1200" dirty="0"/>
              <a:t>.)</a:t>
            </a:r>
          </a:p>
        </p:txBody>
      </p:sp>
      <p:cxnSp>
        <p:nvCxnSpPr>
          <p:cNvPr id="31" name="Connector: Curved 30">
            <a:extLst>
              <a:ext uri="{FF2B5EF4-FFF2-40B4-BE49-F238E27FC236}">
                <a16:creationId xmlns:a16="http://schemas.microsoft.com/office/drawing/2014/main" id="{60765693-F7C6-8EC2-B8CF-EBF0D5F78B7F}"/>
              </a:ext>
            </a:extLst>
          </p:cNvPr>
          <p:cNvCxnSpPr>
            <a:cxnSpLocks/>
            <a:stCxn id="30" idx="3"/>
          </p:cNvCxnSpPr>
          <p:nvPr/>
        </p:nvCxnSpPr>
        <p:spPr>
          <a:xfrm>
            <a:off x="2518690" y="1288678"/>
            <a:ext cx="744055" cy="457129"/>
          </a:xfrm>
          <a:prstGeom prst="curvedConnector3">
            <a:avLst>
              <a:gd name="adj1" fmla="val 50000"/>
            </a:avLst>
          </a:prstGeom>
          <a:ln>
            <a:tailEnd type="triangle"/>
          </a:ln>
        </p:spPr>
        <p:style>
          <a:lnRef idx="1">
            <a:schemeClr val="accent2"/>
          </a:lnRef>
          <a:fillRef idx="0">
            <a:schemeClr val="accent2"/>
          </a:fillRef>
          <a:effectRef idx="0">
            <a:schemeClr val="accent2"/>
          </a:effectRef>
          <a:fontRef idx="minor">
            <a:schemeClr val="tx1"/>
          </a:fontRef>
        </p:style>
      </p:cxnSp>
      <p:sp>
        <p:nvSpPr>
          <p:cNvPr id="35" name="TextBox 34">
            <a:extLst>
              <a:ext uri="{FF2B5EF4-FFF2-40B4-BE49-F238E27FC236}">
                <a16:creationId xmlns:a16="http://schemas.microsoft.com/office/drawing/2014/main" id="{47AAC652-D380-0907-F7DC-8D2FEB22869E}"/>
              </a:ext>
            </a:extLst>
          </p:cNvPr>
          <p:cNvSpPr txBox="1"/>
          <p:nvPr/>
        </p:nvSpPr>
        <p:spPr>
          <a:xfrm>
            <a:off x="4481800" y="1435205"/>
            <a:ext cx="180399" cy="276999"/>
          </a:xfrm>
          <a:prstGeom prst="rect">
            <a:avLst/>
          </a:prstGeom>
          <a:noFill/>
        </p:spPr>
        <p:txBody>
          <a:bodyPr wrap="square" rtlCol="0">
            <a:spAutoFit/>
          </a:bodyPr>
          <a:lstStyle/>
          <a:p>
            <a:pPr algn="ctr"/>
            <a:r>
              <a:rPr lang="en-US" sz="1200" dirty="0"/>
              <a:t>1</a:t>
            </a:r>
          </a:p>
        </p:txBody>
      </p:sp>
      <p:sp>
        <p:nvSpPr>
          <p:cNvPr id="36" name="TextBox 35">
            <a:extLst>
              <a:ext uri="{FF2B5EF4-FFF2-40B4-BE49-F238E27FC236}">
                <a16:creationId xmlns:a16="http://schemas.microsoft.com/office/drawing/2014/main" id="{0883FD85-2250-6FC3-4A5B-82FAF9760379}"/>
              </a:ext>
            </a:extLst>
          </p:cNvPr>
          <p:cNvSpPr txBox="1"/>
          <p:nvPr/>
        </p:nvSpPr>
        <p:spPr>
          <a:xfrm>
            <a:off x="2770029" y="1842147"/>
            <a:ext cx="164460" cy="276999"/>
          </a:xfrm>
          <a:prstGeom prst="rect">
            <a:avLst/>
          </a:prstGeom>
          <a:noFill/>
        </p:spPr>
        <p:txBody>
          <a:bodyPr wrap="square" rtlCol="0">
            <a:spAutoFit/>
          </a:bodyPr>
          <a:lstStyle/>
          <a:p>
            <a:pPr algn="ctr"/>
            <a:r>
              <a:rPr lang="en-US" sz="1200" dirty="0"/>
              <a:t>*</a:t>
            </a:r>
          </a:p>
        </p:txBody>
      </p:sp>
      <p:sp>
        <p:nvSpPr>
          <p:cNvPr id="38" name="TextBox 37">
            <a:extLst>
              <a:ext uri="{FF2B5EF4-FFF2-40B4-BE49-F238E27FC236}">
                <a16:creationId xmlns:a16="http://schemas.microsoft.com/office/drawing/2014/main" id="{78781127-EAF8-1F8D-23D7-41271144A329}"/>
              </a:ext>
            </a:extLst>
          </p:cNvPr>
          <p:cNvSpPr txBox="1"/>
          <p:nvPr/>
        </p:nvSpPr>
        <p:spPr>
          <a:xfrm>
            <a:off x="6267016" y="1875468"/>
            <a:ext cx="164460" cy="276999"/>
          </a:xfrm>
          <a:prstGeom prst="rect">
            <a:avLst/>
          </a:prstGeom>
          <a:noFill/>
        </p:spPr>
        <p:txBody>
          <a:bodyPr wrap="square" rtlCol="0">
            <a:spAutoFit/>
          </a:bodyPr>
          <a:lstStyle/>
          <a:p>
            <a:pPr algn="ctr"/>
            <a:r>
              <a:rPr lang="en-US" sz="1200" dirty="0"/>
              <a:t>*</a:t>
            </a:r>
          </a:p>
        </p:txBody>
      </p:sp>
      <p:sp>
        <p:nvSpPr>
          <p:cNvPr id="39" name="TextBox 38">
            <a:extLst>
              <a:ext uri="{FF2B5EF4-FFF2-40B4-BE49-F238E27FC236}">
                <a16:creationId xmlns:a16="http://schemas.microsoft.com/office/drawing/2014/main" id="{5A2A4D49-CCE2-9FD0-2655-E0C1C4D184F0}"/>
              </a:ext>
            </a:extLst>
          </p:cNvPr>
          <p:cNvSpPr txBox="1"/>
          <p:nvPr/>
        </p:nvSpPr>
        <p:spPr>
          <a:xfrm>
            <a:off x="6110164" y="2382311"/>
            <a:ext cx="164460" cy="276999"/>
          </a:xfrm>
          <a:prstGeom prst="rect">
            <a:avLst/>
          </a:prstGeom>
          <a:noFill/>
        </p:spPr>
        <p:txBody>
          <a:bodyPr wrap="square" rtlCol="0">
            <a:spAutoFit/>
          </a:bodyPr>
          <a:lstStyle/>
          <a:p>
            <a:pPr algn="ctr"/>
            <a:r>
              <a:rPr lang="en-US" sz="1200" dirty="0"/>
              <a:t>0</a:t>
            </a:r>
          </a:p>
        </p:txBody>
      </p:sp>
      <p:sp>
        <p:nvSpPr>
          <p:cNvPr id="40" name="TextBox 39">
            <a:extLst>
              <a:ext uri="{FF2B5EF4-FFF2-40B4-BE49-F238E27FC236}">
                <a16:creationId xmlns:a16="http://schemas.microsoft.com/office/drawing/2014/main" id="{AFC12ECD-3B49-866E-E0A1-3FD3D075C14C}"/>
              </a:ext>
            </a:extLst>
          </p:cNvPr>
          <p:cNvSpPr txBox="1"/>
          <p:nvPr/>
        </p:nvSpPr>
        <p:spPr>
          <a:xfrm>
            <a:off x="6122520" y="2789941"/>
            <a:ext cx="164460" cy="276999"/>
          </a:xfrm>
          <a:prstGeom prst="rect">
            <a:avLst/>
          </a:prstGeom>
          <a:noFill/>
        </p:spPr>
        <p:txBody>
          <a:bodyPr wrap="square" rtlCol="0">
            <a:spAutoFit/>
          </a:bodyPr>
          <a:lstStyle/>
          <a:p>
            <a:pPr algn="ctr"/>
            <a:r>
              <a:rPr lang="en-US" sz="1200" dirty="0"/>
              <a:t>*</a:t>
            </a:r>
          </a:p>
        </p:txBody>
      </p:sp>
    </p:spTree>
    <p:extLst>
      <p:ext uri="{BB962C8B-B14F-4D97-AF65-F5344CB8AC3E}">
        <p14:creationId xmlns:p14="http://schemas.microsoft.com/office/powerpoint/2010/main" val="3828082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B2AF919-E863-CEB1-1741-FC094046E4E7}"/>
              </a:ext>
            </a:extLst>
          </p:cNvPr>
          <p:cNvSpPr/>
          <p:nvPr/>
        </p:nvSpPr>
        <p:spPr>
          <a:xfrm>
            <a:off x="3089564" y="1092291"/>
            <a:ext cx="5430981" cy="1466684"/>
          </a:xfrm>
          <a:prstGeom prst="rect">
            <a:avLst/>
          </a:prstGeom>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err="1">
                <a:latin typeface="Consolas" panose="020B0609020204030204" pitchFamily="49" charset="0"/>
              </a:rPr>
              <a:t>evse</a:t>
            </a:r>
            <a:r>
              <a:rPr lang="en-US" sz="1600" dirty="0">
                <a:latin typeface="Consolas" panose="020B0609020204030204" pitchFamily="49" charset="0"/>
              </a:rPr>
              <a:t>-dispenser-</a:t>
            </a:r>
            <a:r>
              <a:rPr lang="en-US" sz="1600" dirty="0" err="1">
                <a:latin typeface="Consolas" panose="020B0609020204030204" pitchFamily="49" charset="0"/>
              </a:rPr>
              <a:t>powerConverter</a:t>
            </a:r>
            <a:r>
              <a:rPr lang="en-US" sz="1600" dirty="0">
                <a:latin typeface="Consolas" panose="020B0609020204030204" pitchFamily="49" charset="0"/>
              </a:rPr>
              <a:t>-port-cable-equip</a:t>
            </a:r>
          </a:p>
          <a:p>
            <a:pPr algn="ctr"/>
            <a:r>
              <a:rPr lang="en-US" sz="1600" dirty="0" err="1">
                <a:latin typeface="Consolas" panose="020B0609020204030204" pitchFamily="49" charset="0"/>
              </a:rPr>
              <a:t>evse</a:t>
            </a:r>
            <a:r>
              <a:rPr lang="en-US" sz="1600" dirty="0">
                <a:latin typeface="Consolas" panose="020B0609020204030204" pitchFamily="49" charset="0"/>
              </a:rPr>
              <a:t>-dispenser-port-cable-equip</a:t>
            </a:r>
          </a:p>
          <a:p>
            <a:pPr algn="ctr"/>
            <a:r>
              <a:rPr lang="en-US" sz="1600" dirty="0" err="1">
                <a:latin typeface="Consolas" panose="020B0609020204030204" pitchFamily="49" charset="0"/>
              </a:rPr>
              <a:t>evse</a:t>
            </a:r>
            <a:r>
              <a:rPr lang="en-US" sz="1600" dirty="0">
                <a:latin typeface="Consolas" panose="020B0609020204030204" pitchFamily="49" charset="0"/>
              </a:rPr>
              <a:t>-dispenser-port-equip</a:t>
            </a:r>
          </a:p>
          <a:p>
            <a:pPr algn="ctr"/>
            <a:r>
              <a:rPr lang="en-US" sz="1600" dirty="0" err="1">
                <a:latin typeface="Consolas" panose="020B0609020204030204" pitchFamily="49" charset="0"/>
              </a:rPr>
              <a:t>evse</a:t>
            </a:r>
            <a:r>
              <a:rPr lang="en-US" sz="1600" dirty="0">
                <a:latin typeface="Consolas" panose="020B0609020204030204" pitchFamily="49" charset="0"/>
              </a:rPr>
              <a:t>-dispenser-equip</a:t>
            </a:r>
          </a:p>
          <a:p>
            <a:pPr algn="ctr"/>
            <a:r>
              <a:rPr lang="en-US" sz="1600" i="1" dirty="0">
                <a:latin typeface="Consolas" panose="020B0609020204030204" pitchFamily="49" charset="0"/>
              </a:rPr>
              <a:t>etc.</a:t>
            </a:r>
          </a:p>
        </p:txBody>
      </p:sp>
      <p:sp>
        <p:nvSpPr>
          <p:cNvPr id="2" name="Title 1">
            <a:extLst>
              <a:ext uri="{FF2B5EF4-FFF2-40B4-BE49-F238E27FC236}">
                <a16:creationId xmlns:a16="http://schemas.microsoft.com/office/drawing/2014/main" id="{E72554B6-7D89-5051-A499-63E591FC9F6F}"/>
              </a:ext>
            </a:extLst>
          </p:cNvPr>
          <p:cNvSpPr>
            <a:spLocks noGrp="1"/>
          </p:cNvSpPr>
          <p:nvPr>
            <p:ph type="title"/>
          </p:nvPr>
        </p:nvSpPr>
        <p:spPr/>
        <p:txBody>
          <a:bodyPr>
            <a:normAutofit fontScale="90000"/>
          </a:bodyPr>
          <a:lstStyle/>
          <a:p>
            <a:r>
              <a:rPr lang="en-US" dirty="0"/>
              <a:t>New EVSE Equipment Taxonomy: Option 3</a:t>
            </a:r>
          </a:p>
        </p:txBody>
      </p:sp>
      <p:sp>
        <p:nvSpPr>
          <p:cNvPr id="3" name="Rectangle: Rounded Corners 27">
            <a:extLst>
              <a:ext uri="{FF2B5EF4-FFF2-40B4-BE49-F238E27FC236}">
                <a16:creationId xmlns:a16="http://schemas.microsoft.com/office/drawing/2014/main" id="{2FFB99DF-4B89-BC56-AF64-AEEC3C48B662}"/>
              </a:ext>
            </a:extLst>
          </p:cNvPr>
          <p:cNvSpPr/>
          <p:nvPr/>
        </p:nvSpPr>
        <p:spPr>
          <a:xfrm>
            <a:off x="3951526" y="3147096"/>
            <a:ext cx="3707056" cy="928865"/>
          </a:xfrm>
          <a:prstGeom prst="roundRect">
            <a:avLst/>
          </a:prstGeom>
          <a:effectLst/>
        </p:spPr>
        <p:style>
          <a:lnRef idx="1">
            <a:schemeClr val="accent2"/>
          </a:lnRef>
          <a:fillRef idx="2">
            <a:schemeClr val="accent2"/>
          </a:fillRef>
          <a:effectRef idx="1">
            <a:schemeClr val="accent2"/>
          </a:effectRef>
          <a:fontRef idx="minor">
            <a:schemeClr val="dk1"/>
          </a:fontRef>
        </p:style>
        <p:txBody>
          <a:bodyPr rtlCol="0" anchor="ctr"/>
          <a:lstStyle/>
          <a:p>
            <a:r>
              <a:rPr lang="en-US" sz="1200" dirty="0"/>
              <a:t>These options cover the majority of the use cases.  We anticipate this taxonomy will also accommodate </a:t>
            </a:r>
            <a:r>
              <a:rPr lang="en-US" sz="1200" dirty="0" err="1">
                <a:latin typeface="Consolas" panose="020B0609020204030204" pitchFamily="49" charset="0"/>
                <a:cs typeface="Consolas" panose="020B0609020204030204" pitchFamily="49" charset="0"/>
              </a:rPr>
              <a:t>evse</a:t>
            </a:r>
            <a:r>
              <a:rPr lang="en-US" sz="1200" dirty="0">
                <a:latin typeface="Consolas" panose="020B0609020204030204" pitchFamily="49" charset="0"/>
                <a:cs typeface="Consolas" panose="020B0609020204030204" pitchFamily="49" charset="0"/>
              </a:rPr>
              <a:t>-port</a:t>
            </a:r>
            <a:r>
              <a:rPr lang="en-US" sz="1200" dirty="0"/>
              <a:t> located in a separate equipment enclosure than the </a:t>
            </a:r>
            <a:r>
              <a:rPr lang="en-US" sz="1200" dirty="0" err="1">
                <a:latin typeface="Consolas" panose="020B0609020204030204" pitchFamily="49" charset="0"/>
                <a:cs typeface="Consolas" panose="020B0609020204030204" pitchFamily="49" charset="0"/>
              </a:rPr>
              <a:t>evse</a:t>
            </a:r>
            <a:r>
              <a:rPr lang="en-US" sz="1200" dirty="0">
                <a:latin typeface="Consolas" panose="020B0609020204030204" pitchFamily="49" charset="0"/>
                <a:cs typeface="Consolas" panose="020B0609020204030204" pitchFamily="49" charset="0"/>
              </a:rPr>
              <a:t>-dispenser</a:t>
            </a:r>
            <a:r>
              <a:rPr lang="en-US" sz="1200" dirty="0"/>
              <a:t>.</a:t>
            </a:r>
          </a:p>
        </p:txBody>
      </p:sp>
      <p:sp>
        <p:nvSpPr>
          <p:cNvPr id="30" name="Rectangle: Rounded Corners 29">
            <a:extLst>
              <a:ext uri="{FF2B5EF4-FFF2-40B4-BE49-F238E27FC236}">
                <a16:creationId xmlns:a16="http://schemas.microsoft.com/office/drawing/2014/main" id="{925DA908-5F6A-43A4-B6F3-DDA31026119C}"/>
              </a:ext>
            </a:extLst>
          </p:cNvPr>
          <p:cNvSpPr/>
          <p:nvPr/>
        </p:nvSpPr>
        <p:spPr>
          <a:xfrm>
            <a:off x="174990" y="2345896"/>
            <a:ext cx="2631870" cy="902322"/>
          </a:xfrm>
          <a:prstGeom prst="roundRect">
            <a:avLst/>
          </a:prstGeom>
          <a:effectLst/>
        </p:spPr>
        <p:style>
          <a:lnRef idx="1">
            <a:schemeClr val="accent2"/>
          </a:lnRef>
          <a:fillRef idx="2">
            <a:schemeClr val="accent2"/>
          </a:fillRef>
          <a:effectRef idx="1">
            <a:schemeClr val="accent2"/>
          </a:effectRef>
          <a:fontRef idx="minor">
            <a:schemeClr val="dk1"/>
          </a:fontRef>
        </p:style>
        <p:txBody>
          <a:bodyPr rtlCol="0" anchor="ctr"/>
          <a:lstStyle/>
          <a:p>
            <a:r>
              <a:rPr lang="en-US" sz="1200" dirty="0"/>
              <a:t>Different elements can also be collapsed into a single </a:t>
            </a:r>
            <a:r>
              <a:rPr lang="en-US" sz="1200" dirty="0">
                <a:latin typeface="Consolas" panose="020B0609020204030204" pitchFamily="49" charset="0"/>
              </a:rPr>
              <a:t>equip</a:t>
            </a:r>
            <a:r>
              <a:rPr lang="en-US" sz="1200" dirty="0"/>
              <a:t>, or some elements may be omitted from the model in simple applications.</a:t>
            </a:r>
          </a:p>
        </p:txBody>
      </p:sp>
      <p:cxnSp>
        <p:nvCxnSpPr>
          <p:cNvPr id="31" name="Connector: Curved 30">
            <a:extLst>
              <a:ext uri="{FF2B5EF4-FFF2-40B4-BE49-F238E27FC236}">
                <a16:creationId xmlns:a16="http://schemas.microsoft.com/office/drawing/2014/main" id="{60765693-F7C6-8EC2-B8CF-EBF0D5F78B7F}"/>
              </a:ext>
            </a:extLst>
          </p:cNvPr>
          <p:cNvCxnSpPr>
            <a:cxnSpLocks/>
            <a:stCxn id="30" idx="3"/>
            <a:endCxn id="13" idx="2"/>
          </p:cNvCxnSpPr>
          <p:nvPr/>
        </p:nvCxnSpPr>
        <p:spPr>
          <a:xfrm flipV="1">
            <a:off x="2806860" y="2198717"/>
            <a:ext cx="953263" cy="598340"/>
          </a:xfrm>
          <a:prstGeom prst="curvedConnector2">
            <a:avLst/>
          </a:prstGeom>
          <a:ln>
            <a:tailEnd type="triangle"/>
          </a:ln>
        </p:spPr>
        <p:style>
          <a:lnRef idx="1">
            <a:schemeClr val="accent2"/>
          </a:lnRef>
          <a:fillRef idx="0">
            <a:schemeClr val="accent2"/>
          </a:fillRef>
          <a:effectRef idx="0">
            <a:schemeClr val="accent2"/>
          </a:effectRef>
          <a:fontRef idx="minor">
            <a:schemeClr val="tx1"/>
          </a:fontRef>
        </p:style>
      </p:cxnSp>
      <p:sp>
        <p:nvSpPr>
          <p:cNvPr id="13" name="Rectangle 12">
            <a:extLst>
              <a:ext uri="{FF2B5EF4-FFF2-40B4-BE49-F238E27FC236}">
                <a16:creationId xmlns:a16="http://schemas.microsoft.com/office/drawing/2014/main" id="{73CBC188-47F1-01C5-517E-1A34E6EA0B55}"/>
              </a:ext>
            </a:extLst>
          </p:cNvPr>
          <p:cNvSpPr/>
          <p:nvPr/>
        </p:nvSpPr>
        <p:spPr>
          <a:xfrm>
            <a:off x="3622963" y="1924397"/>
            <a:ext cx="274320" cy="27432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52766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DAE4-6DCD-D2D3-B482-180D1F6CFEED}"/>
              </a:ext>
            </a:extLst>
          </p:cNvPr>
          <p:cNvSpPr>
            <a:spLocks noGrp="1"/>
          </p:cNvSpPr>
          <p:nvPr>
            <p:ph type="title"/>
          </p:nvPr>
        </p:nvSpPr>
        <p:spPr/>
        <p:txBody>
          <a:bodyPr>
            <a:normAutofit fontScale="90000"/>
          </a:bodyPr>
          <a:lstStyle/>
          <a:p>
            <a:r>
              <a:rPr lang="en-US" dirty="0"/>
              <a:t>NEVI ↔ Haystack (Proposed) ↔ OCPP</a:t>
            </a:r>
          </a:p>
        </p:txBody>
      </p:sp>
      <p:sp>
        <p:nvSpPr>
          <p:cNvPr id="7" name="TextBox 6">
            <a:extLst>
              <a:ext uri="{FF2B5EF4-FFF2-40B4-BE49-F238E27FC236}">
                <a16:creationId xmlns:a16="http://schemas.microsoft.com/office/drawing/2014/main" id="{7495D2D1-26C7-8034-A3DE-807C57C6FDA0}"/>
              </a:ext>
            </a:extLst>
          </p:cNvPr>
          <p:cNvSpPr txBox="1"/>
          <p:nvPr/>
        </p:nvSpPr>
        <p:spPr>
          <a:xfrm>
            <a:off x="539431" y="1052548"/>
            <a:ext cx="1980104" cy="369332"/>
          </a:xfrm>
          <a:prstGeom prst="rect">
            <a:avLst/>
          </a:prstGeom>
          <a:noFill/>
        </p:spPr>
        <p:txBody>
          <a:bodyPr wrap="square" rtlCol="0">
            <a:spAutoFit/>
          </a:bodyPr>
          <a:lstStyle/>
          <a:p>
            <a:pPr algn="r"/>
            <a:r>
              <a:rPr lang="en-US" dirty="0">
                <a:solidFill>
                  <a:schemeClr val="accent5"/>
                </a:solidFill>
              </a:rPr>
              <a:t>Charging Station</a:t>
            </a:r>
          </a:p>
        </p:txBody>
      </p:sp>
      <p:sp>
        <p:nvSpPr>
          <p:cNvPr id="9" name="TextBox 8">
            <a:extLst>
              <a:ext uri="{FF2B5EF4-FFF2-40B4-BE49-F238E27FC236}">
                <a16:creationId xmlns:a16="http://schemas.microsoft.com/office/drawing/2014/main" id="{7C23CDB9-CC8B-4982-FE18-1177ECD24F77}"/>
              </a:ext>
            </a:extLst>
          </p:cNvPr>
          <p:cNvSpPr txBox="1"/>
          <p:nvPr/>
        </p:nvSpPr>
        <p:spPr>
          <a:xfrm>
            <a:off x="3205321" y="1847297"/>
            <a:ext cx="2733354" cy="369332"/>
          </a:xfrm>
          <a:prstGeom prst="rect">
            <a:avLst/>
          </a:prstGeom>
          <a:noFill/>
        </p:spPr>
        <p:txBody>
          <a:bodyPr wrap="square" rtlCol="0">
            <a:spAutoFit/>
          </a:bodyPr>
          <a:lstStyle/>
          <a:p>
            <a:pPr algn="ctr"/>
            <a:r>
              <a:rPr lang="en-US" dirty="0" err="1">
                <a:solidFill>
                  <a:schemeClr val="tx2"/>
                </a:solidFill>
                <a:latin typeface="Consolas" panose="020B0609020204030204" pitchFamily="49" charset="0"/>
              </a:rPr>
              <a:t>evse</a:t>
            </a:r>
            <a:r>
              <a:rPr lang="en-US" dirty="0">
                <a:solidFill>
                  <a:schemeClr val="tx2"/>
                </a:solidFill>
                <a:latin typeface="Consolas" panose="020B0609020204030204" pitchFamily="49" charset="0"/>
              </a:rPr>
              <a:t>-dispenser-equip</a:t>
            </a:r>
          </a:p>
        </p:txBody>
      </p:sp>
      <p:sp>
        <p:nvSpPr>
          <p:cNvPr id="10" name="TextBox 9">
            <a:extLst>
              <a:ext uri="{FF2B5EF4-FFF2-40B4-BE49-F238E27FC236}">
                <a16:creationId xmlns:a16="http://schemas.microsoft.com/office/drawing/2014/main" id="{1FD2B1EB-35E4-9784-A362-0F2F30856043}"/>
              </a:ext>
            </a:extLst>
          </p:cNvPr>
          <p:cNvSpPr txBox="1"/>
          <p:nvPr/>
        </p:nvSpPr>
        <p:spPr>
          <a:xfrm>
            <a:off x="3506295" y="2636513"/>
            <a:ext cx="2131407" cy="369332"/>
          </a:xfrm>
          <a:prstGeom prst="rect">
            <a:avLst/>
          </a:prstGeom>
          <a:noFill/>
        </p:spPr>
        <p:txBody>
          <a:bodyPr wrap="square" rtlCol="0">
            <a:spAutoFit/>
          </a:bodyPr>
          <a:lstStyle/>
          <a:p>
            <a:pPr algn="ctr"/>
            <a:r>
              <a:rPr lang="en-US" dirty="0" err="1">
                <a:solidFill>
                  <a:schemeClr val="tx2"/>
                </a:solidFill>
                <a:latin typeface="Consolas" panose="020B0609020204030204" pitchFamily="49" charset="0"/>
              </a:rPr>
              <a:t>evse</a:t>
            </a:r>
            <a:r>
              <a:rPr lang="en-US" dirty="0">
                <a:solidFill>
                  <a:schemeClr val="tx2"/>
                </a:solidFill>
                <a:latin typeface="Consolas" panose="020B0609020204030204" pitchFamily="49" charset="0"/>
              </a:rPr>
              <a:t>-port-equip</a:t>
            </a:r>
          </a:p>
        </p:txBody>
      </p:sp>
      <p:sp>
        <p:nvSpPr>
          <p:cNvPr id="11" name="TextBox 10">
            <a:extLst>
              <a:ext uri="{FF2B5EF4-FFF2-40B4-BE49-F238E27FC236}">
                <a16:creationId xmlns:a16="http://schemas.microsoft.com/office/drawing/2014/main" id="{496E1C77-B736-8755-5906-AD4E30DF8E0C}"/>
              </a:ext>
            </a:extLst>
          </p:cNvPr>
          <p:cNvSpPr txBox="1"/>
          <p:nvPr/>
        </p:nvSpPr>
        <p:spPr>
          <a:xfrm>
            <a:off x="3427353" y="3437294"/>
            <a:ext cx="2289289" cy="369332"/>
          </a:xfrm>
          <a:prstGeom prst="rect">
            <a:avLst/>
          </a:prstGeom>
          <a:noFill/>
        </p:spPr>
        <p:txBody>
          <a:bodyPr wrap="square" rtlCol="0">
            <a:spAutoFit/>
          </a:bodyPr>
          <a:lstStyle/>
          <a:p>
            <a:pPr algn="ctr"/>
            <a:r>
              <a:rPr lang="en-US" dirty="0" err="1">
                <a:solidFill>
                  <a:schemeClr val="tx2"/>
                </a:solidFill>
                <a:latin typeface="Consolas" panose="020B0609020204030204" pitchFamily="49" charset="0"/>
              </a:rPr>
              <a:t>evse</a:t>
            </a:r>
            <a:r>
              <a:rPr lang="en-US" dirty="0">
                <a:solidFill>
                  <a:schemeClr val="tx2"/>
                </a:solidFill>
                <a:latin typeface="Consolas" panose="020B0609020204030204" pitchFamily="49" charset="0"/>
              </a:rPr>
              <a:t>-cable-equip</a:t>
            </a:r>
          </a:p>
        </p:txBody>
      </p:sp>
      <p:sp>
        <p:nvSpPr>
          <p:cNvPr id="12" name="TextBox 11">
            <a:extLst>
              <a:ext uri="{FF2B5EF4-FFF2-40B4-BE49-F238E27FC236}">
                <a16:creationId xmlns:a16="http://schemas.microsoft.com/office/drawing/2014/main" id="{9585AE6C-8623-D227-5A9A-D0D4C0AA8888}"/>
              </a:ext>
            </a:extLst>
          </p:cNvPr>
          <p:cNvSpPr txBox="1"/>
          <p:nvPr/>
        </p:nvSpPr>
        <p:spPr>
          <a:xfrm>
            <a:off x="539431" y="2642378"/>
            <a:ext cx="1980104" cy="369332"/>
          </a:xfrm>
          <a:prstGeom prst="rect">
            <a:avLst/>
          </a:prstGeom>
          <a:noFill/>
        </p:spPr>
        <p:txBody>
          <a:bodyPr wrap="square" rtlCol="0">
            <a:spAutoFit/>
          </a:bodyPr>
          <a:lstStyle/>
          <a:p>
            <a:pPr algn="r"/>
            <a:r>
              <a:rPr lang="en-US" dirty="0">
                <a:solidFill>
                  <a:schemeClr val="accent5"/>
                </a:solidFill>
              </a:rPr>
              <a:t>Charging Port</a:t>
            </a:r>
          </a:p>
        </p:txBody>
      </p:sp>
      <p:sp>
        <p:nvSpPr>
          <p:cNvPr id="13" name="TextBox 12">
            <a:extLst>
              <a:ext uri="{FF2B5EF4-FFF2-40B4-BE49-F238E27FC236}">
                <a16:creationId xmlns:a16="http://schemas.microsoft.com/office/drawing/2014/main" id="{B34CE084-A711-7C4E-F5CD-6B5818B0865C}"/>
              </a:ext>
            </a:extLst>
          </p:cNvPr>
          <p:cNvSpPr txBox="1"/>
          <p:nvPr/>
        </p:nvSpPr>
        <p:spPr>
          <a:xfrm>
            <a:off x="539431" y="3437294"/>
            <a:ext cx="1980104" cy="369332"/>
          </a:xfrm>
          <a:prstGeom prst="rect">
            <a:avLst/>
          </a:prstGeom>
          <a:noFill/>
        </p:spPr>
        <p:txBody>
          <a:bodyPr wrap="square" rtlCol="0">
            <a:spAutoFit/>
          </a:bodyPr>
          <a:lstStyle/>
          <a:p>
            <a:pPr algn="r"/>
            <a:r>
              <a:rPr lang="en-US" dirty="0">
                <a:solidFill>
                  <a:schemeClr val="accent5"/>
                </a:solidFill>
              </a:rPr>
              <a:t>Connector</a:t>
            </a:r>
          </a:p>
        </p:txBody>
      </p:sp>
      <p:sp>
        <p:nvSpPr>
          <p:cNvPr id="14" name="TextBox 13">
            <a:extLst>
              <a:ext uri="{FF2B5EF4-FFF2-40B4-BE49-F238E27FC236}">
                <a16:creationId xmlns:a16="http://schemas.microsoft.com/office/drawing/2014/main" id="{56C3FF83-774B-5350-C7FB-657BD3D560BC}"/>
              </a:ext>
            </a:extLst>
          </p:cNvPr>
          <p:cNvSpPr txBox="1"/>
          <p:nvPr/>
        </p:nvSpPr>
        <p:spPr>
          <a:xfrm>
            <a:off x="539431" y="1847463"/>
            <a:ext cx="1980104" cy="369332"/>
          </a:xfrm>
          <a:prstGeom prst="rect">
            <a:avLst/>
          </a:prstGeom>
          <a:noFill/>
        </p:spPr>
        <p:txBody>
          <a:bodyPr wrap="square" rtlCol="0">
            <a:spAutoFit/>
          </a:bodyPr>
          <a:lstStyle/>
          <a:p>
            <a:pPr algn="r"/>
            <a:r>
              <a:rPr lang="en-US" dirty="0">
                <a:solidFill>
                  <a:schemeClr val="accent5"/>
                </a:solidFill>
              </a:rPr>
              <a:t>Charger</a:t>
            </a:r>
          </a:p>
        </p:txBody>
      </p:sp>
      <p:sp>
        <p:nvSpPr>
          <p:cNvPr id="15" name="TextBox 14">
            <a:extLst>
              <a:ext uri="{FF2B5EF4-FFF2-40B4-BE49-F238E27FC236}">
                <a16:creationId xmlns:a16="http://schemas.microsoft.com/office/drawing/2014/main" id="{E73AE1A9-98A6-E0A0-5D20-84F005EEF7AA}"/>
              </a:ext>
            </a:extLst>
          </p:cNvPr>
          <p:cNvSpPr txBox="1"/>
          <p:nvPr/>
        </p:nvSpPr>
        <p:spPr>
          <a:xfrm>
            <a:off x="6624465" y="1484380"/>
            <a:ext cx="1980104" cy="369332"/>
          </a:xfrm>
          <a:prstGeom prst="rect">
            <a:avLst/>
          </a:prstGeom>
          <a:noFill/>
        </p:spPr>
        <p:txBody>
          <a:bodyPr wrap="square" rtlCol="0">
            <a:spAutoFit/>
          </a:bodyPr>
          <a:lstStyle/>
          <a:p>
            <a:r>
              <a:rPr lang="en-US" dirty="0">
                <a:solidFill>
                  <a:schemeClr val="accent1">
                    <a:lumMod val="75000"/>
                  </a:schemeClr>
                </a:solidFill>
              </a:rPr>
              <a:t>Charging Station</a:t>
            </a:r>
          </a:p>
        </p:txBody>
      </p:sp>
      <p:sp>
        <p:nvSpPr>
          <p:cNvPr id="16" name="TextBox 15">
            <a:extLst>
              <a:ext uri="{FF2B5EF4-FFF2-40B4-BE49-F238E27FC236}">
                <a16:creationId xmlns:a16="http://schemas.microsoft.com/office/drawing/2014/main" id="{D66275FC-F293-C09E-E7C1-D9FE347B42E5}"/>
              </a:ext>
            </a:extLst>
          </p:cNvPr>
          <p:cNvSpPr txBox="1"/>
          <p:nvPr/>
        </p:nvSpPr>
        <p:spPr>
          <a:xfrm>
            <a:off x="6624465" y="3437294"/>
            <a:ext cx="1980104" cy="369332"/>
          </a:xfrm>
          <a:prstGeom prst="rect">
            <a:avLst/>
          </a:prstGeom>
          <a:noFill/>
        </p:spPr>
        <p:txBody>
          <a:bodyPr wrap="square" rtlCol="0">
            <a:spAutoFit/>
          </a:bodyPr>
          <a:lstStyle/>
          <a:p>
            <a:r>
              <a:rPr lang="en-US" dirty="0">
                <a:solidFill>
                  <a:schemeClr val="accent1">
                    <a:lumMod val="75000"/>
                  </a:schemeClr>
                </a:solidFill>
              </a:rPr>
              <a:t>Connector</a:t>
            </a:r>
          </a:p>
        </p:txBody>
      </p:sp>
      <p:sp>
        <p:nvSpPr>
          <p:cNvPr id="18" name="TextBox 17">
            <a:extLst>
              <a:ext uri="{FF2B5EF4-FFF2-40B4-BE49-F238E27FC236}">
                <a16:creationId xmlns:a16="http://schemas.microsoft.com/office/drawing/2014/main" id="{79D1D586-2ACE-9AD7-2038-33811B6BE1CF}"/>
              </a:ext>
            </a:extLst>
          </p:cNvPr>
          <p:cNvSpPr txBox="1"/>
          <p:nvPr/>
        </p:nvSpPr>
        <p:spPr>
          <a:xfrm>
            <a:off x="6624462" y="2635433"/>
            <a:ext cx="1980104" cy="369332"/>
          </a:xfrm>
          <a:prstGeom prst="rect">
            <a:avLst/>
          </a:prstGeom>
          <a:noFill/>
        </p:spPr>
        <p:txBody>
          <a:bodyPr wrap="square" rtlCol="0">
            <a:spAutoFit/>
          </a:bodyPr>
          <a:lstStyle/>
          <a:p>
            <a:r>
              <a:rPr lang="en-US" dirty="0">
                <a:solidFill>
                  <a:schemeClr val="accent1">
                    <a:lumMod val="75000"/>
                  </a:schemeClr>
                </a:solidFill>
              </a:rPr>
              <a:t>EVSE</a:t>
            </a:r>
          </a:p>
        </p:txBody>
      </p:sp>
      <p:cxnSp>
        <p:nvCxnSpPr>
          <p:cNvPr id="20" name="Connector: Curved 19">
            <a:extLst>
              <a:ext uri="{FF2B5EF4-FFF2-40B4-BE49-F238E27FC236}">
                <a16:creationId xmlns:a16="http://schemas.microsoft.com/office/drawing/2014/main" id="{6F9B819C-1A78-4DD0-B7D9-258B466F176B}"/>
              </a:ext>
            </a:extLst>
          </p:cNvPr>
          <p:cNvCxnSpPr>
            <a:cxnSpLocks/>
            <a:stCxn id="9" idx="1"/>
            <a:endCxn id="14" idx="3"/>
          </p:cNvCxnSpPr>
          <p:nvPr/>
        </p:nvCxnSpPr>
        <p:spPr>
          <a:xfrm rot="10800000" flipV="1">
            <a:off x="2519535" y="2031963"/>
            <a:ext cx="685786" cy="166"/>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23" name="Connector: Curved 22">
            <a:extLst>
              <a:ext uri="{FF2B5EF4-FFF2-40B4-BE49-F238E27FC236}">
                <a16:creationId xmlns:a16="http://schemas.microsoft.com/office/drawing/2014/main" id="{19ED01B6-5094-9283-BC04-ECA1EFE854E0}"/>
              </a:ext>
            </a:extLst>
          </p:cNvPr>
          <p:cNvCxnSpPr>
            <a:cxnSpLocks/>
            <a:stCxn id="9" idx="3"/>
            <a:endCxn id="15" idx="1"/>
          </p:cNvCxnSpPr>
          <p:nvPr/>
        </p:nvCxnSpPr>
        <p:spPr>
          <a:xfrm flipV="1">
            <a:off x="5938675" y="1669046"/>
            <a:ext cx="685790" cy="362917"/>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112AD28C-CF86-915C-2F9F-009BE26CA164}"/>
              </a:ext>
            </a:extLst>
          </p:cNvPr>
          <p:cNvCxnSpPr>
            <a:stCxn id="11" idx="1"/>
            <a:endCxn id="13" idx="3"/>
          </p:cNvCxnSpPr>
          <p:nvPr/>
        </p:nvCxnSpPr>
        <p:spPr>
          <a:xfrm flipH="1">
            <a:off x="2519535" y="3621960"/>
            <a:ext cx="90781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DC95016F-7138-51B5-D5C7-85C4C46C24D3}"/>
              </a:ext>
            </a:extLst>
          </p:cNvPr>
          <p:cNvCxnSpPr>
            <a:cxnSpLocks/>
            <a:stCxn id="11" idx="3"/>
            <a:endCxn id="16" idx="1"/>
          </p:cNvCxnSpPr>
          <p:nvPr/>
        </p:nvCxnSpPr>
        <p:spPr>
          <a:xfrm>
            <a:off x="5716642" y="3621960"/>
            <a:ext cx="90782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3DE423F0-4DA6-DAED-226D-DB68F8D34165}"/>
              </a:ext>
            </a:extLst>
          </p:cNvPr>
          <p:cNvCxnSpPr>
            <a:cxnSpLocks/>
            <a:stCxn id="10" idx="1"/>
            <a:endCxn id="12" idx="3"/>
          </p:cNvCxnSpPr>
          <p:nvPr/>
        </p:nvCxnSpPr>
        <p:spPr>
          <a:xfrm flipH="1">
            <a:off x="2519535" y="2821179"/>
            <a:ext cx="986760" cy="58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70C9B1D9-9B5E-C410-6469-6DE3860357D0}"/>
              </a:ext>
            </a:extLst>
          </p:cNvPr>
          <p:cNvCxnSpPr>
            <a:cxnSpLocks/>
            <a:stCxn id="10" idx="3"/>
            <a:endCxn id="18" idx="1"/>
          </p:cNvCxnSpPr>
          <p:nvPr/>
        </p:nvCxnSpPr>
        <p:spPr>
          <a:xfrm flipV="1">
            <a:off x="5637702" y="2820099"/>
            <a:ext cx="986760" cy="10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4" name="Rectangle: Rounded Corners 53">
            <a:extLst>
              <a:ext uri="{FF2B5EF4-FFF2-40B4-BE49-F238E27FC236}">
                <a16:creationId xmlns:a16="http://schemas.microsoft.com/office/drawing/2014/main" id="{A32C6BCE-A5FB-F18C-60CE-D37B3D230158}"/>
              </a:ext>
            </a:extLst>
          </p:cNvPr>
          <p:cNvSpPr/>
          <p:nvPr/>
        </p:nvSpPr>
        <p:spPr>
          <a:xfrm>
            <a:off x="6481042" y="1895113"/>
            <a:ext cx="2544675" cy="705334"/>
          </a:xfrm>
          <a:prstGeom prst="roundRect">
            <a:avLst/>
          </a:prstGeom>
          <a:effectLst/>
        </p:spPr>
        <p:style>
          <a:lnRef idx="1">
            <a:schemeClr val="accent2"/>
          </a:lnRef>
          <a:fillRef idx="2">
            <a:schemeClr val="accent2"/>
          </a:fillRef>
          <a:effectRef idx="1">
            <a:schemeClr val="accent2"/>
          </a:effectRef>
          <a:fontRef idx="minor">
            <a:schemeClr val="dk1"/>
          </a:fontRef>
        </p:style>
        <p:txBody>
          <a:bodyPr rtlCol="0" anchor="ctr"/>
          <a:lstStyle/>
          <a:p>
            <a:r>
              <a:rPr lang="en-US" sz="1200" dirty="0"/>
              <a:t>Mapping depends on system configuration; future </a:t>
            </a:r>
            <a:r>
              <a:rPr lang="en-US" sz="1200" dirty="0" err="1">
                <a:latin typeface="Consolas" panose="020B0609020204030204" pitchFamily="49" charset="0"/>
              </a:rPr>
              <a:t>evse</a:t>
            </a:r>
            <a:r>
              <a:rPr lang="en-US" sz="1200" dirty="0">
                <a:latin typeface="Consolas" panose="020B0609020204030204" pitchFamily="49" charset="0"/>
              </a:rPr>
              <a:t>-system</a:t>
            </a:r>
            <a:r>
              <a:rPr lang="en-US" sz="1200" dirty="0"/>
              <a:t> conjunct may be a better mapping?</a:t>
            </a:r>
          </a:p>
        </p:txBody>
      </p:sp>
      <p:cxnSp>
        <p:nvCxnSpPr>
          <p:cNvPr id="55" name="Connector: Curved 54">
            <a:extLst>
              <a:ext uri="{FF2B5EF4-FFF2-40B4-BE49-F238E27FC236}">
                <a16:creationId xmlns:a16="http://schemas.microsoft.com/office/drawing/2014/main" id="{3343A946-6D5A-43A9-AEAF-53428CBF0F49}"/>
              </a:ext>
            </a:extLst>
          </p:cNvPr>
          <p:cNvCxnSpPr>
            <a:cxnSpLocks/>
            <a:stCxn id="54" idx="1"/>
          </p:cNvCxnSpPr>
          <p:nvPr/>
        </p:nvCxnSpPr>
        <p:spPr>
          <a:xfrm rot="10800000">
            <a:off x="6251944" y="1979232"/>
            <a:ext cx="229099" cy="268549"/>
          </a:xfrm>
          <a:prstGeom prst="curvedConnector2">
            <a:avLst/>
          </a:prstGeom>
          <a:ln>
            <a:tailEnd type="triangle"/>
          </a:ln>
        </p:spPr>
        <p:style>
          <a:lnRef idx="1">
            <a:schemeClr val="accent2"/>
          </a:lnRef>
          <a:fillRef idx="0">
            <a:schemeClr val="accent2"/>
          </a:fillRef>
          <a:effectRef idx="0">
            <a:schemeClr val="accent2"/>
          </a:effectRef>
          <a:fontRef idx="minor">
            <a:schemeClr val="tx1"/>
          </a:fontRef>
        </p:style>
      </p:cxnSp>
      <p:sp>
        <p:nvSpPr>
          <p:cNvPr id="21" name="TextBox 20">
            <a:extLst>
              <a:ext uri="{FF2B5EF4-FFF2-40B4-BE49-F238E27FC236}">
                <a16:creationId xmlns:a16="http://schemas.microsoft.com/office/drawing/2014/main" id="{7EC02EB7-8D1E-FCC5-BA2C-3ADF2D527D85}"/>
              </a:ext>
            </a:extLst>
          </p:cNvPr>
          <p:cNvSpPr txBox="1"/>
          <p:nvPr/>
        </p:nvSpPr>
        <p:spPr>
          <a:xfrm>
            <a:off x="2892054" y="1046516"/>
            <a:ext cx="3359889" cy="369332"/>
          </a:xfrm>
          <a:prstGeom prst="rect">
            <a:avLst/>
          </a:prstGeom>
          <a:noFill/>
        </p:spPr>
        <p:txBody>
          <a:bodyPr wrap="square" rtlCol="0">
            <a:spAutoFit/>
          </a:bodyPr>
          <a:lstStyle/>
          <a:p>
            <a:pPr algn="ctr"/>
            <a:r>
              <a:rPr lang="en-US" dirty="0" err="1">
                <a:solidFill>
                  <a:schemeClr val="tx2"/>
                </a:solidFill>
                <a:latin typeface="Consolas" panose="020B0609020204030204" pitchFamily="49" charset="0"/>
              </a:rPr>
              <a:t>evse</a:t>
            </a:r>
            <a:r>
              <a:rPr lang="en-US" dirty="0">
                <a:solidFill>
                  <a:schemeClr val="tx2"/>
                </a:solidFill>
                <a:latin typeface="Consolas" panose="020B0609020204030204" pitchFamily="49" charset="0"/>
              </a:rPr>
              <a:t>-</a:t>
            </a:r>
            <a:r>
              <a:rPr lang="en-US" dirty="0" err="1">
                <a:solidFill>
                  <a:schemeClr val="tx2"/>
                </a:solidFill>
                <a:latin typeface="Consolas" panose="020B0609020204030204" pitchFamily="49" charset="0"/>
              </a:rPr>
              <a:t>powerConverter</a:t>
            </a:r>
            <a:r>
              <a:rPr lang="en-US" dirty="0">
                <a:solidFill>
                  <a:schemeClr val="tx2"/>
                </a:solidFill>
                <a:latin typeface="Consolas" panose="020B0609020204030204" pitchFamily="49" charset="0"/>
              </a:rPr>
              <a:t>-equip</a:t>
            </a:r>
          </a:p>
        </p:txBody>
      </p:sp>
      <p:cxnSp>
        <p:nvCxnSpPr>
          <p:cNvPr id="25" name="Connector: Curved 24">
            <a:extLst>
              <a:ext uri="{FF2B5EF4-FFF2-40B4-BE49-F238E27FC236}">
                <a16:creationId xmlns:a16="http://schemas.microsoft.com/office/drawing/2014/main" id="{9AC17798-D7D2-C061-CE91-E95E73842682}"/>
              </a:ext>
            </a:extLst>
          </p:cNvPr>
          <p:cNvCxnSpPr>
            <a:cxnSpLocks/>
            <a:stCxn id="21" idx="3"/>
            <a:endCxn id="15" idx="1"/>
          </p:cNvCxnSpPr>
          <p:nvPr/>
        </p:nvCxnSpPr>
        <p:spPr>
          <a:xfrm>
            <a:off x="6251943" y="1231182"/>
            <a:ext cx="372522" cy="437864"/>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5789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83ABD-BC96-2A61-BA38-D75241BC6FA3}"/>
              </a:ext>
            </a:extLst>
          </p:cNvPr>
          <p:cNvSpPr>
            <a:spLocks noGrp="1"/>
          </p:cNvSpPr>
          <p:nvPr>
            <p:ph type="title"/>
          </p:nvPr>
        </p:nvSpPr>
        <p:spPr/>
        <p:txBody>
          <a:bodyPr>
            <a:normAutofit fontScale="90000"/>
          </a:bodyPr>
          <a:lstStyle/>
          <a:p>
            <a:r>
              <a:rPr lang="en-US" dirty="0" err="1">
                <a:latin typeface="Consolas" panose="020B0609020204030204" pitchFamily="49" charset="0"/>
                <a:cs typeface="Consolas" panose="020B0609020204030204" pitchFamily="49" charset="0"/>
              </a:rPr>
              <a:t>evseCableType</a:t>
            </a:r>
            <a:r>
              <a:rPr lang="en-US" dirty="0"/>
              <a:t> tag on </a:t>
            </a:r>
            <a:r>
              <a:rPr lang="en-US" dirty="0" err="1">
                <a:latin typeface="Consolas" panose="020B0609020204030204" pitchFamily="49" charset="0"/>
                <a:cs typeface="Consolas" panose="020B0609020204030204" pitchFamily="49" charset="0"/>
              </a:rPr>
              <a:t>evse</a:t>
            </a:r>
            <a:r>
              <a:rPr lang="en-US" dirty="0">
                <a:latin typeface="Consolas" panose="020B0609020204030204" pitchFamily="49" charset="0"/>
                <a:cs typeface="Consolas" panose="020B0609020204030204" pitchFamily="49" charset="0"/>
              </a:rPr>
              <a:t>-cable-equip</a:t>
            </a:r>
          </a:p>
        </p:txBody>
      </p:sp>
      <p:sp>
        <p:nvSpPr>
          <p:cNvPr id="3" name="Content Placeholder 2">
            <a:extLst>
              <a:ext uri="{FF2B5EF4-FFF2-40B4-BE49-F238E27FC236}">
                <a16:creationId xmlns:a16="http://schemas.microsoft.com/office/drawing/2014/main" id="{B55CFDC2-628C-99D4-1D98-DF657616082B}"/>
              </a:ext>
            </a:extLst>
          </p:cNvPr>
          <p:cNvSpPr>
            <a:spLocks noGrp="1"/>
          </p:cNvSpPr>
          <p:nvPr>
            <p:ph idx="1"/>
          </p:nvPr>
        </p:nvSpPr>
        <p:spPr/>
        <p:txBody>
          <a:bodyPr>
            <a:normAutofit fontScale="62500" lnSpcReduction="20000"/>
          </a:bodyPr>
          <a:lstStyle/>
          <a:p>
            <a:r>
              <a:rPr lang="en-US" dirty="0"/>
              <a:t>Enum that defines the cable type</a:t>
            </a:r>
          </a:p>
          <a:p>
            <a:r>
              <a:rPr lang="en-US" dirty="0"/>
              <a:t>Based on OCPP 2.0.1 </a:t>
            </a:r>
            <a:r>
              <a:rPr lang="en-US" dirty="0" err="1"/>
              <a:t>ConnectorEnumType</a:t>
            </a:r>
            <a:r>
              <a:rPr lang="en-US" dirty="0"/>
              <a:t> but limited to physical cables only</a:t>
            </a:r>
          </a:p>
          <a:p>
            <a:r>
              <a:rPr lang="en-US" dirty="0"/>
              <a:t>Values</a:t>
            </a:r>
          </a:p>
          <a:p>
            <a:pPr lvl="1"/>
            <a:r>
              <a:rPr lang="en-US" dirty="0"/>
              <a:t>ccs1</a:t>
            </a:r>
          </a:p>
          <a:p>
            <a:pPr lvl="1"/>
            <a:r>
              <a:rPr lang="en-US" dirty="0"/>
              <a:t>ccs2</a:t>
            </a:r>
          </a:p>
          <a:p>
            <a:pPr lvl="1"/>
            <a:r>
              <a:rPr lang="en-US" dirty="0" err="1"/>
              <a:t>chademo</a:t>
            </a:r>
            <a:endParaRPr lang="en-US" dirty="0"/>
          </a:p>
          <a:p>
            <a:pPr lvl="1"/>
            <a:r>
              <a:rPr lang="en-US" dirty="0" err="1"/>
              <a:t>nacs</a:t>
            </a:r>
            <a:endParaRPr lang="en-US" dirty="0"/>
          </a:p>
          <a:p>
            <a:pPr lvl="1"/>
            <a:r>
              <a:rPr lang="en-US" dirty="0"/>
              <a:t>saeJ1772</a:t>
            </a:r>
          </a:p>
          <a:p>
            <a:pPr lvl="1"/>
            <a:r>
              <a:rPr lang="en-US" dirty="0"/>
              <a:t>iecType2</a:t>
            </a:r>
          </a:p>
          <a:p>
            <a:pPr lvl="1"/>
            <a:r>
              <a:rPr lang="en-US" dirty="0"/>
              <a:t>saeJ3068</a:t>
            </a:r>
          </a:p>
          <a:p>
            <a:pPr lvl="1"/>
            <a:r>
              <a:rPr lang="en-US" dirty="0" err="1"/>
              <a:t>mcs</a:t>
            </a:r>
            <a:endParaRPr lang="en-US" dirty="0"/>
          </a:p>
          <a:p>
            <a:pPr lvl="1"/>
            <a:r>
              <a:rPr lang="en-US" dirty="0" err="1"/>
              <a:t>gbt</a:t>
            </a:r>
            <a:endParaRPr lang="en-US" dirty="0"/>
          </a:p>
        </p:txBody>
      </p:sp>
      <p:sp>
        <p:nvSpPr>
          <p:cNvPr id="7" name="TextBox 6">
            <a:extLst>
              <a:ext uri="{FF2B5EF4-FFF2-40B4-BE49-F238E27FC236}">
                <a16:creationId xmlns:a16="http://schemas.microsoft.com/office/drawing/2014/main" id="{7B6C782C-FC69-8126-F76A-3B4C447F4E1A}"/>
              </a:ext>
            </a:extLst>
          </p:cNvPr>
          <p:cNvSpPr txBox="1"/>
          <p:nvPr/>
        </p:nvSpPr>
        <p:spPr>
          <a:xfrm>
            <a:off x="2865799" y="3253492"/>
            <a:ext cx="3666569" cy="715581"/>
          </a:xfrm>
          <a:prstGeom prst="rect">
            <a:avLst/>
          </a:prstGeom>
          <a:noFill/>
        </p:spPr>
        <p:txBody>
          <a:bodyPr wrap="square" rtlCol="0">
            <a:spAutoFit/>
          </a:bodyPr>
          <a:lstStyle/>
          <a:p>
            <a:r>
              <a:rPr lang="en-US" sz="1350" b="1" dirty="0"/>
              <a:t>Note:  </a:t>
            </a:r>
            <a:r>
              <a:rPr lang="en-US" sz="1350" dirty="0"/>
              <a:t>Since OCPP 2.0.1 was published Tesla open-sourced their connector and called it the “North American Charging Standard” (NACS)</a:t>
            </a:r>
          </a:p>
        </p:txBody>
      </p:sp>
      <p:sp>
        <p:nvSpPr>
          <p:cNvPr id="4" name="Rectangle: Rounded Corners 19">
            <a:extLst>
              <a:ext uri="{FF2B5EF4-FFF2-40B4-BE49-F238E27FC236}">
                <a16:creationId xmlns:a16="http://schemas.microsoft.com/office/drawing/2014/main" id="{ACE9293A-BF0A-8073-17AB-68AF4D056ECB}"/>
              </a:ext>
            </a:extLst>
          </p:cNvPr>
          <p:cNvSpPr/>
          <p:nvPr/>
        </p:nvSpPr>
        <p:spPr>
          <a:xfrm>
            <a:off x="2955854" y="2421536"/>
            <a:ext cx="2908342" cy="540314"/>
          </a:xfrm>
          <a:prstGeom prst="roundRect">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a:t>This is near-final; just need to review the list for completeness and consistency</a:t>
            </a:r>
          </a:p>
        </p:txBody>
      </p:sp>
    </p:spTree>
    <p:extLst>
      <p:ext uri="{BB962C8B-B14F-4D97-AF65-F5344CB8AC3E}">
        <p14:creationId xmlns:p14="http://schemas.microsoft.com/office/powerpoint/2010/main" val="1598945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86CF7-8886-5B8B-C3AB-107803BA3CC6}"/>
              </a:ext>
            </a:extLst>
          </p:cNvPr>
          <p:cNvSpPr>
            <a:spLocks noGrp="1"/>
          </p:cNvSpPr>
          <p:nvPr>
            <p:ph type="title"/>
          </p:nvPr>
        </p:nvSpPr>
        <p:spPr/>
        <p:txBody>
          <a:bodyPr>
            <a:normAutofit fontScale="90000"/>
          </a:bodyPr>
          <a:lstStyle/>
          <a:p>
            <a:r>
              <a:rPr lang="en-US" dirty="0"/>
              <a:t>Preview: Introducing EVSE Level Tags</a:t>
            </a:r>
          </a:p>
        </p:txBody>
      </p:sp>
      <p:sp>
        <p:nvSpPr>
          <p:cNvPr id="3" name="Content Placeholder 2">
            <a:extLst>
              <a:ext uri="{FF2B5EF4-FFF2-40B4-BE49-F238E27FC236}">
                <a16:creationId xmlns:a16="http://schemas.microsoft.com/office/drawing/2014/main" id="{8C5989EE-B3A1-1BFD-3024-790A458C6A84}"/>
              </a:ext>
            </a:extLst>
          </p:cNvPr>
          <p:cNvSpPr>
            <a:spLocks noGrp="1"/>
          </p:cNvSpPr>
          <p:nvPr>
            <p:ph idx="1"/>
          </p:nvPr>
        </p:nvSpPr>
        <p:spPr/>
        <p:txBody>
          <a:bodyPr/>
          <a:lstStyle/>
          <a:p>
            <a:r>
              <a:rPr lang="en-US" dirty="0"/>
              <a:t>Proposal to add marker tags:</a:t>
            </a:r>
          </a:p>
          <a:p>
            <a:pPr lvl="1"/>
            <a:r>
              <a:rPr lang="en-US" dirty="0">
                <a:latin typeface="Consolas" panose="020B0609020204030204" pitchFamily="49" charset="0"/>
                <a:cs typeface="Consolas" panose="020B0609020204030204" pitchFamily="49" charset="0"/>
              </a:rPr>
              <a:t>evseLevel1 </a:t>
            </a:r>
            <a:r>
              <a:rPr lang="en-US" dirty="0">
                <a:cs typeface="Consolas" panose="020B0609020204030204" pitchFamily="49" charset="0"/>
              </a:rPr>
              <a:t>= 120 V</a:t>
            </a:r>
            <a:r>
              <a:rPr lang="en-US" baseline="-25000" dirty="0">
                <a:cs typeface="Consolas" panose="020B0609020204030204" pitchFamily="49" charset="0"/>
              </a:rPr>
              <a:t>AC</a:t>
            </a:r>
            <a:r>
              <a:rPr lang="en-US" dirty="0">
                <a:cs typeface="Consolas" panose="020B0609020204030204" pitchFamily="49" charset="0"/>
              </a:rPr>
              <a:t> Charging</a:t>
            </a:r>
          </a:p>
          <a:p>
            <a:pPr lvl="1"/>
            <a:r>
              <a:rPr lang="en-US" dirty="0">
                <a:latin typeface="Consolas" panose="020B0609020204030204" pitchFamily="49" charset="0"/>
                <a:cs typeface="Consolas" panose="020B0609020204030204" pitchFamily="49" charset="0"/>
              </a:rPr>
              <a:t>evseLevel2 </a:t>
            </a:r>
            <a:r>
              <a:rPr lang="en-US" dirty="0">
                <a:cs typeface="Consolas" panose="020B0609020204030204" pitchFamily="49" charset="0"/>
              </a:rPr>
              <a:t>= 208 V</a:t>
            </a:r>
            <a:r>
              <a:rPr lang="en-US" baseline="-25000" dirty="0">
                <a:cs typeface="Consolas" panose="020B0609020204030204" pitchFamily="49" charset="0"/>
              </a:rPr>
              <a:t>AC</a:t>
            </a:r>
            <a:r>
              <a:rPr lang="en-US" dirty="0">
                <a:cs typeface="Consolas" panose="020B0609020204030204" pitchFamily="49" charset="0"/>
              </a:rPr>
              <a:t> or 240 V</a:t>
            </a:r>
            <a:r>
              <a:rPr lang="en-US" baseline="-25000" dirty="0">
                <a:cs typeface="Consolas" panose="020B0609020204030204" pitchFamily="49" charset="0"/>
              </a:rPr>
              <a:t>AC</a:t>
            </a:r>
            <a:r>
              <a:rPr lang="en-US" dirty="0">
                <a:cs typeface="Consolas" panose="020B0609020204030204" pitchFamily="49" charset="0"/>
              </a:rPr>
              <a:t> Charging</a:t>
            </a:r>
          </a:p>
          <a:p>
            <a:pPr lvl="1"/>
            <a:r>
              <a:rPr lang="en-US" dirty="0">
                <a:latin typeface="Consolas" panose="020B0609020204030204" pitchFamily="49" charset="0"/>
                <a:cs typeface="Consolas" panose="020B0609020204030204" pitchFamily="49" charset="0"/>
              </a:rPr>
              <a:t>evseLevel3 </a:t>
            </a:r>
            <a:r>
              <a:rPr lang="en-US" dirty="0">
                <a:cs typeface="Consolas" panose="020B0609020204030204" pitchFamily="49" charset="0"/>
              </a:rPr>
              <a:t>= DC Fast Charging</a:t>
            </a:r>
          </a:p>
        </p:txBody>
      </p:sp>
      <p:sp>
        <p:nvSpPr>
          <p:cNvPr id="4" name="Rectangle: Rounded Corners 19">
            <a:extLst>
              <a:ext uri="{FF2B5EF4-FFF2-40B4-BE49-F238E27FC236}">
                <a16:creationId xmlns:a16="http://schemas.microsoft.com/office/drawing/2014/main" id="{30929092-FB3E-5D9F-EE01-080F90196C27}"/>
              </a:ext>
            </a:extLst>
          </p:cNvPr>
          <p:cNvSpPr/>
          <p:nvPr/>
        </p:nvSpPr>
        <p:spPr>
          <a:xfrm>
            <a:off x="3569062" y="3287840"/>
            <a:ext cx="2005875" cy="540314"/>
          </a:xfrm>
          <a:prstGeom prst="roundRect">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a:t>Still working on the correct labels for these markers.</a:t>
            </a:r>
          </a:p>
        </p:txBody>
      </p:sp>
    </p:spTree>
    <p:extLst>
      <p:ext uri="{BB962C8B-B14F-4D97-AF65-F5344CB8AC3E}">
        <p14:creationId xmlns:p14="http://schemas.microsoft.com/office/powerpoint/2010/main" val="275532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ECF7C-B5EF-FD43-558B-FD3143D36837}"/>
              </a:ext>
            </a:extLst>
          </p:cNvPr>
          <p:cNvSpPr>
            <a:spLocks noGrp="1"/>
          </p:cNvSpPr>
          <p:nvPr>
            <p:ph type="title"/>
          </p:nvPr>
        </p:nvSpPr>
        <p:spPr/>
        <p:txBody>
          <a:bodyPr>
            <a:normAutofit fontScale="90000"/>
          </a:bodyPr>
          <a:lstStyle/>
          <a:p>
            <a:r>
              <a:rPr lang="en-US" dirty="0"/>
              <a:t>Agenda</a:t>
            </a:r>
            <a:endParaRPr lang="en-US" dirty="0">
              <a:solidFill>
                <a:srgbClr val="FF0000"/>
              </a:solidFill>
            </a:endParaRPr>
          </a:p>
        </p:txBody>
      </p:sp>
      <p:sp>
        <p:nvSpPr>
          <p:cNvPr id="3" name="Content Placeholder 2">
            <a:extLst>
              <a:ext uri="{FF2B5EF4-FFF2-40B4-BE49-F238E27FC236}">
                <a16:creationId xmlns:a16="http://schemas.microsoft.com/office/drawing/2014/main" id="{A8F6F6FA-0B0C-AFB3-7B9C-A8E14EDA4FA0}"/>
              </a:ext>
            </a:extLst>
          </p:cNvPr>
          <p:cNvSpPr>
            <a:spLocks noGrp="1"/>
          </p:cNvSpPr>
          <p:nvPr>
            <p:ph idx="1"/>
          </p:nvPr>
        </p:nvSpPr>
        <p:spPr/>
        <p:txBody>
          <a:bodyPr>
            <a:normAutofit/>
          </a:bodyPr>
          <a:lstStyle/>
          <a:p>
            <a:pPr marL="514350" indent="-514350">
              <a:buFont typeface="+mj-lt"/>
              <a:buAutoNum type="arabicPeriod"/>
            </a:pPr>
            <a:r>
              <a:rPr lang="en-US" sz="2400" dirty="0"/>
              <a:t>Working Group objective</a:t>
            </a:r>
          </a:p>
          <a:p>
            <a:pPr marL="514350" indent="-514350">
              <a:buFont typeface="+mj-lt"/>
              <a:buAutoNum type="arabicPeriod"/>
            </a:pPr>
            <a:r>
              <a:rPr lang="en-US" sz="2400" dirty="0"/>
              <a:t>Existing EVSE </a:t>
            </a:r>
            <a:r>
              <a:rPr lang="en-US" sz="2400" dirty="0">
                <a:latin typeface="Consolas" panose="020B0609020204030204" pitchFamily="49" charset="0"/>
              </a:rPr>
              <a:t>equip</a:t>
            </a:r>
            <a:r>
              <a:rPr lang="en-US" sz="2400" dirty="0"/>
              <a:t> model</a:t>
            </a:r>
          </a:p>
          <a:p>
            <a:pPr marL="514350" indent="-514350">
              <a:buFont typeface="+mj-lt"/>
              <a:buAutoNum type="arabicPeriod"/>
            </a:pPr>
            <a:r>
              <a:rPr lang="en-US" sz="2400" dirty="0"/>
              <a:t>Proposed EVSE </a:t>
            </a:r>
            <a:r>
              <a:rPr lang="en-US" sz="2400" dirty="0">
                <a:latin typeface="Consolas" panose="020B0609020204030204" pitchFamily="49" charset="0"/>
              </a:rPr>
              <a:t>equip</a:t>
            </a:r>
            <a:r>
              <a:rPr lang="en-US" sz="2400" dirty="0"/>
              <a:t> taxonomy</a:t>
            </a:r>
          </a:p>
          <a:p>
            <a:pPr marL="514350" indent="-514350">
              <a:buFont typeface="+mj-lt"/>
              <a:buAutoNum type="arabicPeriod"/>
            </a:pPr>
            <a:r>
              <a:rPr lang="en-US" sz="2400" dirty="0" err="1">
                <a:latin typeface="Consolas" panose="020B0609020204030204" pitchFamily="49" charset="0"/>
              </a:rPr>
              <a:t>evseCableType</a:t>
            </a:r>
            <a:r>
              <a:rPr lang="en-US" sz="2400" dirty="0"/>
              <a:t> and EVSE-level tags</a:t>
            </a:r>
          </a:p>
          <a:p>
            <a:pPr marL="514350" indent="-514350">
              <a:buFont typeface="+mj-lt"/>
              <a:buAutoNum type="arabicPeriod"/>
            </a:pPr>
            <a:r>
              <a:rPr lang="en-US" sz="2400" dirty="0"/>
              <a:t>EVSE data points</a:t>
            </a:r>
          </a:p>
          <a:p>
            <a:pPr marL="514350" indent="-514350">
              <a:buFont typeface="+mj-lt"/>
              <a:buAutoNum type="arabicPeriod"/>
            </a:pPr>
            <a:r>
              <a:rPr lang="en-US" sz="2400" dirty="0"/>
              <a:t>Summary of active proposals</a:t>
            </a:r>
          </a:p>
          <a:p>
            <a:pPr marL="514350" indent="-514350">
              <a:buFont typeface="+mj-lt"/>
              <a:buAutoNum type="arabicPeriod"/>
            </a:pPr>
            <a:r>
              <a:rPr lang="en-US" sz="2400" dirty="0"/>
              <a:t>What’s next?</a:t>
            </a:r>
          </a:p>
        </p:txBody>
      </p:sp>
    </p:spTree>
    <p:extLst>
      <p:ext uri="{BB962C8B-B14F-4D97-AF65-F5344CB8AC3E}">
        <p14:creationId xmlns:p14="http://schemas.microsoft.com/office/powerpoint/2010/main" val="845470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754B1-D2C1-63C4-D2C8-8A884263DF58}"/>
              </a:ext>
            </a:extLst>
          </p:cNvPr>
          <p:cNvSpPr>
            <a:spLocks noGrp="1"/>
          </p:cNvSpPr>
          <p:nvPr>
            <p:ph type="title"/>
          </p:nvPr>
        </p:nvSpPr>
        <p:spPr/>
        <p:txBody>
          <a:bodyPr>
            <a:normAutofit fontScale="90000"/>
          </a:bodyPr>
          <a:lstStyle/>
          <a:p>
            <a:r>
              <a:rPr lang="en-US" sz="3600" dirty="0">
                <a:solidFill>
                  <a:schemeClr val="tx1"/>
                </a:solidFill>
                <a:cs typeface="+mj-cs"/>
              </a:rPr>
              <a:t>Preview: Points on </a:t>
            </a:r>
            <a:r>
              <a:rPr lang="en-US" sz="3600" dirty="0">
                <a:solidFill>
                  <a:schemeClr val="tx1"/>
                </a:solidFill>
                <a:latin typeface="Consolas" panose="020B0609020204030204" pitchFamily="49" charset="0"/>
                <a:cs typeface="+mj-cs"/>
              </a:rPr>
              <a:t>ac-</a:t>
            </a:r>
            <a:r>
              <a:rPr lang="en-US" sz="3600" dirty="0" err="1">
                <a:solidFill>
                  <a:schemeClr val="tx1"/>
                </a:solidFill>
                <a:latin typeface="Consolas" panose="020B0609020204030204" pitchFamily="49" charset="0"/>
                <a:cs typeface="+mj-cs"/>
              </a:rPr>
              <a:t>evse</a:t>
            </a:r>
            <a:r>
              <a:rPr lang="en-US" sz="3600" dirty="0">
                <a:solidFill>
                  <a:schemeClr val="tx1"/>
                </a:solidFill>
                <a:latin typeface="Consolas" panose="020B0609020204030204" pitchFamily="49" charset="0"/>
                <a:cs typeface="+mj-cs"/>
              </a:rPr>
              <a:t>-port-equip</a:t>
            </a:r>
            <a:endParaRPr lang="en-US" dirty="0">
              <a:latin typeface="Consolas" panose="020B0609020204030204" pitchFamily="49" charset="0"/>
            </a:endParaRPr>
          </a:p>
        </p:txBody>
      </p:sp>
      <p:graphicFrame>
        <p:nvGraphicFramePr>
          <p:cNvPr id="5" name="Table 4">
            <a:extLst>
              <a:ext uri="{FF2B5EF4-FFF2-40B4-BE49-F238E27FC236}">
                <a16:creationId xmlns:a16="http://schemas.microsoft.com/office/drawing/2014/main" id="{0B5445DD-7C5F-3C2E-4AED-E84E4EB9735E}"/>
              </a:ext>
            </a:extLst>
          </p:cNvPr>
          <p:cNvGraphicFramePr>
            <a:graphicFrameLocks noGrp="1"/>
          </p:cNvGraphicFramePr>
          <p:nvPr>
            <p:extLst>
              <p:ext uri="{D42A27DB-BD31-4B8C-83A1-F6EECF244321}">
                <p14:modId xmlns:p14="http://schemas.microsoft.com/office/powerpoint/2010/main" val="3543679298"/>
              </p:ext>
            </p:extLst>
          </p:nvPr>
        </p:nvGraphicFramePr>
        <p:xfrm>
          <a:off x="487982" y="806644"/>
          <a:ext cx="8226710" cy="3474717"/>
        </p:xfrm>
        <a:graphic>
          <a:graphicData uri="http://schemas.openxmlformats.org/drawingml/2006/table">
            <a:tbl>
              <a:tblPr firstRow="1" bandRow="1">
                <a:tableStyleId>{5C22544A-7EE6-4342-B048-85BDC9FD1C3A}</a:tableStyleId>
              </a:tblPr>
              <a:tblGrid>
                <a:gridCol w="812404">
                  <a:extLst>
                    <a:ext uri="{9D8B030D-6E8A-4147-A177-3AD203B41FA5}">
                      <a16:colId xmlns:a16="http://schemas.microsoft.com/office/drawing/2014/main" val="1344096370"/>
                    </a:ext>
                  </a:extLst>
                </a:gridCol>
                <a:gridCol w="1345553">
                  <a:extLst>
                    <a:ext uri="{9D8B030D-6E8A-4147-A177-3AD203B41FA5}">
                      <a16:colId xmlns:a16="http://schemas.microsoft.com/office/drawing/2014/main" val="510078535"/>
                    </a:ext>
                  </a:extLst>
                </a:gridCol>
                <a:gridCol w="1406324">
                  <a:extLst>
                    <a:ext uri="{9D8B030D-6E8A-4147-A177-3AD203B41FA5}">
                      <a16:colId xmlns:a16="http://schemas.microsoft.com/office/drawing/2014/main" val="1786497686"/>
                    </a:ext>
                  </a:extLst>
                </a:gridCol>
                <a:gridCol w="1542746">
                  <a:extLst>
                    <a:ext uri="{9D8B030D-6E8A-4147-A177-3AD203B41FA5}">
                      <a16:colId xmlns:a16="http://schemas.microsoft.com/office/drawing/2014/main" val="676800891"/>
                    </a:ext>
                  </a:extLst>
                </a:gridCol>
                <a:gridCol w="1713797">
                  <a:extLst>
                    <a:ext uri="{9D8B030D-6E8A-4147-A177-3AD203B41FA5}">
                      <a16:colId xmlns:a16="http://schemas.microsoft.com/office/drawing/2014/main" val="2777004346"/>
                    </a:ext>
                  </a:extLst>
                </a:gridCol>
                <a:gridCol w="1405886">
                  <a:extLst>
                    <a:ext uri="{9D8B030D-6E8A-4147-A177-3AD203B41FA5}">
                      <a16:colId xmlns:a16="http://schemas.microsoft.com/office/drawing/2014/main" val="2532135789"/>
                    </a:ext>
                  </a:extLst>
                </a:gridCol>
              </a:tblGrid>
              <a:tr h="700475">
                <a:tc>
                  <a:txBody>
                    <a:bodyPr/>
                    <a:lstStyle/>
                    <a:p>
                      <a:pPr marL="0" algn="ctr" defTabSz="914400" rtl="0" eaLnBrk="1" fontAlgn="b" latinLnBrk="0" hangingPunct="1"/>
                      <a:r>
                        <a:rPr lang="en-US" sz="1600" b="1" u="none" strike="noStrike" kern="1200">
                          <a:solidFill>
                            <a:schemeClr val="lt1"/>
                          </a:solidFill>
                          <a:effectLst/>
                          <a:latin typeface="+mn-lt"/>
                          <a:ea typeface="+mn-ea"/>
                          <a:cs typeface="+mn-cs"/>
                        </a:rPr>
                        <a:t> </a:t>
                      </a:r>
                    </a:p>
                  </a:txBody>
                  <a:tcPr marL="12236" marR="12236" marT="12236" marB="0" anchor="b"/>
                </a:tc>
                <a:tc>
                  <a:txBody>
                    <a:bodyPr/>
                    <a:lstStyle/>
                    <a:p>
                      <a:pPr marL="0" algn="ctr" defTabSz="914400" rtl="0" eaLnBrk="1" fontAlgn="b" latinLnBrk="0" hangingPunct="1"/>
                      <a:r>
                        <a:rPr lang="en-US" sz="1100" b="0" u="none" strike="noStrike" kern="1200" dirty="0" err="1">
                          <a:solidFill>
                            <a:schemeClr val="lt1"/>
                          </a:solidFill>
                          <a:effectLst/>
                          <a:latin typeface="Consolas" panose="020B0609020204030204" pitchFamily="49" charset="0"/>
                          <a:ea typeface="+mn-ea"/>
                          <a:cs typeface="+mn-cs"/>
                        </a:rPr>
                        <a:t>evse</a:t>
                      </a:r>
                      <a:r>
                        <a:rPr lang="en-US" sz="1100" b="0" u="none" strike="noStrike" kern="1200" dirty="0">
                          <a:solidFill>
                            <a:schemeClr val="lt1"/>
                          </a:solidFill>
                          <a:effectLst/>
                          <a:latin typeface="Consolas" panose="020B0609020204030204" pitchFamily="49" charset="0"/>
                          <a:ea typeface="+mn-ea"/>
                          <a:cs typeface="+mn-cs"/>
                        </a:rPr>
                        <a:t>, session, sensor, point</a:t>
                      </a:r>
                    </a:p>
                  </a:txBody>
                  <a:tcPr marL="12236" marR="12236" marT="12236" marB="0" anchor="b"/>
                </a:tc>
                <a:tc>
                  <a:txBody>
                    <a:bodyPr/>
                    <a:lstStyle/>
                    <a:p>
                      <a:pPr marL="0" algn="ctr" defTabSz="914400" rtl="0" eaLnBrk="1" fontAlgn="b" latinLnBrk="0" hangingPunct="1"/>
                      <a:r>
                        <a:rPr lang="en-US" sz="1100" b="0" u="none" strike="noStrike" dirty="0" err="1">
                          <a:effectLst/>
                          <a:latin typeface="Consolas" panose="020B0609020204030204" pitchFamily="49" charset="0"/>
                        </a:rPr>
                        <a:t>evse</a:t>
                      </a:r>
                      <a:r>
                        <a:rPr lang="en-US" sz="1100" b="0" u="none" strike="noStrike" dirty="0">
                          <a:effectLst/>
                          <a:latin typeface="Consolas" panose="020B0609020204030204" pitchFamily="49" charset="0"/>
                        </a:rPr>
                        <a:t>, status, sensor, point</a:t>
                      </a:r>
                      <a:endParaRPr lang="en-US" sz="1100" b="0" u="none" strike="noStrike" kern="1200" dirty="0">
                        <a:solidFill>
                          <a:schemeClr val="lt1"/>
                        </a:solidFill>
                        <a:effectLst/>
                        <a:latin typeface="Consolas" panose="020B0609020204030204" pitchFamily="49" charset="0"/>
                        <a:ea typeface="+mn-ea"/>
                        <a:cs typeface="+mn-cs"/>
                      </a:endParaRPr>
                    </a:p>
                  </a:txBody>
                  <a:tcPr marL="12236" marR="12236" marT="12236" marB="0" anchor="b"/>
                </a:tc>
                <a:tc>
                  <a:txBody>
                    <a:bodyPr/>
                    <a:lstStyle/>
                    <a:p>
                      <a:pPr marL="0" algn="ctr" defTabSz="914400" rtl="0" eaLnBrk="1" fontAlgn="b" latinLnBrk="0" hangingPunct="1"/>
                      <a:r>
                        <a:rPr lang="en-US" sz="1100" b="0" u="none" strike="noStrike" dirty="0">
                          <a:effectLst/>
                          <a:latin typeface="Consolas" panose="020B0609020204030204" pitchFamily="49" charset="0"/>
                        </a:rPr>
                        <a:t>total, import, ac, </a:t>
                      </a:r>
                      <a:r>
                        <a:rPr lang="en-US" sz="1100" b="0" u="none" strike="noStrike" dirty="0" err="1">
                          <a:effectLst/>
                          <a:latin typeface="Consolas" panose="020B0609020204030204" pitchFamily="49" charset="0"/>
                        </a:rPr>
                        <a:t>elec</a:t>
                      </a:r>
                      <a:r>
                        <a:rPr lang="en-US" sz="1100" b="0" u="none" strike="noStrike" dirty="0">
                          <a:effectLst/>
                          <a:latin typeface="Consolas" panose="020B0609020204030204" pitchFamily="49" charset="0"/>
                        </a:rPr>
                        <a:t>, active, power, sensor, point</a:t>
                      </a:r>
                      <a:endParaRPr lang="en-US" sz="1100" b="0" u="none" strike="noStrike" kern="1200" dirty="0">
                        <a:solidFill>
                          <a:schemeClr val="lt1"/>
                        </a:solidFill>
                        <a:effectLst/>
                        <a:latin typeface="Consolas" panose="020B0609020204030204" pitchFamily="49" charset="0"/>
                        <a:ea typeface="+mn-ea"/>
                        <a:cs typeface="+mn-cs"/>
                      </a:endParaRPr>
                    </a:p>
                  </a:txBody>
                  <a:tcPr marL="12236" marR="12236" marT="12236" marB="0" anchor="b"/>
                </a:tc>
                <a:tc>
                  <a:txBody>
                    <a:bodyPr/>
                    <a:lstStyle/>
                    <a:p>
                      <a:pPr marL="0" algn="ctr" defTabSz="914400" rtl="0" eaLnBrk="1" fontAlgn="b" latinLnBrk="0" hangingPunct="1"/>
                      <a:r>
                        <a:rPr lang="en-US" sz="1100" b="0" u="none" strike="noStrike" kern="1200" dirty="0">
                          <a:solidFill>
                            <a:schemeClr val="lt1"/>
                          </a:solidFill>
                          <a:effectLst/>
                          <a:latin typeface="Consolas" panose="020B0609020204030204" pitchFamily="49" charset="0"/>
                          <a:ea typeface="+mn-ea"/>
                          <a:cs typeface="+mn-cs"/>
                        </a:rPr>
                        <a:t>total, import, ac, </a:t>
                      </a:r>
                      <a:r>
                        <a:rPr lang="en-US" sz="1100" b="0" u="none" strike="noStrike" kern="1200" dirty="0" err="1">
                          <a:solidFill>
                            <a:schemeClr val="lt1"/>
                          </a:solidFill>
                          <a:effectLst/>
                          <a:latin typeface="Consolas" panose="020B0609020204030204" pitchFamily="49" charset="0"/>
                          <a:ea typeface="+mn-ea"/>
                          <a:cs typeface="+mn-cs"/>
                        </a:rPr>
                        <a:t>elec</a:t>
                      </a:r>
                      <a:r>
                        <a:rPr lang="en-US" sz="1100" b="0" u="none" strike="noStrike" kern="1200" dirty="0">
                          <a:solidFill>
                            <a:schemeClr val="lt1"/>
                          </a:solidFill>
                          <a:effectLst/>
                          <a:latin typeface="Consolas" panose="020B0609020204030204" pitchFamily="49" charset="0"/>
                          <a:ea typeface="+mn-ea"/>
                          <a:cs typeface="+mn-cs"/>
                        </a:rPr>
                        <a:t>, active, energy, </a:t>
                      </a:r>
                      <a:r>
                        <a:rPr lang="en-US" sz="1100" b="0" u="none" strike="noStrike" kern="1200" dirty="0" err="1">
                          <a:solidFill>
                            <a:schemeClr val="lt1"/>
                          </a:solidFill>
                          <a:effectLst/>
                          <a:latin typeface="Consolas" panose="020B0609020204030204" pitchFamily="49" charset="0"/>
                          <a:ea typeface="+mn-ea"/>
                          <a:cs typeface="+mn-cs"/>
                        </a:rPr>
                        <a:t>hisTotalized</a:t>
                      </a:r>
                      <a:r>
                        <a:rPr lang="en-US" sz="1100" b="0" u="none" strike="noStrike" kern="1200" dirty="0">
                          <a:solidFill>
                            <a:schemeClr val="lt1"/>
                          </a:solidFill>
                          <a:effectLst/>
                          <a:latin typeface="Consolas" panose="020B0609020204030204" pitchFamily="49" charset="0"/>
                          <a:ea typeface="+mn-ea"/>
                          <a:cs typeface="+mn-cs"/>
                        </a:rPr>
                        <a:t>, sensor, point</a:t>
                      </a:r>
                    </a:p>
                  </a:txBody>
                  <a:tcPr marL="12236" marR="12236" marT="12236" marB="0" anchor="b"/>
                </a:tc>
                <a:tc>
                  <a:txBody>
                    <a:bodyPr/>
                    <a:lstStyle/>
                    <a:p>
                      <a:pPr algn="ctr" fontAlgn="b"/>
                      <a:r>
                        <a:rPr lang="en-US" sz="1100" b="0" u="none" strike="noStrike" kern="1200" dirty="0">
                          <a:solidFill>
                            <a:schemeClr val="lt1"/>
                          </a:solidFill>
                          <a:effectLst/>
                          <a:latin typeface="Consolas" panose="020B0609020204030204" pitchFamily="49" charset="0"/>
                          <a:ea typeface="+mn-ea"/>
                          <a:cs typeface="+mn-cs"/>
                        </a:rPr>
                        <a:t>import, ac, </a:t>
                      </a:r>
                      <a:r>
                        <a:rPr lang="en-US" sz="1100" b="0" u="none" strike="noStrike" kern="1200" dirty="0" err="1">
                          <a:solidFill>
                            <a:schemeClr val="lt1"/>
                          </a:solidFill>
                          <a:effectLst/>
                          <a:latin typeface="Consolas" panose="020B0609020204030204" pitchFamily="49" charset="0"/>
                          <a:ea typeface="+mn-ea"/>
                          <a:cs typeface="+mn-cs"/>
                        </a:rPr>
                        <a:t>elec</a:t>
                      </a:r>
                      <a:r>
                        <a:rPr lang="en-US" sz="1100" b="0" u="none" strike="noStrike" kern="1200" dirty="0">
                          <a:solidFill>
                            <a:schemeClr val="lt1"/>
                          </a:solidFill>
                          <a:effectLst/>
                          <a:latin typeface="Consolas" panose="020B0609020204030204" pitchFamily="49" charset="0"/>
                          <a:ea typeface="+mn-ea"/>
                          <a:cs typeface="+mn-cs"/>
                        </a:rPr>
                        <a:t>, current, magnitude, sensor, point</a:t>
                      </a:r>
                    </a:p>
                  </a:txBody>
                  <a:tcPr marL="12236" marR="12236" marT="12236" marB="0" anchor="b"/>
                </a:tc>
                <a:extLst>
                  <a:ext uri="{0D108BD9-81ED-4DB2-BD59-A6C34878D82A}">
                    <a16:rowId xmlns:a16="http://schemas.microsoft.com/office/drawing/2014/main" val="2895068052"/>
                  </a:ext>
                </a:extLst>
              </a:tr>
              <a:tr h="257387">
                <a:tc>
                  <a:txBody>
                    <a:bodyPr/>
                    <a:lstStyle/>
                    <a:p>
                      <a:pPr algn="ctr" fontAlgn="ctr"/>
                      <a:r>
                        <a:rPr lang="en-US" sz="1100" u="none" strike="noStrike" dirty="0">
                          <a:effectLst/>
                        </a:rPr>
                        <a:t>ts1</a:t>
                      </a:r>
                      <a:endParaRPr lang="en-US" sz="1100" b="0" i="0" u="none" strike="noStrike" dirty="0">
                        <a:solidFill>
                          <a:srgbClr val="000000"/>
                        </a:solidFill>
                        <a:effectLst/>
                        <a:latin typeface="Calibri" panose="020F0502020204030204" pitchFamily="34" charset="0"/>
                      </a:endParaRPr>
                    </a:p>
                  </a:txBody>
                  <a:tcPr marL="12236" marR="12236" marT="12236" marB="0" anchor="ctr"/>
                </a:tc>
                <a:tc>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dirty="0">
                          <a:effectLst/>
                        </a:rPr>
                        <a:t>“Available”</a:t>
                      </a:r>
                      <a:endParaRPr lang="en-US" sz="1100" b="0" i="0" u="none" strike="noStrike" dirty="0">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12236" marR="12236" marT="12236" marB="0" anchor="b"/>
                </a:tc>
                <a:extLst>
                  <a:ext uri="{0D108BD9-81ED-4DB2-BD59-A6C34878D82A}">
                    <a16:rowId xmlns:a16="http://schemas.microsoft.com/office/drawing/2014/main" val="4151755599"/>
                  </a:ext>
                </a:extLst>
              </a:tr>
              <a:tr h="257431">
                <a:tc>
                  <a:txBody>
                    <a:bodyPr/>
                    <a:lstStyle/>
                    <a:p>
                      <a:pPr algn="ctr" fontAlgn="ctr"/>
                      <a:r>
                        <a:rPr lang="en-US" sz="1100" u="none" strike="noStrike">
                          <a:effectLst/>
                        </a:rPr>
                        <a:t>ts2</a:t>
                      </a:r>
                      <a:endParaRPr lang="en-US" sz="1100" b="0" i="0" u="none" strike="noStrike">
                        <a:solidFill>
                          <a:srgbClr val="000000"/>
                        </a:solidFill>
                        <a:effectLst/>
                        <a:latin typeface="Calibri" panose="020F0502020204030204" pitchFamily="34" charset="0"/>
                      </a:endParaRPr>
                    </a:p>
                  </a:txBody>
                  <a:tcPr marL="12236" marR="12236" marT="12236" marB="0" anchor="ctr"/>
                </a:tc>
                <a:tc>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dirty="0">
                          <a:effectLst/>
                        </a:rPr>
                        <a:t>“Preparing”</a:t>
                      </a:r>
                      <a:endParaRPr lang="en-US" sz="1100" b="0" i="0" u="none" strike="noStrike" dirty="0">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12236" marR="12236" marT="12236" marB="0" anchor="b"/>
                </a:tc>
                <a:extLst>
                  <a:ext uri="{0D108BD9-81ED-4DB2-BD59-A6C34878D82A}">
                    <a16:rowId xmlns:a16="http://schemas.microsoft.com/office/drawing/2014/main" val="2759397745"/>
                  </a:ext>
                </a:extLst>
              </a:tr>
              <a:tr h="282428">
                <a:tc>
                  <a:txBody>
                    <a:bodyPr/>
                    <a:lstStyle/>
                    <a:p>
                      <a:pPr algn="ctr" fontAlgn="ctr"/>
                      <a:r>
                        <a:rPr lang="en-US" sz="1100" u="none" strike="noStrike">
                          <a:effectLst/>
                        </a:rPr>
                        <a:t>ts3</a:t>
                      </a:r>
                      <a:endParaRPr lang="en-US" sz="1100" b="0" i="0" u="none" strike="noStrike">
                        <a:solidFill>
                          <a:srgbClr val="000000"/>
                        </a:solidFill>
                        <a:effectLst/>
                        <a:latin typeface="Calibri" panose="020F0502020204030204" pitchFamily="34" charset="0"/>
                      </a:endParaRPr>
                    </a:p>
                  </a:txBody>
                  <a:tcPr marL="12236" marR="12236" marT="12236" marB="0" anchor="ctr"/>
                </a:tc>
                <a:tc>
                  <a:txBody>
                    <a:bodyPr/>
                    <a:lstStyle/>
                    <a:p>
                      <a:pPr algn="ctr" fontAlgn="b"/>
                      <a:r>
                        <a:rPr lang="en-US" sz="1100" u="none" strike="noStrike" dirty="0">
                          <a:effectLst/>
                        </a:rPr>
                        <a:t>"1234"</a:t>
                      </a:r>
                      <a:endParaRPr lang="en-US" sz="1100" b="0" i="0" u="none" strike="noStrike" dirty="0">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dirty="0">
                          <a:effectLst/>
                        </a:rPr>
                        <a:t>0kWh</a:t>
                      </a:r>
                      <a:endParaRPr lang="en-US" sz="1100" b="0" i="0" u="none" strike="noStrike" dirty="0">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12236" marR="12236" marT="12236" marB="0" anchor="b"/>
                </a:tc>
                <a:extLst>
                  <a:ext uri="{0D108BD9-81ED-4DB2-BD59-A6C34878D82A}">
                    <a16:rowId xmlns:a16="http://schemas.microsoft.com/office/drawing/2014/main" val="173606709"/>
                  </a:ext>
                </a:extLst>
              </a:tr>
              <a:tr h="282428">
                <a:tc>
                  <a:txBody>
                    <a:bodyPr/>
                    <a:lstStyle/>
                    <a:p>
                      <a:pPr algn="ctr" fontAlgn="ctr"/>
                      <a:r>
                        <a:rPr lang="en-US" sz="1100" u="none" strike="noStrike">
                          <a:effectLst/>
                        </a:rPr>
                        <a:t>ts4</a:t>
                      </a:r>
                      <a:endParaRPr lang="en-US" sz="1100" b="0" i="0" u="none" strike="noStrike">
                        <a:solidFill>
                          <a:srgbClr val="000000"/>
                        </a:solidFill>
                        <a:effectLst/>
                        <a:latin typeface="Calibri" panose="020F0502020204030204" pitchFamily="34" charset="0"/>
                      </a:endParaRPr>
                    </a:p>
                  </a:txBody>
                  <a:tcPr marL="12236" marR="12236" marT="12236" marB="0" anchor="ctr"/>
                </a:tc>
                <a:tc>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dirty="0">
                          <a:effectLst/>
                        </a:rPr>
                        <a:t>“Charging”</a:t>
                      </a:r>
                      <a:endParaRPr lang="en-US" sz="1100" b="0" i="0" u="none" strike="noStrike" dirty="0">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12236" marR="12236" marT="12236" marB="0" anchor="b"/>
                </a:tc>
                <a:extLst>
                  <a:ext uri="{0D108BD9-81ED-4DB2-BD59-A6C34878D82A}">
                    <a16:rowId xmlns:a16="http://schemas.microsoft.com/office/drawing/2014/main" val="3580775764"/>
                  </a:ext>
                </a:extLst>
              </a:tr>
              <a:tr h="282428">
                <a:tc>
                  <a:txBody>
                    <a:bodyPr/>
                    <a:lstStyle/>
                    <a:p>
                      <a:pPr algn="ctr" fontAlgn="ctr"/>
                      <a:r>
                        <a:rPr lang="en-US" sz="1100" u="none" strike="noStrike" dirty="0">
                          <a:effectLst/>
                        </a:rPr>
                        <a:t>ts5</a:t>
                      </a:r>
                      <a:endParaRPr lang="en-US" sz="1100" b="0" i="0" u="none" strike="noStrike" dirty="0">
                        <a:solidFill>
                          <a:srgbClr val="000000"/>
                        </a:solidFill>
                        <a:effectLst/>
                        <a:latin typeface="Calibri" panose="020F0502020204030204" pitchFamily="34" charset="0"/>
                      </a:endParaRPr>
                    </a:p>
                  </a:txBody>
                  <a:tcPr marL="12236" marR="12236" marT="12236" marB="0" anchor="ctr"/>
                </a:tc>
                <a:tc>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dirty="0">
                          <a:effectLst/>
                        </a:rPr>
                        <a:t>9.44kW</a:t>
                      </a:r>
                      <a:endParaRPr lang="en-US" sz="1100" b="0" i="0" u="none" strike="noStrike" dirty="0">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dirty="0">
                          <a:effectLst/>
                        </a:rPr>
                        <a:t>0.17kWh</a:t>
                      </a:r>
                      <a:endParaRPr lang="en-US" sz="1100" b="0" i="0" u="none" strike="noStrike" dirty="0">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dirty="0">
                          <a:effectLst/>
                        </a:rPr>
                        <a:t>40.62A</a:t>
                      </a:r>
                      <a:endParaRPr lang="en-US" sz="1100" b="0" i="0" u="none" strike="noStrike" dirty="0">
                        <a:solidFill>
                          <a:srgbClr val="000000"/>
                        </a:solidFill>
                        <a:effectLst/>
                        <a:latin typeface="Calibri" panose="020F0502020204030204" pitchFamily="34" charset="0"/>
                      </a:endParaRPr>
                    </a:p>
                  </a:txBody>
                  <a:tcPr marL="12236" marR="12236" marT="12236" marB="0" anchor="b"/>
                </a:tc>
                <a:extLst>
                  <a:ext uri="{0D108BD9-81ED-4DB2-BD59-A6C34878D82A}">
                    <a16:rowId xmlns:a16="http://schemas.microsoft.com/office/drawing/2014/main" val="2786225783"/>
                  </a:ext>
                </a:extLst>
              </a:tr>
              <a:tr h="282428">
                <a:tc gridSpan="6">
                  <a:txBody>
                    <a:bodyPr/>
                    <a:lstStyle/>
                    <a:p>
                      <a:pPr algn="ctr" fontAlgn="ct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12236" marR="12236" marT="1223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32641524"/>
                  </a:ext>
                </a:extLst>
              </a:tr>
              <a:tr h="282428">
                <a:tc>
                  <a:txBody>
                    <a:bodyPr/>
                    <a:lstStyle/>
                    <a:p>
                      <a:pPr algn="ctr" fontAlgn="ctr"/>
                      <a:r>
                        <a:rPr lang="en-US" sz="1100" u="none" strike="noStrike" dirty="0">
                          <a:effectLst/>
                        </a:rPr>
                        <a:t>tsX1</a:t>
                      </a:r>
                      <a:endParaRPr lang="en-US" sz="1100" b="0" i="0" u="none" strike="noStrike" dirty="0">
                        <a:solidFill>
                          <a:srgbClr val="000000"/>
                        </a:solidFill>
                        <a:effectLst/>
                        <a:latin typeface="Calibri" panose="020F0502020204030204" pitchFamily="34" charset="0"/>
                      </a:endParaRPr>
                    </a:p>
                  </a:txBody>
                  <a:tcPr marL="12236" marR="12236" marT="12236" marB="0" anchor="ctr"/>
                </a:tc>
                <a:tc>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dirty="0">
                          <a:effectLst/>
                        </a:rPr>
                        <a:t>9.39kW</a:t>
                      </a:r>
                      <a:endParaRPr lang="en-US" sz="1100" b="0" i="0" u="none" strike="noStrike" dirty="0">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dirty="0">
                          <a:effectLst/>
                        </a:rPr>
                        <a:t>29.37kWh</a:t>
                      </a:r>
                      <a:endParaRPr lang="en-US" sz="1100" b="0" i="0" u="none" strike="noStrike" dirty="0">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dirty="0">
                          <a:effectLst/>
                        </a:rPr>
                        <a:t>40.41A</a:t>
                      </a:r>
                      <a:endParaRPr lang="en-US" sz="1100" b="0" i="0" u="none" strike="noStrike" dirty="0">
                        <a:solidFill>
                          <a:srgbClr val="000000"/>
                        </a:solidFill>
                        <a:effectLst/>
                        <a:latin typeface="Calibri" panose="020F0502020204030204" pitchFamily="34" charset="0"/>
                      </a:endParaRPr>
                    </a:p>
                  </a:txBody>
                  <a:tcPr marL="12236" marR="12236" marT="12236" marB="0" anchor="b"/>
                </a:tc>
                <a:extLst>
                  <a:ext uri="{0D108BD9-81ED-4DB2-BD59-A6C34878D82A}">
                    <a16:rowId xmlns:a16="http://schemas.microsoft.com/office/drawing/2014/main" val="2699158241"/>
                  </a:ext>
                </a:extLst>
              </a:tr>
              <a:tr h="282428">
                <a:tc>
                  <a:txBody>
                    <a:bodyPr/>
                    <a:lstStyle/>
                    <a:p>
                      <a:pPr algn="ctr" fontAlgn="ctr"/>
                      <a:r>
                        <a:rPr lang="en-US" sz="1100" u="none" strike="noStrike">
                          <a:effectLst/>
                        </a:rPr>
                        <a:t>tsX2</a:t>
                      </a:r>
                      <a:endParaRPr lang="en-US" sz="1100" b="0" i="0" u="none" strike="noStrike">
                        <a:solidFill>
                          <a:srgbClr val="000000"/>
                        </a:solidFill>
                        <a:effectLst/>
                        <a:latin typeface="Calibri" panose="020F0502020204030204" pitchFamily="34" charset="0"/>
                      </a:endParaRPr>
                    </a:p>
                  </a:txBody>
                  <a:tcPr marL="12236" marR="12236" marT="12236" marB="0" anchor="ctr"/>
                </a:tc>
                <a:tc>
                  <a:txBody>
                    <a:bodyPr/>
                    <a:lstStyle/>
                    <a:p>
                      <a:pPr algn="ctr" fontAlgn="b"/>
                      <a:r>
                        <a:rPr lang="en-US" sz="1100" b="0" i="0" u="none" strike="noStrike" dirty="0">
                          <a:solidFill>
                            <a:srgbClr val="000000"/>
                          </a:solidFill>
                          <a:effectLst/>
                          <a:latin typeface="Calibri" panose="020F0502020204030204" pitchFamily="34" charset="0"/>
                        </a:rPr>
                        <a:t>stop</a:t>
                      </a:r>
                    </a:p>
                  </a:txBody>
                  <a:tcPr marL="12236" marR="12236" marT="12236" marB="0" anchor="b"/>
                </a:tc>
                <a:tc>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dirty="0">
                          <a:effectLst/>
                        </a:rPr>
                        <a:t>9.38kW</a:t>
                      </a:r>
                      <a:endParaRPr lang="en-US" sz="1100" b="0" i="0" u="none" strike="noStrike" dirty="0">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dirty="0">
                          <a:effectLst/>
                        </a:rPr>
                        <a:t>29.41kWh</a:t>
                      </a:r>
                      <a:endParaRPr lang="en-US" sz="1100" b="0" i="0" u="none" strike="noStrike" dirty="0">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dirty="0">
                          <a:effectLst/>
                        </a:rPr>
                        <a:t>40.38A</a:t>
                      </a:r>
                      <a:endParaRPr lang="en-US" sz="1100" b="0" i="0" u="none" strike="noStrike" dirty="0">
                        <a:solidFill>
                          <a:srgbClr val="000000"/>
                        </a:solidFill>
                        <a:effectLst/>
                        <a:latin typeface="Calibri" panose="020F0502020204030204" pitchFamily="34" charset="0"/>
                      </a:endParaRPr>
                    </a:p>
                  </a:txBody>
                  <a:tcPr marL="12236" marR="12236" marT="12236" marB="0" anchor="b"/>
                </a:tc>
                <a:extLst>
                  <a:ext uri="{0D108BD9-81ED-4DB2-BD59-A6C34878D82A}">
                    <a16:rowId xmlns:a16="http://schemas.microsoft.com/office/drawing/2014/main" val="3473288251"/>
                  </a:ext>
                </a:extLst>
              </a:tr>
              <a:tr h="282428">
                <a:tc>
                  <a:txBody>
                    <a:bodyPr/>
                    <a:lstStyle/>
                    <a:p>
                      <a:pPr algn="ctr" fontAlgn="ctr"/>
                      <a:r>
                        <a:rPr lang="en-US" sz="1100" u="none" strike="noStrike">
                          <a:effectLst/>
                        </a:rPr>
                        <a:t>tsX3</a:t>
                      </a:r>
                      <a:endParaRPr lang="en-US" sz="1100" b="0" i="0" u="none" strike="noStrike">
                        <a:solidFill>
                          <a:srgbClr val="000000"/>
                        </a:solidFill>
                        <a:effectLst/>
                        <a:latin typeface="Calibri" panose="020F0502020204030204" pitchFamily="34" charset="0"/>
                      </a:endParaRPr>
                    </a:p>
                  </a:txBody>
                  <a:tcPr marL="12236" marR="12236" marT="12236" marB="0" anchor="ctr"/>
                </a:tc>
                <a:tc>
                  <a:txBody>
                    <a:bodyPr/>
                    <a:lstStyle/>
                    <a:p>
                      <a:pPr algn="ctr"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dirty="0">
                          <a:effectLst/>
                        </a:rPr>
                        <a:t>“Finishing”</a:t>
                      </a:r>
                      <a:endParaRPr lang="en-US" sz="1100" b="0" i="0" u="none" strike="noStrike" dirty="0">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12236" marR="12236" marT="12236" marB="0" anchor="b"/>
                </a:tc>
                <a:extLst>
                  <a:ext uri="{0D108BD9-81ED-4DB2-BD59-A6C34878D82A}">
                    <a16:rowId xmlns:a16="http://schemas.microsoft.com/office/drawing/2014/main" val="2615541019"/>
                  </a:ext>
                </a:extLst>
              </a:tr>
              <a:tr h="282428">
                <a:tc>
                  <a:txBody>
                    <a:bodyPr/>
                    <a:lstStyle/>
                    <a:p>
                      <a:pPr algn="ctr" fontAlgn="ctr"/>
                      <a:r>
                        <a:rPr lang="en-US" sz="1100" u="none" strike="noStrike" dirty="0">
                          <a:effectLst/>
                        </a:rPr>
                        <a:t>tsX4</a:t>
                      </a:r>
                      <a:endParaRPr lang="en-US" sz="1100" b="0" i="0" u="none" strike="noStrike" dirty="0">
                        <a:solidFill>
                          <a:srgbClr val="000000"/>
                        </a:solidFill>
                        <a:effectLst/>
                        <a:latin typeface="Calibri" panose="020F0502020204030204" pitchFamily="34" charset="0"/>
                      </a:endParaRPr>
                    </a:p>
                  </a:txBody>
                  <a:tcPr marL="12236" marR="12236" marT="12236" marB="0" anchor="ctr"/>
                </a:tc>
                <a:tc>
                  <a:txBody>
                    <a:bodyPr/>
                    <a:lstStyle/>
                    <a:p>
                      <a:pPr algn="ctr"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dirty="0">
                          <a:effectLst/>
                        </a:rPr>
                        <a:t>“Available”</a:t>
                      </a:r>
                      <a:endParaRPr lang="en-US" sz="1100" b="0" i="0" u="none" strike="noStrike" dirty="0">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12236" marR="12236" marT="12236" marB="0" anchor="b"/>
                </a:tc>
                <a:extLst>
                  <a:ext uri="{0D108BD9-81ED-4DB2-BD59-A6C34878D82A}">
                    <a16:rowId xmlns:a16="http://schemas.microsoft.com/office/drawing/2014/main" val="2497687136"/>
                  </a:ext>
                </a:extLst>
              </a:tr>
            </a:tbl>
          </a:graphicData>
        </a:graphic>
      </p:graphicFrame>
      <p:sp>
        <p:nvSpPr>
          <p:cNvPr id="3" name="Rectangle: Rounded Corners 19">
            <a:extLst>
              <a:ext uri="{FF2B5EF4-FFF2-40B4-BE49-F238E27FC236}">
                <a16:creationId xmlns:a16="http://schemas.microsoft.com/office/drawing/2014/main" id="{9F3918D4-4318-C441-F0D0-01266581B361}"/>
              </a:ext>
            </a:extLst>
          </p:cNvPr>
          <p:cNvSpPr/>
          <p:nvPr/>
        </p:nvSpPr>
        <p:spPr>
          <a:xfrm>
            <a:off x="4674489" y="4270967"/>
            <a:ext cx="2003441" cy="390761"/>
          </a:xfrm>
          <a:prstGeom prst="roundRect">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a:t>Ongoing work related to </a:t>
            </a:r>
            <a:r>
              <a:rPr lang="en-US" sz="1200" dirty="0">
                <a:latin typeface="Consolas" panose="020B0609020204030204" pitchFamily="49" charset="0"/>
              </a:rPr>
              <a:t>total</a:t>
            </a:r>
            <a:r>
              <a:rPr lang="en-US" sz="1200" dirty="0"/>
              <a:t> and </a:t>
            </a:r>
            <a:r>
              <a:rPr lang="en-US" sz="1200" dirty="0">
                <a:latin typeface="Consolas" panose="020B0609020204030204" pitchFamily="49" charset="0"/>
              </a:rPr>
              <a:t>import</a:t>
            </a:r>
            <a:r>
              <a:rPr lang="en-US" sz="1200" dirty="0"/>
              <a:t> tags</a:t>
            </a:r>
          </a:p>
        </p:txBody>
      </p:sp>
      <p:sp>
        <p:nvSpPr>
          <p:cNvPr id="4" name="Rectangle: Rounded Corners 19">
            <a:extLst>
              <a:ext uri="{FF2B5EF4-FFF2-40B4-BE49-F238E27FC236}">
                <a16:creationId xmlns:a16="http://schemas.microsoft.com/office/drawing/2014/main" id="{9F883A00-2F9E-3FA5-BC95-A15501C024E2}"/>
              </a:ext>
            </a:extLst>
          </p:cNvPr>
          <p:cNvSpPr/>
          <p:nvPr/>
        </p:nvSpPr>
        <p:spPr>
          <a:xfrm>
            <a:off x="174991" y="4328171"/>
            <a:ext cx="1687428" cy="390761"/>
          </a:xfrm>
          <a:prstGeom prst="roundRect">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a:t>Stores the EV charging session ID</a:t>
            </a:r>
          </a:p>
        </p:txBody>
      </p:sp>
      <p:cxnSp>
        <p:nvCxnSpPr>
          <p:cNvPr id="8" name="Straight Arrow Connector 7">
            <a:extLst>
              <a:ext uri="{FF2B5EF4-FFF2-40B4-BE49-F238E27FC236}">
                <a16:creationId xmlns:a16="http://schemas.microsoft.com/office/drawing/2014/main" id="{3A98F7BB-1640-B69C-8AD6-73F8A1A8CB0B}"/>
              </a:ext>
            </a:extLst>
          </p:cNvPr>
          <p:cNvCxnSpPr>
            <a:cxnSpLocks/>
          </p:cNvCxnSpPr>
          <p:nvPr/>
        </p:nvCxnSpPr>
        <p:spPr>
          <a:xfrm flipV="1">
            <a:off x="1862419" y="4168588"/>
            <a:ext cx="443752" cy="35656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a16="http://schemas.microsoft.com/office/drawing/2014/main" id="{30F3B104-E16B-F8BA-EDCB-3D8060184FCF}"/>
              </a:ext>
            </a:extLst>
          </p:cNvPr>
          <p:cNvCxnSpPr>
            <a:cxnSpLocks/>
          </p:cNvCxnSpPr>
          <p:nvPr/>
        </p:nvCxnSpPr>
        <p:spPr>
          <a:xfrm flipV="1">
            <a:off x="6677930" y="4168588"/>
            <a:ext cx="321264" cy="30673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058F4772-C28D-8132-A5A3-7FEC3F1120C3}"/>
              </a:ext>
            </a:extLst>
          </p:cNvPr>
          <p:cNvCxnSpPr>
            <a:cxnSpLocks/>
          </p:cNvCxnSpPr>
          <p:nvPr/>
        </p:nvCxnSpPr>
        <p:spPr>
          <a:xfrm flipH="1" flipV="1">
            <a:off x="4353225" y="4131904"/>
            <a:ext cx="337813" cy="35380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04308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B0D05-8609-948D-F988-FCDC33B33C24}"/>
              </a:ext>
            </a:extLst>
          </p:cNvPr>
          <p:cNvSpPr>
            <a:spLocks noGrp="1"/>
          </p:cNvSpPr>
          <p:nvPr>
            <p:ph type="title"/>
          </p:nvPr>
        </p:nvSpPr>
        <p:spPr/>
        <p:txBody>
          <a:bodyPr>
            <a:normAutofit fontScale="90000"/>
          </a:bodyPr>
          <a:lstStyle/>
          <a:p>
            <a:r>
              <a:rPr lang="en-US" sz="3600" dirty="0">
                <a:solidFill>
                  <a:schemeClr val="tx1"/>
                </a:solidFill>
                <a:cs typeface="+mj-cs"/>
              </a:rPr>
              <a:t>Preview: Points on </a:t>
            </a:r>
            <a:r>
              <a:rPr lang="en-US" sz="3600" dirty="0">
                <a:solidFill>
                  <a:schemeClr val="tx1"/>
                </a:solidFill>
                <a:latin typeface="Consolas" panose="020B0609020204030204" pitchFamily="49" charset="0"/>
                <a:cs typeface="+mj-cs"/>
              </a:rPr>
              <a:t>dc-</a:t>
            </a:r>
            <a:r>
              <a:rPr lang="en-US" sz="3600" dirty="0" err="1">
                <a:solidFill>
                  <a:schemeClr val="tx1"/>
                </a:solidFill>
                <a:latin typeface="Consolas" panose="020B0609020204030204" pitchFamily="49" charset="0"/>
                <a:cs typeface="+mj-cs"/>
              </a:rPr>
              <a:t>evse</a:t>
            </a:r>
            <a:r>
              <a:rPr lang="en-US" sz="3600" dirty="0">
                <a:solidFill>
                  <a:schemeClr val="tx1"/>
                </a:solidFill>
                <a:latin typeface="Consolas" panose="020B0609020204030204" pitchFamily="49" charset="0"/>
                <a:cs typeface="+mj-cs"/>
              </a:rPr>
              <a:t>-port-equip</a:t>
            </a:r>
            <a:endParaRPr lang="en-US" dirty="0">
              <a:latin typeface="Consolas" panose="020B0609020204030204" pitchFamily="49" charset="0"/>
            </a:endParaRPr>
          </a:p>
        </p:txBody>
      </p:sp>
      <p:graphicFrame>
        <p:nvGraphicFramePr>
          <p:cNvPr id="7" name="Table 6">
            <a:extLst>
              <a:ext uri="{FF2B5EF4-FFF2-40B4-BE49-F238E27FC236}">
                <a16:creationId xmlns:a16="http://schemas.microsoft.com/office/drawing/2014/main" id="{5AD49AA2-491D-BDE0-CA21-41CD92792ADA}"/>
              </a:ext>
            </a:extLst>
          </p:cNvPr>
          <p:cNvGraphicFramePr>
            <a:graphicFrameLocks noGrp="1"/>
          </p:cNvGraphicFramePr>
          <p:nvPr>
            <p:extLst>
              <p:ext uri="{D42A27DB-BD31-4B8C-83A1-F6EECF244321}">
                <p14:modId xmlns:p14="http://schemas.microsoft.com/office/powerpoint/2010/main" val="310334633"/>
              </p:ext>
            </p:extLst>
          </p:nvPr>
        </p:nvGraphicFramePr>
        <p:xfrm>
          <a:off x="457503" y="805286"/>
          <a:ext cx="8226710" cy="3478177"/>
        </p:xfrm>
        <a:graphic>
          <a:graphicData uri="http://schemas.openxmlformats.org/drawingml/2006/table">
            <a:tbl>
              <a:tblPr firstRow="1" bandRow="1">
                <a:tableStyleId>{5C22544A-7EE6-4342-B048-85BDC9FD1C3A}</a:tableStyleId>
              </a:tblPr>
              <a:tblGrid>
                <a:gridCol w="812404">
                  <a:extLst>
                    <a:ext uri="{9D8B030D-6E8A-4147-A177-3AD203B41FA5}">
                      <a16:colId xmlns:a16="http://schemas.microsoft.com/office/drawing/2014/main" val="1344096370"/>
                    </a:ext>
                  </a:extLst>
                </a:gridCol>
                <a:gridCol w="1345553">
                  <a:extLst>
                    <a:ext uri="{9D8B030D-6E8A-4147-A177-3AD203B41FA5}">
                      <a16:colId xmlns:a16="http://schemas.microsoft.com/office/drawing/2014/main" val="510078535"/>
                    </a:ext>
                  </a:extLst>
                </a:gridCol>
                <a:gridCol w="1406324">
                  <a:extLst>
                    <a:ext uri="{9D8B030D-6E8A-4147-A177-3AD203B41FA5}">
                      <a16:colId xmlns:a16="http://schemas.microsoft.com/office/drawing/2014/main" val="1786497686"/>
                    </a:ext>
                  </a:extLst>
                </a:gridCol>
                <a:gridCol w="1542746">
                  <a:extLst>
                    <a:ext uri="{9D8B030D-6E8A-4147-A177-3AD203B41FA5}">
                      <a16:colId xmlns:a16="http://schemas.microsoft.com/office/drawing/2014/main" val="676800891"/>
                    </a:ext>
                  </a:extLst>
                </a:gridCol>
                <a:gridCol w="89285">
                  <a:extLst>
                    <a:ext uri="{9D8B030D-6E8A-4147-A177-3AD203B41FA5}">
                      <a16:colId xmlns:a16="http://schemas.microsoft.com/office/drawing/2014/main" val="2777004346"/>
                    </a:ext>
                  </a:extLst>
                </a:gridCol>
                <a:gridCol w="1624512">
                  <a:extLst>
                    <a:ext uri="{9D8B030D-6E8A-4147-A177-3AD203B41FA5}">
                      <a16:colId xmlns:a16="http://schemas.microsoft.com/office/drawing/2014/main" val="3531290207"/>
                    </a:ext>
                  </a:extLst>
                </a:gridCol>
                <a:gridCol w="1405886">
                  <a:extLst>
                    <a:ext uri="{9D8B030D-6E8A-4147-A177-3AD203B41FA5}">
                      <a16:colId xmlns:a16="http://schemas.microsoft.com/office/drawing/2014/main" val="2532135789"/>
                    </a:ext>
                  </a:extLst>
                </a:gridCol>
              </a:tblGrid>
              <a:tr h="679340">
                <a:tc>
                  <a:txBody>
                    <a:bodyPr/>
                    <a:lstStyle/>
                    <a:p>
                      <a:pPr marL="0" algn="ctr" defTabSz="914400" rtl="0" eaLnBrk="1" fontAlgn="b" latinLnBrk="0" hangingPunct="1"/>
                      <a:r>
                        <a:rPr lang="en-US" sz="1100" b="0" u="none" strike="noStrike" kern="1200" dirty="0">
                          <a:solidFill>
                            <a:schemeClr val="lt1"/>
                          </a:solidFill>
                          <a:effectLst/>
                          <a:latin typeface="Consolas" panose="020B0609020204030204" pitchFamily="49" charset="0"/>
                          <a:ea typeface="+mn-ea"/>
                          <a:cs typeface="+mn-cs"/>
                        </a:rPr>
                        <a:t> </a:t>
                      </a:r>
                    </a:p>
                  </a:txBody>
                  <a:tcPr marL="12236" marR="12236" marT="12236" marB="0" anchor="b"/>
                </a:tc>
                <a:tc>
                  <a:txBody>
                    <a:bodyPr/>
                    <a:lstStyle/>
                    <a:p>
                      <a:pPr marL="0" algn="ctr" defTabSz="914400" rtl="0" eaLnBrk="1" fontAlgn="b" latinLnBrk="0" hangingPunct="1"/>
                      <a:r>
                        <a:rPr lang="en-US" sz="1100" b="0" u="none" strike="noStrike" kern="1200" dirty="0" err="1">
                          <a:solidFill>
                            <a:schemeClr val="lt1"/>
                          </a:solidFill>
                          <a:effectLst/>
                          <a:latin typeface="Consolas" panose="020B0609020204030204" pitchFamily="49" charset="0"/>
                          <a:ea typeface="+mn-ea"/>
                          <a:cs typeface="+mn-cs"/>
                        </a:rPr>
                        <a:t>evse</a:t>
                      </a:r>
                      <a:r>
                        <a:rPr lang="en-US" sz="1100" b="0" u="none" strike="noStrike" kern="1200" dirty="0">
                          <a:solidFill>
                            <a:schemeClr val="lt1"/>
                          </a:solidFill>
                          <a:effectLst/>
                          <a:latin typeface="Consolas" panose="020B0609020204030204" pitchFamily="49" charset="0"/>
                          <a:ea typeface="+mn-ea"/>
                          <a:cs typeface="+mn-cs"/>
                        </a:rPr>
                        <a:t>, session, sensor, point</a:t>
                      </a:r>
                    </a:p>
                  </a:txBody>
                  <a:tcPr marL="12236" marR="12236" marT="12236" marB="0" anchor="b"/>
                </a:tc>
                <a:tc>
                  <a:txBody>
                    <a:bodyPr/>
                    <a:lstStyle/>
                    <a:p>
                      <a:pPr marL="0" algn="ctr" defTabSz="914400" rtl="0" eaLnBrk="1" fontAlgn="b" latinLnBrk="0" hangingPunct="1"/>
                      <a:r>
                        <a:rPr lang="en-US" sz="1100" b="0" u="none" strike="noStrike" dirty="0" err="1">
                          <a:effectLst/>
                          <a:latin typeface="Consolas" panose="020B0609020204030204" pitchFamily="49" charset="0"/>
                        </a:rPr>
                        <a:t>evse</a:t>
                      </a:r>
                      <a:r>
                        <a:rPr lang="en-US" sz="1100" b="0" u="none" strike="noStrike" dirty="0">
                          <a:effectLst/>
                          <a:latin typeface="Consolas" panose="020B0609020204030204" pitchFamily="49" charset="0"/>
                        </a:rPr>
                        <a:t>, status, sensor, point</a:t>
                      </a:r>
                      <a:endParaRPr lang="en-US" sz="1100" b="0" u="none" strike="noStrike" kern="1200" dirty="0">
                        <a:solidFill>
                          <a:schemeClr val="lt1"/>
                        </a:solidFill>
                        <a:effectLst/>
                        <a:latin typeface="Consolas" panose="020B0609020204030204" pitchFamily="49" charset="0"/>
                        <a:ea typeface="+mn-ea"/>
                        <a:cs typeface="+mn-cs"/>
                      </a:endParaRPr>
                    </a:p>
                  </a:txBody>
                  <a:tcPr marL="12236" marR="12236" marT="12236" marB="0" anchor="b"/>
                </a:tc>
                <a:tc>
                  <a:txBody>
                    <a:bodyPr/>
                    <a:lstStyle/>
                    <a:p>
                      <a:pPr marL="0" algn="ctr" defTabSz="914400" rtl="0" eaLnBrk="1" fontAlgn="b" latinLnBrk="0" hangingPunct="1"/>
                      <a:r>
                        <a:rPr lang="en-US" sz="1100" b="0" u="none" strike="noStrike" dirty="0">
                          <a:effectLst/>
                          <a:latin typeface="Consolas" panose="020B0609020204030204" pitchFamily="49" charset="0"/>
                        </a:rPr>
                        <a:t>total, import, dc, </a:t>
                      </a:r>
                      <a:r>
                        <a:rPr lang="en-US" sz="1100" b="0" u="none" strike="noStrike" dirty="0" err="1">
                          <a:effectLst/>
                          <a:latin typeface="Consolas" panose="020B0609020204030204" pitchFamily="49" charset="0"/>
                        </a:rPr>
                        <a:t>elec</a:t>
                      </a:r>
                      <a:r>
                        <a:rPr lang="en-US" sz="1100" b="0" u="none" strike="noStrike" dirty="0">
                          <a:effectLst/>
                          <a:latin typeface="Consolas" panose="020B0609020204030204" pitchFamily="49" charset="0"/>
                        </a:rPr>
                        <a:t>, active, power, sensor, point</a:t>
                      </a:r>
                      <a:endParaRPr lang="en-US" sz="1100" b="0" u="none" strike="noStrike" kern="1200" dirty="0">
                        <a:solidFill>
                          <a:schemeClr val="lt1"/>
                        </a:solidFill>
                        <a:effectLst/>
                        <a:latin typeface="Consolas" panose="020B0609020204030204" pitchFamily="49" charset="0"/>
                        <a:ea typeface="+mn-ea"/>
                        <a:cs typeface="+mn-cs"/>
                      </a:endParaRPr>
                    </a:p>
                  </a:txBody>
                  <a:tcPr marL="12236" marR="12236" marT="12236" marB="0" anchor="b"/>
                </a:tc>
                <a:tc gridSpan="2">
                  <a:txBody>
                    <a:bodyPr/>
                    <a:lstStyle/>
                    <a:p>
                      <a:pPr marL="0" algn="ctr" defTabSz="914400" rtl="0" eaLnBrk="1" fontAlgn="b" latinLnBrk="0" hangingPunct="1"/>
                      <a:r>
                        <a:rPr lang="en-US" sz="1100" b="0" u="none" strike="noStrike" kern="1200" dirty="0">
                          <a:solidFill>
                            <a:schemeClr val="lt1"/>
                          </a:solidFill>
                          <a:effectLst/>
                          <a:latin typeface="Consolas" panose="020B0609020204030204" pitchFamily="49" charset="0"/>
                          <a:ea typeface="+mn-ea"/>
                          <a:cs typeface="+mn-cs"/>
                        </a:rPr>
                        <a:t>total, import, dc, </a:t>
                      </a:r>
                      <a:r>
                        <a:rPr lang="en-US" sz="1100" b="0" u="none" strike="noStrike" kern="1200" dirty="0" err="1">
                          <a:solidFill>
                            <a:schemeClr val="lt1"/>
                          </a:solidFill>
                          <a:effectLst/>
                          <a:latin typeface="Consolas" panose="020B0609020204030204" pitchFamily="49" charset="0"/>
                          <a:ea typeface="+mn-ea"/>
                          <a:cs typeface="+mn-cs"/>
                        </a:rPr>
                        <a:t>elec</a:t>
                      </a:r>
                      <a:r>
                        <a:rPr lang="en-US" sz="1100" b="0" u="none" strike="noStrike" kern="1200" dirty="0">
                          <a:solidFill>
                            <a:schemeClr val="lt1"/>
                          </a:solidFill>
                          <a:effectLst/>
                          <a:latin typeface="Consolas" panose="020B0609020204030204" pitchFamily="49" charset="0"/>
                          <a:ea typeface="+mn-ea"/>
                          <a:cs typeface="+mn-cs"/>
                        </a:rPr>
                        <a:t>, active, energy, </a:t>
                      </a:r>
                      <a:r>
                        <a:rPr lang="en-US" sz="1100" b="0" u="none" strike="noStrike" kern="1200" dirty="0" err="1">
                          <a:solidFill>
                            <a:schemeClr val="lt1"/>
                          </a:solidFill>
                          <a:effectLst/>
                          <a:latin typeface="Consolas" panose="020B0609020204030204" pitchFamily="49" charset="0"/>
                          <a:ea typeface="+mn-ea"/>
                          <a:cs typeface="+mn-cs"/>
                        </a:rPr>
                        <a:t>hisTotalized</a:t>
                      </a:r>
                      <a:r>
                        <a:rPr lang="en-US" sz="1100" b="0" u="none" strike="noStrike" kern="1200" dirty="0">
                          <a:solidFill>
                            <a:schemeClr val="lt1"/>
                          </a:solidFill>
                          <a:effectLst/>
                          <a:latin typeface="Consolas" panose="020B0609020204030204" pitchFamily="49" charset="0"/>
                          <a:ea typeface="+mn-ea"/>
                          <a:cs typeface="+mn-cs"/>
                        </a:rPr>
                        <a:t>, sensor, point</a:t>
                      </a:r>
                    </a:p>
                  </a:txBody>
                  <a:tcPr marL="12236" marR="12236" marT="12236" marB="0" anchor="b"/>
                </a:tc>
                <a:tc hMerge="1">
                  <a:txBody>
                    <a:bodyPr/>
                    <a:lstStyle/>
                    <a:p>
                      <a:pPr marL="0" algn="ctr" defTabSz="914400" rtl="0" eaLnBrk="1" fontAlgn="b" latinLnBrk="0" hangingPunct="1"/>
                      <a:r>
                        <a:rPr lang="en-US" sz="2100" b="1" u="none" strike="noStrike" kern="1200" dirty="0">
                          <a:solidFill>
                            <a:schemeClr val="lt1"/>
                          </a:solidFill>
                          <a:effectLst/>
                          <a:latin typeface="+mn-lt"/>
                          <a:ea typeface="+mn-ea"/>
                          <a:cs typeface="+mn-cs"/>
                        </a:rPr>
                        <a:t>total, import, ac, </a:t>
                      </a:r>
                      <a:r>
                        <a:rPr lang="en-US" sz="2100" b="1" u="none" strike="noStrike" kern="1200" dirty="0" err="1">
                          <a:solidFill>
                            <a:schemeClr val="lt1"/>
                          </a:solidFill>
                          <a:effectLst/>
                          <a:latin typeface="+mn-lt"/>
                          <a:ea typeface="+mn-ea"/>
                          <a:cs typeface="+mn-cs"/>
                        </a:rPr>
                        <a:t>elec</a:t>
                      </a:r>
                      <a:r>
                        <a:rPr lang="en-US" sz="2100" b="1" u="none" strike="noStrike" kern="1200" dirty="0">
                          <a:solidFill>
                            <a:schemeClr val="lt1"/>
                          </a:solidFill>
                          <a:effectLst/>
                          <a:latin typeface="+mn-lt"/>
                          <a:ea typeface="+mn-ea"/>
                          <a:cs typeface="+mn-cs"/>
                        </a:rPr>
                        <a:t>, active, energy, </a:t>
                      </a:r>
                      <a:r>
                        <a:rPr lang="en-US" sz="2100" b="1" u="none" strike="noStrike" kern="1200" dirty="0" err="1">
                          <a:solidFill>
                            <a:schemeClr val="lt1"/>
                          </a:solidFill>
                          <a:effectLst/>
                          <a:latin typeface="+mn-lt"/>
                          <a:ea typeface="+mn-ea"/>
                          <a:cs typeface="+mn-cs"/>
                        </a:rPr>
                        <a:t>hisTotalized</a:t>
                      </a:r>
                      <a:r>
                        <a:rPr lang="en-US" sz="2100" b="1" u="none" strike="noStrike" kern="1200" dirty="0">
                          <a:solidFill>
                            <a:schemeClr val="lt1"/>
                          </a:solidFill>
                          <a:effectLst/>
                          <a:latin typeface="+mn-lt"/>
                          <a:ea typeface="+mn-ea"/>
                          <a:cs typeface="+mn-cs"/>
                        </a:rPr>
                        <a:t>, sensor, point</a:t>
                      </a:r>
                    </a:p>
                  </a:txBody>
                  <a:tcPr marL="16315" marR="16315" marT="16315" marB="0" anchor="b"/>
                </a:tc>
                <a:tc>
                  <a:txBody>
                    <a:bodyPr/>
                    <a:lstStyle/>
                    <a:p>
                      <a:pPr algn="ctr" fontAlgn="b"/>
                      <a:r>
                        <a:rPr lang="en-US" sz="1100" b="0" u="none" strike="noStrike" kern="1200" dirty="0" err="1">
                          <a:solidFill>
                            <a:schemeClr val="lt1"/>
                          </a:solidFill>
                          <a:effectLst/>
                          <a:latin typeface="Consolas" panose="020B0609020204030204" pitchFamily="49" charset="0"/>
                          <a:ea typeface="+mn-ea"/>
                          <a:cs typeface="+mn-cs"/>
                        </a:rPr>
                        <a:t>elec</a:t>
                      </a:r>
                      <a:r>
                        <a:rPr lang="en-US" sz="1100" b="0" u="none" strike="noStrike" kern="1200" dirty="0">
                          <a:solidFill>
                            <a:schemeClr val="lt1"/>
                          </a:solidFill>
                          <a:effectLst/>
                          <a:latin typeface="Consolas" panose="020B0609020204030204" pitchFamily="49" charset="0"/>
                          <a:ea typeface="+mn-ea"/>
                          <a:cs typeface="+mn-cs"/>
                        </a:rPr>
                        <a:t>, vehicle, battery, level, sensor, point</a:t>
                      </a:r>
                    </a:p>
                  </a:txBody>
                  <a:tcPr marL="12236" marR="12236" marT="12236" marB="0" anchor="b"/>
                </a:tc>
                <a:extLst>
                  <a:ext uri="{0D108BD9-81ED-4DB2-BD59-A6C34878D82A}">
                    <a16:rowId xmlns:a16="http://schemas.microsoft.com/office/drawing/2014/main" val="2895068052"/>
                  </a:ext>
                </a:extLst>
              </a:tr>
              <a:tr h="249911">
                <a:tc>
                  <a:txBody>
                    <a:bodyPr/>
                    <a:lstStyle/>
                    <a:p>
                      <a:pPr algn="ctr" fontAlgn="ctr"/>
                      <a:r>
                        <a:rPr lang="en-US" sz="1100" u="none" strike="noStrike" dirty="0">
                          <a:effectLst/>
                        </a:rPr>
                        <a:t>ts1</a:t>
                      </a:r>
                      <a:endParaRPr lang="en-US" sz="1100" b="0" i="0" u="none" strike="noStrike" dirty="0">
                        <a:solidFill>
                          <a:srgbClr val="000000"/>
                        </a:solidFill>
                        <a:effectLst/>
                        <a:latin typeface="Calibri" panose="020F0502020204030204" pitchFamily="34" charset="0"/>
                      </a:endParaRPr>
                    </a:p>
                  </a:txBody>
                  <a:tcPr marL="12236" marR="12236" marT="12236" marB="0" anchor="ctr"/>
                </a:tc>
                <a:tc>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dirty="0">
                          <a:effectLst/>
                        </a:rPr>
                        <a:t>“Available”</a:t>
                      </a:r>
                      <a:endParaRPr lang="en-US" sz="1100" b="0" i="0" u="none" strike="noStrike" dirty="0">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12236" marR="12236" marT="12236" marB="0" anchor="b"/>
                </a:tc>
                <a:tc gridSpan="2">
                  <a:txBody>
                    <a:bodyPr/>
                    <a:lstStyle/>
                    <a:p>
                      <a:pPr algn="ctr"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12236" marR="12236" marT="12236" marB="0" anchor="b"/>
                </a:tc>
                <a:tc hMerge="1">
                  <a:txBody>
                    <a:bodyPr/>
                    <a:lstStyle/>
                    <a:p>
                      <a:pPr algn="ctr" fontAlgn="b"/>
                      <a:r>
                        <a:rPr lang="en-US" sz="2100" u="none" strike="noStrike">
                          <a:effectLst/>
                        </a:rPr>
                        <a:t>-</a:t>
                      </a:r>
                      <a:endParaRPr lang="en-US" sz="2100" b="0" i="0" u="none" strike="noStrike">
                        <a:solidFill>
                          <a:srgbClr val="000000"/>
                        </a:solidFill>
                        <a:effectLst/>
                        <a:latin typeface="Calibri" panose="020F0502020204030204" pitchFamily="34" charset="0"/>
                      </a:endParaRPr>
                    </a:p>
                  </a:txBody>
                  <a:tcPr marL="16315" marR="16315" marT="16315" marB="0" anchor="b"/>
                </a:tc>
                <a:tc>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12236" marR="12236" marT="12236" marB="0" anchor="b"/>
                </a:tc>
                <a:extLst>
                  <a:ext uri="{0D108BD9-81ED-4DB2-BD59-A6C34878D82A}">
                    <a16:rowId xmlns:a16="http://schemas.microsoft.com/office/drawing/2014/main" val="4151755599"/>
                  </a:ext>
                </a:extLst>
              </a:tr>
              <a:tr h="282830">
                <a:tc>
                  <a:txBody>
                    <a:bodyPr/>
                    <a:lstStyle/>
                    <a:p>
                      <a:pPr algn="ctr" fontAlgn="ctr"/>
                      <a:r>
                        <a:rPr lang="en-US" sz="1100" u="none" strike="noStrike">
                          <a:effectLst/>
                        </a:rPr>
                        <a:t>ts2</a:t>
                      </a:r>
                      <a:endParaRPr lang="en-US" sz="1100" b="0" i="0" u="none" strike="noStrike">
                        <a:solidFill>
                          <a:srgbClr val="000000"/>
                        </a:solidFill>
                        <a:effectLst/>
                        <a:latin typeface="Calibri" panose="020F0502020204030204" pitchFamily="34" charset="0"/>
                      </a:endParaRPr>
                    </a:p>
                  </a:txBody>
                  <a:tcPr marL="12236" marR="12236" marT="12236" marB="0" anchor="ctr"/>
                </a:tc>
                <a:tc>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dirty="0">
                          <a:effectLst/>
                        </a:rPr>
                        <a:t>“Preparing”</a:t>
                      </a:r>
                      <a:endParaRPr lang="en-US" sz="1100" b="0" i="0" u="none" strike="noStrike" dirty="0">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12236" marR="12236" marT="12236" marB="0" anchor="b"/>
                </a:tc>
                <a:tc gridSpan="2">
                  <a:txBody>
                    <a:bodyPr/>
                    <a:lstStyle/>
                    <a:p>
                      <a:pPr algn="ctr"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12236" marR="12236" marT="12236" marB="0" anchor="b"/>
                </a:tc>
                <a:tc hMerge="1">
                  <a:txBody>
                    <a:bodyPr/>
                    <a:lstStyle/>
                    <a:p>
                      <a:pPr algn="ctr" fontAlgn="b"/>
                      <a:r>
                        <a:rPr lang="en-US" sz="2100" u="none" strike="noStrike">
                          <a:effectLst/>
                        </a:rPr>
                        <a:t>-</a:t>
                      </a:r>
                      <a:endParaRPr lang="en-US" sz="2100" b="0" i="0" u="none" strike="noStrike">
                        <a:solidFill>
                          <a:srgbClr val="000000"/>
                        </a:solidFill>
                        <a:effectLst/>
                        <a:latin typeface="Calibri" panose="020F0502020204030204" pitchFamily="34" charset="0"/>
                      </a:endParaRPr>
                    </a:p>
                  </a:txBody>
                  <a:tcPr marL="16315" marR="16315" marT="16315" marB="0" anchor="b"/>
                </a:tc>
                <a:tc>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12236" marR="12236" marT="12236" marB="0" anchor="b"/>
                </a:tc>
                <a:extLst>
                  <a:ext uri="{0D108BD9-81ED-4DB2-BD59-A6C34878D82A}">
                    <a16:rowId xmlns:a16="http://schemas.microsoft.com/office/drawing/2014/main" val="2759397745"/>
                  </a:ext>
                </a:extLst>
              </a:tr>
              <a:tr h="282830">
                <a:tc>
                  <a:txBody>
                    <a:bodyPr/>
                    <a:lstStyle/>
                    <a:p>
                      <a:pPr algn="ctr" fontAlgn="ctr"/>
                      <a:r>
                        <a:rPr lang="en-US" sz="1100" u="none" strike="noStrike">
                          <a:effectLst/>
                        </a:rPr>
                        <a:t>ts3</a:t>
                      </a:r>
                      <a:endParaRPr lang="en-US" sz="1100" b="0" i="0" u="none" strike="noStrike">
                        <a:solidFill>
                          <a:srgbClr val="000000"/>
                        </a:solidFill>
                        <a:effectLst/>
                        <a:latin typeface="Calibri" panose="020F0502020204030204" pitchFamily="34" charset="0"/>
                      </a:endParaRPr>
                    </a:p>
                  </a:txBody>
                  <a:tcPr marL="12236" marR="12236" marT="12236" marB="0" anchor="ctr"/>
                </a:tc>
                <a:tc>
                  <a:txBody>
                    <a:bodyPr/>
                    <a:lstStyle/>
                    <a:p>
                      <a:pPr algn="ctr" fontAlgn="b"/>
                      <a:r>
                        <a:rPr lang="en-US" sz="1100" u="none" strike="noStrike" dirty="0">
                          <a:effectLst/>
                        </a:rPr>
                        <a:t>"1234"</a:t>
                      </a:r>
                      <a:endParaRPr lang="en-US" sz="1100" b="0" i="0" u="none" strike="noStrike" dirty="0">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12236" marR="12236" marT="12236" marB="0" anchor="b"/>
                </a:tc>
                <a:tc gridSpan="2">
                  <a:txBody>
                    <a:bodyPr/>
                    <a:lstStyle/>
                    <a:p>
                      <a:pPr algn="ctr" fontAlgn="b"/>
                      <a:r>
                        <a:rPr lang="en-US" sz="1100" u="none" strike="noStrike">
                          <a:effectLst/>
                        </a:rPr>
                        <a:t>0kWh</a:t>
                      </a:r>
                      <a:endParaRPr lang="en-US" sz="1100" b="0" i="0" u="none" strike="noStrike">
                        <a:solidFill>
                          <a:srgbClr val="000000"/>
                        </a:solidFill>
                        <a:effectLst/>
                        <a:latin typeface="Calibri" panose="020F0502020204030204" pitchFamily="34" charset="0"/>
                      </a:endParaRPr>
                    </a:p>
                  </a:txBody>
                  <a:tcPr marL="12236" marR="12236" marT="12236" marB="0" anchor="b"/>
                </a:tc>
                <a:tc hMerge="1">
                  <a:txBody>
                    <a:bodyPr/>
                    <a:lstStyle/>
                    <a:p>
                      <a:pPr algn="ctr" fontAlgn="b"/>
                      <a:r>
                        <a:rPr lang="en-US" sz="2100" u="none" strike="noStrike">
                          <a:effectLst/>
                        </a:rPr>
                        <a:t>0kWh</a:t>
                      </a:r>
                      <a:endParaRPr lang="en-US" sz="2100" b="0" i="0" u="none" strike="noStrike">
                        <a:solidFill>
                          <a:srgbClr val="000000"/>
                        </a:solidFill>
                        <a:effectLst/>
                        <a:latin typeface="Calibri" panose="020F0502020204030204" pitchFamily="34" charset="0"/>
                      </a:endParaRPr>
                    </a:p>
                  </a:txBody>
                  <a:tcPr marL="16315" marR="16315" marT="16315" marB="0" anchor="b"/>
                </a:tc>
                <a:tc>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12236" marR="12236" marT="12236" marB="0" anchor="b"/>
                </a:tc>
                <a:extLst>
                  <a:ext uri="{0D108BD9-81ED-4DB2-BD59-A6C34878D82A}">
                    <a16:rowId xmlns:a16="http://schemas.microsoft.com/office/drawing/2014/main" val="173606709"/>
                  </a:ext>
                </a:extLst>
              </a:tr>
              <a:tr h="282830">
                <a:tc>
                  <a:txBody>
                    <a:bodyPr/>
                    <a:lstStyle/>
                    <a:p>
                      <a:pPr algn="ctr" fontAlgn="ctr"/>
                      <a:r>
                        <a:rPr lang="en-US" sz="1100" u="none" strike="noStrike">
                          <a:effectLst/>
                        </a:rPr>
                        <a:t>ts4</a:t>
                      </a:r>
                      <a:endParaRPr lang="en-US" sz="1100" b="0" i="0" u="none" strike="noStrike">
                        <a:solidFill>
                          <a:srgbClr val="000000"/>
                        </a:solidFill>
                        <a:effectLst/>
                        <a:latin typeface="Calibri" panose="020F0502020204030204" pitchFamily="34" charset="0"/>
                      </a:endParaRPr>
                    </a:p>
                  </a:txBody>
                  <a:tcPr marL="12236" marR="12236" marT="12236" marB="0" anchor="ctr"/>
                </a:tc>
                <a:tc>
                  <a:txBody>
                    <a:bodyPr/>
                    <a:lstStyle/>
                    <a:p>
                      <a:pPr algn="ctr"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dirty="0">
                          <a:effectLst/>
                        </a:rPr>
                        <a:t>“Charging”</a:t>
                      </a:r>
                      <a:endParaRPr lang="en-US" sz="1100" b="0" i="0" u="none" strike="noStrike" dirty="0">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12236" marR="12236" marT="12236" marB="0" anchor="b"/>
                </a:tc>
                <a:tc gridSpan="2">
                  <a:txBody>
                    <a:bodyPr/>
                    <a:lstStyle/>
                    <a:p>
                      <a:pPr algn="ctr"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12236" marR="12236" marT="12236" marB="0" anchor="b"/>
                </a:tc>
                <a:tc hMerge="1">
                  <a:txBody>
                    <a:bodyPr/>
                    <a:lstStyle/>
                    <a:p>
                      <a:pPr algn="ctr" fontAlgn="b"/>
                      <a:r>
                        <a:rPr lang="en-US" sz="2100" u="none" strike="noStrike">
                          <a:effectLst/>
                        </a:rPr>
                        <a:t>-</a:t>
                      </a:r>
                      <a:endParaRPr lang="en-US" sz="2100" b="0" i="0" u="none" strike="noStrike">
                        <a:solidFill>
                          <a:srgbClr val="000000"/>
                        </a:solidFill>
                        <a:effectLst/>
                        <a:latin typeface="Calibri" panose="020F0502020204030204" pitchFamily="34" charset="0"/>
                      </a:endParaRPr>
                    </a:p>
                  </a:txBody>
                  <a:tcPr marL="16315" marR="16315" marT="16315" marB="0" anchor="b"/>
                </a:tc>
                <a:tc>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12236" marR="12236" marT="12236" marB="0" anchor="b"/>
                </a:tc>
                <a:extLst>
                  <a:ext uri="{0D108BD9-81ED-4DB2-BD59-A6C34878D82A}">
                    <a16:rowId xmlns:a16="http://schemas.microsoft.com/office/drawing/2014/main" val="3580775764"/>
                  </a:ext>
                </a:extLst>
              </a:tr>
              <a:tr h="282830">
                <a:tc>
                  <a:txBody>
                    <a:bodyPr/>
                    <a:lstStyle/>
                    <a:p>
                      <a:pPr algn="ctr" fontAlgn="ctr"/>
                      <a:r>
                        <a:rPr lang="en-US" sz="1100" u="none" strike="noStrike">
                          <a:effectLst/>
                        </a:rPr>
                        <a:t>ts5</a:t>
                      </a:r>
                      <a:endParaRPr lang="en-US" sz="1100" b="0" i="0" u="none" strike="noStrike">
                        <a:solidFill>
                          <a:srgbClr val="000000"/>
                        </a:solidFill>
                        <a:effectLst/>
                        <a:latin typeface="Calibri" panose="020F0502020204030204" pitchFamily="34" charset="0"/>
                      </a:endParaRPr>
                    </a:p>
                  </a:txBody>
                  <a:tcPr marL="12236" marR="12236" marT="12236" marB="0" anchor="ctr"/>
                </a:tc>
                <a:tc>
                  <a:txBody>
                    <a:bodyPr/>
                    <a:lstStyle/>
                    <a:p>
                      <a:pPr algn="ctr"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dirty="0">
                          <a:effectLst/>
                        </a:rPr>
                        <a:t>9.44kW</a:t>
                      </a:r>
                      <a:endParaRPr lang="en-US" sz="1100" b="0" i="0" u="none" strike="noStrike" dirty="0">
                        <a:solidFill>
                          <a:srgbClr val="000000"/>
                        </a:solidFill>
                        <a:effectLst/>
                        <a:latin typeface="Calibri" panose="020F0502020204030204" pitchFamily="34" charset="0"/>
                      </a:endParaRPr>
                    </a:p>
                  </a:txBody>
                  <a:tcPr marL="12236" marR="12236" marT="12236" marB="0" anchor="b"/>
                </a:tc>
                <a:tc gridSpan="2">
                  <a:txBody>
                    <a:bodyPr/>
                    <a:lstStyle/>
                    <a:p>
                      <a:pPr algn="ctr" fontAlgn="b"/>
                      <a:r>
                        <a:rPr lang="en-US" sz="1100" u="none" strike="noStrike" dirty="0">
                          <a:effectLst/>
                        </a:rPr>
                        <a:t>0.17kWh</a:t>
                      </a:r>
                      <a:endParaRPr lang="en-US" sz="1100" b="0" i="0" u="none" strike="noStrike" dirty="0">
                        <a:solidFill>
                          <a:srgbClr val="000000"/>
                        </a:solidFill>
                        <a:effectLst/>
                        <a:latin typeface="Calibri" panose="020F0502020204030204" pitchFamily="34" charset="0"/>
                      </a:endParaRPr>
                    </a:p>
                  </a:txBody>
                  <a:tcPr marL="12236" marR="12236" marT="12236" marB="0" anchor="b"/>
                </a:tc>
                <a:tc hMerge="1">
                  <a:txBody>
                    <a:bodyPr/>
                    <a:lstStyle/>
                    <a:p>
                      <a:pPr algn="ctr" fontAlgn="b"/>
                      <a:r>
                        <a:rPr lang="en-US" sz="2100" u="none" strike="noStrike" dirty="0">
                          <a:effectLst/>
                        </a:rPr>
                        <a:t>0.17kWh</a:t>
                      </a:r>
                      <a:endParaRPr lang="en-US" sz="2100" b="0" i="0" u="none" strike="noStrike" dirty="0">
                        <a:solidFill>
                          <a:srgbClr val="000000"/>
                        </a:solidFill>
                        <a:effectLst/>
                        <a:latin typeface="Calibri" panose="020F0502020204030204" pitchFamily="34" charset="0"/>
                      </a:endParaRPr>
                    </a:p>
                  </a:txBody>
                  <a:tcPr marL="16315" marR="16315" marT="16315" marB="0" anchor="b"/>
                </a:tc>
                <a:tc>
                  <a:txBody>
                    <a:bodyPr/>
                    <a:lstStyle/>
                    <a:p>
                      <a:pPr algn="ctr" fontAlgn="b"/>
                      <a:r>
                        <a:rPr lang="en-US" sz="1100" u="none" strike="noStrike" dirty="0">
                          <a:effectLst/>
                        </a:rPr>
                        <a:t>40.2%</a:t>
                      </a:r>
                      <a:endParaRPr lang="en-US" sz="1100" b="0" i="0" u="none" strike="noStrike" dirty="0">
                        <a:solidFill>
                          <a:srgbClr val="000000"/>
                        </a:solidFill>
                        <a:effectLst/>
                        <a:latin typeface="Calibri" panose="020F0502020204030204" pitchFamily="34" charset="0"/>
                      </a:endParaRPr>
                    </a:p>
                  </a:txBody>
                  <a:tcPr marL="12236" marR="12236" marT="12236" marB="0" anchor="b"/>
                </a:tc>
                <a:extLst>
                  <a:ext uri="{0D108BD9-81ED-4DB2-BD59-A6C34878D82A}">
                    <a16:rowId xmlns:a16="http://schemas.microsoft.com/office/drawing/2014/main" val="2786225783"/>
                  </a:ext>
                </a:extLst>
              </a:tr>
              <a:tr h="282830">
                <a:tc gridSpan="7">
                  <a:txBody>
                    <a:bodyPr/>
                    <a:lstStyle/>
                    <a:p>
                      <a:pPr algn="ctr" fontAlgn="ct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12236" marR="12236" marT="1223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32641524"/>
                  </a:ext>
                </a:extLst>
              </a:tr>
              <a:tr h="282830">
                <a:tc>
                  <a:txBody>
                    <a:bodyPr/>
                    <a:lstStyle/>
                    <a:p>
                      <a:pPr algn="ctr" fontAlgn="ctr"/>
                      <a:r>
                        <a:rPr lang="en-US" sz="1100" u="none" strike="noStrike" dirty="0">
                          <a:effectLst/>
                        </a:rPr>
                        <a:t>tsX1</a:t>
                      </a:r>
                      <a:endParaRPr lang="en-US" sz="1100" b="0" i="0" u="none" strike="noStrike" dirty="0">
                        <a:solidFill>
                          <a:srgbClr val="000000"/>
                        </a:solidFill>
                        <a:effectLst/>
                        <a:latin typeface="Calibri" panose="020F0502020204030204" pitchFamily="34" charset="0"/>
                      </a:endParaRPr>
                    </a:p>
                  </a:txBody>
                  <a:tcPr marL="12236" marR="12236" marT="12236" marB="0" anchor="ctr"/>
                </a:tc>
                <a:tc>
                  <a:txBody>
                    <a:bodyPr/>
                    <a:lstStyle/>
                    <a:p>
                      <a:pPr algn="ctr"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12236" marR="12236" marT="12236" marB="0" anchor="b"/>
                </a:tc>
                <a:tc gridSpan="2">
                  <a:txBody>
                    <a:bodyPr/>
                    <a:lstStyle/>
                    <a:p>
                      <a:pPr algn="ctr" fontAlgn="b"/>
                      <a:r>
                        <a:rPr lang="en-US" sz="1100" u="none" strike="noStrike" dirty="0">
                          <a:effectLst/>
                        </a:rPr>
                        <a:t>9.39kW</a:t>
                      </a:r>
                      <a:endParaRPr lang="en-US" sz="1100" b="0" i="0" u="none" strike="noStrike" dirty="0">
                        <a:solidFill>
                          <a:srgbClr val="000000"/>
                        </a:solidFill>
                        <a:effectLst/>
                        <a:latin typeface="Calibri" panose="020F0502020204030204" pitchFamily="34" charset="0"/>
                      </a:endParaRPr>
                    </a:p>
                  </a:txBody>
                  <a:tcPr marL="12236" marR="12236" marT="12236" marB="0" anchor="b"/>
                </a:tc>
                <a:tc hMerge="1">
                  <a:txBody>
                    <a:bodyPr/>
                    <a:lstStyle/>
                    <a:p>
                      <a:pPr algn="ctr" fontAlgn="b"/>
                      <a:endParaRPr lang="en-US" sz="2100" b="0" i="0" u="none" strike="noStrike">
                        <a:solidFill>
                          <a:srgbClr val="000000"/>
                        </a:solidFill>
                        <a:effectLst/>
                        <a:latin typeface="Calibri" panose="020F0502020204030204" pitchFamily="34" charset="0"/>
                      </a:endParaRPr>
                    </a:p>
                  </a:txBody>
                  <a:tcPr marL="16315" marR="16315" marT="16315" marB="0" anchor="b"/>
                </a:tc>
                <a:tc>
                  <a:txBody>
                    <a:bodyPr/>
                    <a:lstStyle/>
                    <a:p>
                      <a:pPr algn="ctr" fontAlgn="b"/>
                      <a:r>
                        <a:rPr lang="en-US" sz="1100" u="none" strike="noStrike" dirty="0">
                          <a:effectLst/>
                        </a:rPr>
                        <a:t>29.37kWh</a:t>
                      </a:r>
                      <a:endParaRPr lang="en-US" sz="1100" b="0" i="0" u="none" strike="noStrike" dirty="0">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b="0" i="0" u="none" strike="noStrike" dirty="0">
                          <a:solidFill>
                            <a:srgbClr val="000000"/>
                          </a:solidFill>
                          <a:effectLst/>
                          <a:latin typeface="Calibri" panose="020F0502020204030204" pitchFamily="34" charset="0"/>
                        </a:rPr>
                        <a:t>90.8%</a:t>
                      </a:r>
                    </a:p>
                  </a:txBody>
                  <a:tcPr marL="12236" marR="12236" marT="12236" marB="0" anchor="b"/>
                </a:tc>
                <a:extLst>
                  <a:ext uri="{0D108BD9-81ED-4DB2-BD59-A6C34878D82A}">
                    <a16:rowId xmlns:a16="http://schemas.microsoft.com/office/drawing/2014/main" val="2699158241"/>
                  </a:ext>
                </a:extLst>
              </a:tr>
              <a:tr h="282830">
                <a:tc>
                  <a:txBody>
                    <a:bodyPr/>
                    <a:lstStyle/>
                    <a:p>
                      <a:pPr algn="ctr" fontAlgn="ctr"/>
                      <a:r>
                        <a:rPr lang="en-US" sz="1100" u="none" strike="noStrike">
                          <a:effectLst/>
                        </a:rPr>
                        <a:t>tsX2</a:t>
                      </a:r>
                      <a:endParaRPr lang="en-US" sz="1100" b="0" i="0" u="none" strike="noStrike">
                        <a:solidFill>
                          <a:srgbClr val="000000"/>
                        </a:solidFill>
                        <a:effectLst/>
                        <a:latin typeface="Calibri" panose="020F0502020204030204" pitchFamily="34" charset="0"/>
                      </a:endParaRPr>
                    </a:p>
                  </a:txBody>
                  <a:tcPr marL="12236" marR="12236" marT="12236" marB="0" anchor="ctr"/>
                </a:tc>
                <a:tc>
                  <a:txBody>
                    <a:bodyPr/>
                    <a:lstStyle/>
                    <a:p>
                      <a:pPr algn="ctr" fontAlgn="b"/>
                      <a:r>
                        <a:rPr lang="en-US" sz="1100" u="none" strike="noStrike" dirty="0">
                          <a:effectLst/>
                        </a:rPr>
                        <a:t>stop</a:t>
                      </a:r>
                      <a:endParaRPr lang="en-US" sz="1100" b="0" i="0" u="none" strike="noStrike" dirty="0">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12236" marR="12236" marT="12236" marB="0" anchor="b"/>
                </a:tc>
                <a:tc gridSpan="2">
                  <a:txBody>
                    <a:bodyPr/>
                    <a:lstStyle/>
                    <a:p>
                      <a:pPr algn="ctr" fontAlgn="b"/>
                      <a:r>
                        <a:rPr lang="en-US" sz="1100" u="none" strike="noStrike" dirty="0">
                          <a:effectLst/>
                        </a:rPr>
                        <a:t>9.38kW</a:t>
                      </a:r>
                      <a:endParaRPr lang="en-US" sz="1100" b="0" i="0" u="none" strike="noStrike" dirty="0">
                        <a:solidFill>
                          <a:srgbClr val="000000"/>
                        </a:solidFill>
                        <a:effectLst/>
                        <a:latin typeface="Calibri" panose="020F0502020204030204" pitchFamily="34" charset="0"/>
                      </a:endParaRPr>
                    </a:p>
                  </a:txBody>
                  <a:tcPr marL="12236" marR="12236" marT="12236" marB="0" anchor="b"/>
                </a:tc>
                <a:tc hMerge="1">
                  <a:txBody>
                    <a:bodyPr/>
                    <a:lstStyle/>
                    <a:p>
                      <a:pPr algn="ctr" fontAlgn="b"/>
                      <a:endParaRPr lang="en-US" sz="2100" b="0" i="0" u="none" strike="noStrike">
                        <a:solidFill>
                          <a:srgbClr val="000000"/>
                        </a:solidFill>
                        <a:effectLst/>
                        <a:latin typeface="Calibri" panose="020F0502020204030204" pitchFamily="34" charset="0"/>
                      </a:endParaRPr>
                    </a:p>
                  </a:txBody>
                  <a:tcPr marL="16315" marR="16315" marT="16315" marB="0" anchor="b"/>
                </a:tc>
                <a:tc>
                  <a:txBody>
                    <a:bodyPr/>
                    <a:lstStyle/>
                    <a:p>
                      <a:pPr algn="ctr" fontAlgn="b"/>
                      <a:r>
                        <a:rPr lang="en-US" sz="1100" u="none" strike="noStrike" dirty="0">
                          <a:effectLst/>
                        </a:rPr>
                        <a:t>29.41kWh</a:t>
                      </a:r>
                      <a:endParaRPr lang="en-US" sz="1100" b="0" i="0" u="none" strike="noStrike" dirty="0">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b="0" i="0" u="none" strike="noStrike" dirty="0">
                          <a:solidFill>
                            <a:srgbClr val="000000"/>
                          </a:solidFill>
                          <a:effectLst/>
                          <a:latin typeface="Calibri" panose="020F0502020204030204" pitchFamily="34" charset="0"/>
                        </a:rPr>
                        <a:t>90.9%</a:t>
                      </a:r>
                    </a:p>
                  </a:txBody>
                  <a:tcPr marL="12236" marR="12236" marT="12236" marB="0" anchor="b"/>
                </a:tc>
                <a:extLst>
                  <a:ext uri="{0D108BD9-81ED-4DB2-BD59-A6C34878D82A}">
                    <a16:rowId xmlns:a16="http://schemas.microsoft.com/office/drawing/2014/main" val="3473288251"/>
                  </a:ext>
                </a:extLst>
              </a:tr>
              <a:tr h="282830">
                <a:tc>
                  <a:txBody>
                    <a:bodyPr/>
                    <a:lstStyle/>
                    <a:p>
                      <a:pPr algn="ctr" fontAlgn="ctr"/>
                      <a:r>
                        <a:rPr lang="en-US" sz="1100" u="none" strike="noStrike">
                          <a:effectLst/>
                        </a:rPr>
                        <a:t>tsX3</a:t>
                      </a:r>
                      <a:endParaRPr lang="en-US" sz="1100" b="0" i="0" u="none" strike="noStrike">
                        <a:solidFill>
                          <a:srgbClr val="000000"/>
                        </a:solidFill>
                        <a:effectLst/>
                        <a:latin typeface="Calibri" panose="020F0502020204030204" pitchFamily="34" charset="0"/>
                      </a:endParaRPr>
                    </a:p>
                  </a:txBody>
                  <a:tcPr marL="12236" marR="12236" marT="12236" marB="0" anchor="ctr"/>
                </a:tc>
                <a:tc>
                  <a:txBody>
                    <a:bodyPr/>
                    <a:lstStyle/>
                    <a:p>
                      <a:pPr algn="ctr"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dirty="0">
                          <a:effectLst/>
                        </a:rPr>
                        <a:t>“Finishing”</a:t>
                      </a:r>
                      <a:endParaRPr lang="en-US" sz="1100" b="0" i="0" u="none" strike="noStrike" dirty="0">
                        <a:solidFill>
                          <a:srgbClr val="000000"/>
                        </a:solidFill>
                        <a:effectLst/>
                        <a:latin typeface="Calibri" panose="020F0502020204030204" pitchFamily="34" charset="0"/>
                      </a:endParaRPr>
                    </a:p>
                  </a:txBody>
                  <a:tcPr marL="12236" marR="12236" marT="12236" marB="0" anchor="b"/>
                </a:tc>
                <a:tc gridSpan="2">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12236" marR="12236" marT="12236" marB="0" anchor="b"/>
                </a:tc>
                <a:tc hMerge="1">
                  <a:txBody>
                    <a:bodyPr/>
                    <a:lstStyle/>
                    <a:p>
                      <a:pPr algn="ctr" fontAlgn="b"/>
                      <a:endParaRPr lang="en-US" sz="2100" b="0" i="0" u="none" strike="noStrike">
                        <a:solidFill>
                          <a:srgbClr val="000000"/>
                        </a:solidFill>
                        <a:effectLst/>
                        <a:latin typeface="Calibri" panose="020F0502020204030204" pitchFamily="34" charset="0"/>
                      </a:endParaRPr>
                    </a:p>
                  </a:txBody>
                  <a:tcPr marL="16315" marR="16315" marT="16315" marB="0" anchor="b"/>
                </a:tc>
                <a:tc>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12236" marR="12236" marT="12236" marB="0" anchor="b"/>
                </a:tc>
                <a:extLst>
                  <a:ext uri="{0D108BD9-81ED-4DB2-BD59-A6C34878D82A}">
                    <a16:rowId xmlns:a16="http://schemas.microsoft.com/office/drawing/2014/main" val="2615541019"/>
                  </a:ext>
                </a:extLst>
              </a:tr>
              <a:tr h="282830">
                <a:tc>
                  <a:txBody>
                    <a:bodyPr/>
                    <a:lstStyle/>
                    <a:p>
                      <a:pPr algn="ctr" fontAlgn="ctr"/>
                      <a:r>
                        <a:rPr lang="en-US" sz="1100" u="none" strike="noStrike" dirty="0">
                          <a:effectLst/>
                        </a:rPr>
                        <a:t>tsX4</a:t>
                      </a:r>
                      <a:endParaRPr lang="en-US" sz="1100" b="0" i="0" u="none" strike="noStrike" dirty="0">
                        <a:solidFill>
                          <a:srgbClr val="000000"/>
                        </a:solidFill>
                        <a:effectLst/>
                        <a:latin typeface="Calibri" panose="020F0502020204030204" pitchFamily="34" charset="0"/>
                      </a:endParaRPr>
                    </a:p>
                  </a:txBody>
                  <a:tcPr marL="12236" marR="12236" marT="12236" marB="0" anchor="ctr"/>
                </a:tc>
                <a:tc>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dirty="0">
                          <a:effectLst/>
                        </a:rPr>
                        <a:t>“Available”</a:t>
                      </a:r>
                      <a:endParaRPr lang="en-US" sz="1100" b="0" i="0" u="none" strike="noStrike" dirty="0">
                        <a:solidFill>
                          <a:srgbClr val="000000"/>
                        </a:solidFill>
                        <a:effectLst/>
                        <a:latin typeface="Calibri" panose="020F0502020204030204" pitchFamily="34" charset="0"/>
                      </a:endParaRPr>
                    </a:p>
                  </a:txBody>
                  <a:tcPr marL="12236" marR="12236" marT="12236" marB="0" anchor="b"/>
                </a:tc>
                <a:tc gridSpan="2">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12236" marR="12236" marT="12236" marB="0" anchor="b"/>
                </a:tc>
                <a:tc hMerge="1">
                  <a:txBody>
                    <a:bodyPr/>
                    <a:lstStyle/>
                    <a:p>
                      <a:pPr algn="ctr" fontAlgn="b"/>
                      <a:endParaRPr lang="en-US" sz="2100" b="0" i="0" u="none" strike="noStrike" dirty="0">
                        <a:solidFill>
                          <a:srgbClr val="000000"/>
                        </a:solidFill>
                        <a:effectLst/>
                        <a:latin typeface="Calibri" panose="020F0502020204030204" pitchFamily="34" charset="0"/>
                      </a:endParaRPr>
                    </a:p>
                  </a:txBody>
                  <a:tcPr marL="16315" marR="16315" marT="16315" marB="0" anchor="b"/>
                </a:tc>
                <a:tc>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12236" marR="12236" marT="12236" marB="0" anchor="b"/>
                </a:tc>
                <a:tc>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12236" marR="12236" marT="12236" marB="0" anchor="b"/>
                </a:tc>
                <a:extLst>
                  <a:ext uri="{0D108BD9-81ED-4DB2-BD59-A6C34878D82A}">
                    <a16:rowId xmlns:a16="http://schemas.microsoft.com/office/drawing/2014/main" val="2497687136"/>
                  </a:ext>
                </a:extLst>
              </a:tr>
            </a:tbl>
          </a:graphicData>
        </a:graphic>
      </p:graphicFrame>
      <p:sp>
        <p:nvSpPr>
          <p:cNvPr id="3" name="Rectangle: Rounded Corners 19">
            <a:extLst>
              <a:ext uri="{FF2B5EF4-FFF2-40B4-BE49-F238E27FC236}">
                <a16:creationId xmlns:a16="http://schemas.microsoft.com/office/drawing/2014/main" id="{79B40B64-3AB7-C241-30E1-1E51ED3688E1}"/>
              </a:ext>
            </a:extLst>
          </p:cNvPr>
          <p:cNvSpPr/>
          <p:nvPr/>
        </p:nvSpPr>
        <p:spPr>
          <a:xfrm>
            <a:off x="4674489" y="4270967"/>
            <a:ext cx="2003441" cy="390761"/>
          </a:xfrm>
          <a:prstGeom prst="roundRect">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a:t>Ongoing work related to </a:t>
            </a:r>
            <a:r>
              <a:rPr lang="en-US" sz="1200" dirty="0">
                <a:latin typeface="Consolas" panose="020B0609020204030204" pitchFamily="49" charset="0"/>
              </a:rPr>
              <a:t>total</a:t>
            </a:r>
            <a:r>
              <a:rPr lang="en-US" sz="1200" dirty="0"/>
              <a:t> and </a:t>
            </a:r>
            <a:r>
              <a:rPr lang="en-US" sz="1200" dirty="0">
                <a:latin typeface="Consolas" panose="020B0609020204030204" pitchFamily="49" charset="0"/>
              </a:rPr>
              <a:t>import</a:t>
            </a:r>
            <a:r>
              <a:rPr lang="en-US" sz="1200" dirty="0"/>
              <a:t> tags</a:t>
            </a:r>
          </a:p>
        </p:txBody>
      </p:sp>
      <p:sp>
        <p:nvSpPr>
          <p:cNvPr id="4" name="Rectangle: Rounded Corners 19">
            <a:extLst>
              <a:ext uri="{FF2B5EF4-FFF2-40B4-BE49-F238E27FC236}">
                <a16:creationId xmlns:a16="http://schemas.microsoft.com/office/drawing/2014/main" id="{75839070-B017-2C68-1A64-C120FBD0A8C9}"/>
              </a:ext>
            </a:extLst>
          </p:cNvPr>
          <p:cNvSpPr/>
          <p:nvPr/>
        </p:nvSpPr>
        <p:spPr>
          <a:xfrm>
            <a:off x="174991" y="4328171"/>
            <a:ext cx="1687428" cy="390761"/>
          </a:xfrm>
          <a:prstGeom prst="roundRect">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a:t>Stores the EV charging session ID</a:t>
            </a:r>
          </a:p>
        </p:txBody>
      </p:sp>
      <p:cxnSp>
        <p:nvCxnSpPr>
          <p:cNvPr id="5" name="Straight Arrow Connector 4">
            <a:extLst>
              <a:ext uri="{FF2B5EF4-FFF2-40B4-BE49-F238E27FC236}">
                <a16:creationId xmlns:a16="http://schemas.microsoft.com/office/drawing/2014/main" id="{4AF3AC7E-6F05-9729-7B5D-7E93094B3C47}"/>
              </a:ext>
            </a:extLst>
          </p:cNvPr>
          <p:cNvCxnSpPr>
            <a:cxnSpLocks/>
          </p:cNvCxnSpPr>
          <p:nvPr/>
        </p:nvCxnSpPr>
        <p:spPr>
          <a:xfrm flipV="1">
            <a:off x="1862419" y="4168588"/>
            <a:ext cx="443752" cy="35656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 name="Straight Arrow Connector 5">
            <a:extLst>
              <a:ext uri="{FF2B5EF4-FFF2-40B4-BE49-F238E27FC236}">
                <a16:creationId xmlns:a16="http://schemas.microsoft.com/office/drawing/2014/main" id="{F864A629-31B0-F029-8659-F187580FBB0B}"/>
              </a:ext>
            </a:extLst>
          </p:cNvPr>
          <p:cNvCxnSpPr>
            <a:cxnSpLocks/>
          </p:cNvCxnSpPr>
          <p:nvPr/>
        </p:nvCxnSpPr>
        <p:spPr>
          <a:xfrm flipV="1">
            <a:off x="6677930" y="4168588"/>
            <a:ext cx="321264" cy="30673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3DE815FD-B0FB-B736-AB44-45CA1DEFC8D8}"/>
              </a:ext>
            </a:extLst>
          </p:cNvPr>
          <p:cNvCxnSpPr>
            <a:cxnSpLocks/>
          </p:cNvCxnSpPr>
          <p:nvPr/>
        </p:nvCxnSpPr>
        <p:spPr>
          <a:xfrm flipH="1" flipV="1">
            <a:off x="4353225" y="4131904"/>
            <a:ext cx="337813" cy="35380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37121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676A9-5BDA-6C06-BD67-3BC25B5D9FFF}"/>
              </a:ext>
            </a:extLst>
          </p:cNvPr>
          <p:cNvSpPr>
            <a:spLocks noGrp="1"/>
          </p:cNvSpPr>
          <p:nvPr>
            <p:ph type="title"/>
          </p:nvPr>
        </p:nvSpPr>
        <p:spPr/>
        <p:txBody>
          <a:bodyPr>
            <a:normAutofit fontScale="90000"/>
          </a:bodyPr>
          <a:lstStyle/>
          <a:p>
            <a:r>
              <a:rPr lang="en-US" dirty="0">
                <a:cs typeface="Consolas" panose="020B0609020204030204" pitchFamily="49" charset="0"/>
              </a:rPr>
              <a:t>Preview: </a:t>
            </a:r>
            <a:r>
              <a:rPr lang="en-US" dirty="0" err="1">
                <a:latin typeface="Consolas" panose="020B0609020204030204" pitchFamily="49" charset="0"/>
                <a:cs typeface="Consolas" panose="020B0609020204030204" pitchFamily="49" charset="0"/>
              </a:rPr>
              <a:t>evse</a:t>
            </a:r>
            <a:r>
              <a:rPr lang="en-US" dirty="0">
                <a:latin typeface="Consolas" panose="020B0609020204030204" pitchFamily="49" charset="0"/>
                <a:cs typeface="Consolas" panose="020B0609020204030204" pitchFamily="49" charset="0"/>
              </a:rPr>
              <a:t>, status, sensor, point</a:t>
            </a:r>
          </a:p>
        </p:txBody>
      </p:sp>
      <p:sp>
        <p:nvSpPr>
          <p:cNvPr id="3" name="Content Placeholder 2">
            <a:extLst>
              <a:ext uri="{FF2B5EF4-FFF2-40B4-BE49-F238E27FC236}">
                <a16:creationId xmlns:a16="http://schemas.microsoft.com/office/drawing/2014/main" id="{416904C1-0D49-847B-805C-1891302EB373}"/>
              </a:ext>
            </a:extLst>
          </p:cNvPr>
          <p:cNvSpPr>
            <a:spLocks noGrp="1"/>
          </p:cNvSpPr>
          <p:nvPr>
            <p:ph idx="1"/>
          </p:nvPr>
        </p:nvSpPr>
        <p:spPr/>
        <p:txBody>
          <a:bodyPr/>
          <a:lstStyle/>
          <a:p>
            <a:r>
              <a:rPr lang="en-US" sz="1800" dirty="0"/>
              <a:t>An </a:t>
            </a:r>
            <a:r>
              <a:rPr lang="en-US" sz="1800" dirty="0" err="1"/>
              <a:t>enum</a:t>
            </a:r>
            <a:r>
              <a:rPr lang="en-US" sz="1800" dirty="0"/>
              <a:t> based on OCPP 2.0.1 </a:t>
            </a:r>
            <a:r>
              <a:rPr lang="en-US" sz="1800" dirty="0" err="1"/>
              <a:t>ConnectorStatusEnumType</a:t>
            </a:r>
            <a:endParaRPr lang="en-US" sz="1800" dirty="0"/>
          </a:p>
          <a:p>
            <a:r>
              <a:rPr lang="en-US" sz="1800" dirty="0"/>
              <a:t>Possible values</a:t>
            </a:r>
          </a:p>
          <a:p>
            <a:pPr lvl="1"/>
            <a:r>
              <a:rPr lang="en-US" sz="1400" dirty="0"/>
              <a:t>available</a:t>
            </a:r>
          </a:p>
          <a:p>
            <a:pPr lvl="1"/>
            <a:r>
              <a:rPr lang="en-US" sz="1400" dirty="0"/>
              <a:t>occupied</a:t>
            </a:r>
          </a:p>
          <a:p>
            <a:pPr lvl="1"/>
            <a:r>
              <a:rPr lang="en-US" sz="1400" dirty="0"/>
              <a:t>reserved</a:t>
            </a:r>
          </a:p>
          <a:p>
            <a:pPr lvl="1"/>
            <a:r>
              <a:rPr lang="en-US" sz="1400" dirty="0"/>
              <a:t>unavailable</a:t>
            </a:r>
          </a:p>
          <a:p>
            <a:pPr lvl="1"/>
            <a:r>
              <a:rPr lang="en-US" sz="1400" dirty="0"/>
              <a:t>fault / faulted</a:t>
            </a:r>
          </a:p>
          <a:p>
            <a:r>
              <a:rPr lang="en-US" sz="1800" dirty="0"/>
              <a:t>For OCPP 1.6J:  Map “Preparing”, “Charging”, “</a:t>
            </a:r>
            <a:r>
              <a:rPr lang="en-US" sz="1800" dirty="0" err="1"/>
              <a:t>SuspendedEVSE</a:t>
            </a:r>
            <a:r>
              <a:rPr lang="en-US" sz="1800" dirty="0"/>
              <a:t>”, “</a:t>
            </a:r>
            <a:r>
              <a:rPr lang="en-US" sz="1800" dirty="0" err="1"/>
              <a:t>SuspendedEV</a:t>
            </a:r>
            <a:r>
              <a:rPr lang="en-US" sz="1800" dirty="0"/>
              <a:t>”, “Finishing” to “occupied”</a:t>
            </a:r>
          </a:p>
          <a:p>
            <a:endParaRPr lang="en-US" dirty="0"/>
          </a:p>
        </p:txBody>
      </p:sp>
    </p:spTree>
    <p:extLst>
      <p:ext uri="{BB962C8B-B14F-4D97-AF65-F5344CB8AC3E}">
        <p14:creationId xmlns:p14="http://schemas.microsoft.com/office/powerpoint/2010/main" val="2662504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1FB81-5853-D995-9671-F9068D51602E}"/>
              </a:ext>
            </a:extLst>
          </p:cNvPr>
          <p:cNvSpPr>
            <a:spLocks noGrp="1"/>
          </p:cNvSpPr>
          <p:nvPr>
            <p:ph type="title"/>
          </p:nvPr>
        </p:nvSpPr>
        <p:spPr/>
        <p:txBody>
          <a:bodyPr>
            <a:normAutofit fontScale="90000"/>
          </a:bodyPr>
          <a:lstStyle/>
          <a:p>
            <a:r>
              <a:rPr lang="en-US" dirty="0"/>
              <a:t>Preview: </a:t>
            </a:r>
            <a:r>
              <a:rPr lang="en-US" dirty="0" err="1">
                <a:latin typeface="Consolas" panose="020B0609020204030204" pitchFamily="49" charset="0"/>
                <a:cs typeface="Consolas" panose="020B0609020204030204" pitchFamily="49" charset="0"/>
              </a:rPr>
              <a:t>elec</a:t>
            </a:r>
            <a:r>
              <a:rPr lang="en-US" dirty="0">
                <a:latin typeface="Consolas" panose="020B0609020204030204" pitchFamily="49" charset="0"/>
                <a:cs typeface="Consolas" panose="020B0609020204030204" pitchFamily="49" charset="0"/>
              </a:rPr>
              <a:t>-vehicle</a:t>
            </a:r>
          </a:p>
        </p:txBody>
      </p:sp>
      <p:sp>
        <p:nvSpPr>
          <p:cNvPr id="3" name="Content Placeholder 2">
            <a:extLst>
              <a:ext uri="{FF2B5EF4-FFF2-40B4-BE49-F238E27FC236}">
                <a16:creationId xmlns:a16="http://schemas.microsoft.com/office/drawing/2014/main" id="{ACC1D1D3-20BC-4C05-E309-94FD328A875D}"/>
              </a:ext>
            </a:extLst>
          </p:cNvPr>
          <p:cNvSpPr>
            <a:spLocks noGrp="1"/>
          </p:cNvSpPr>
          <p:nvPr>
            <p:ph idx="1"/>
          </p:nvPr>
        </p:nvSpPr>
        <p:spPr/>
        <p:txBody>
          <a:bodyPr>
            <a:normAutofit/>
          </a:bodyPr>
          <a:lstStyle/>
          <a:p>
            <a:r>
              <a:rPr lang="en-US" sz="2000" dirty="0"/>
              <a:t>Electric vehicle location and state of charge data can be important when developing EV charging strategies</a:t>
            </a:r>
          </a:p>
          <a:p>
            <a:r>
              <a:rPr lang="en-US" sz="2000" dirty="0"/>
              <a:t>Work in progress – defining this new taxonomy</a:t>
            </a:r>
          </a:p>
          <a:p>
            <a:r>
              <a:rPr lang="en-US" sz="2000" dirty="0"/>
              <a:t>Very simple and limited scope for now</a:t>
            </a:r>
          </a:p>
          <a:p>
            <a:r>
              <a:rPr lang="en-US" sz="2000" dirty="0"/>
              <a:t>Points</a:t>
            </a:r>
          </a:p>
          <a:p>
            <a:pPr lvl="1"/>
            <a:r>
              <a:rPr lang="en-US" sz="2000" dirty="0">
                <a:cs typeface="Consolas" panose="020B0609020204030204" pitchFamily="49" charset="0"/>
              </a:rPr>
              <a:t>Location tracking: </a:t>
            </a:r>
            <a:r>
              <a:rPr lang="en-US" sz="2000" dirty="0">
                <a:latin typeface="Consolas" panose="020B0609020204030204" pitchFamily="49" charset="0"/>
                <a:cs typeface="Consolas" panose="020B0609020204030204" pitchFamily="49" charset="0"/>
              </a:rPr>
              <a:t>kind: “Coord”, point</a:t>
            </a:r>
          </a:p>
          <a:p>
            <a:pPr lvl="1"/>
            <a:r>
              <a:rPr lang="en-US" sz="2000" dirty="0" err="1">
                <a:latin typeface="Consolas" panose="020B0609020204030204" pitchFamily="49" charset="0"/>
                <a:cs typeface="Consolas" panose="020B0609020204030204" pitchFamily="49" charset="0"/>
              </a:rPr>
              <a:t>elec</a:t>
            </a:r>
            <a:r>
              <a:rPr lang="en-US" sz="2000" dirty="0">
                <a:latin typeface="Consolas" panose="020B0609020204030204" pitchFamily="49" charset="0"/>
                <a:cs typeface="Consolas" panose="020B0609020204030204" pitchFamily="49" charset="0"/>
              </a:rPr>
              <a:t>, vehicle, battery, level, sensor, point</a:t>
            </a:r>
          </a:p>
        </p:txBody>
      </p:sp>
    </p:spTree>
    <p:extLst>
      <p:ext uri="{BB962C8B-B14F-4D97-AF65-F5344CB8AC3E}">
        <p14:creationId xmlns:p14="http://schemas.microsoft.com/office/powerpoint/2010/main" val="3749080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3C212-0942-EF7F-87C5-08FB821F6B87}"/>
              </a:ext>
            </a:extLst>
          </p:cNvPr>
          <p:cNvSpPr>
            <a:spLocks noGrp="1"/>
          </p:cNvSpPr>
          <p:nvPr>
            <p:ph type="title"/>
          </p:nvPr>
        </p:nvSpPr>
        <p:spPr/>
        <p:txBody>
          <a:bodyPr>
            <a:normAutofit fontScale="90000"/>
          </a:bodyPr>
          <a:lstStyle/>
          <a:p>
            <a:r>
              <a:rPr lang="en-US" dirty="0"/>
              <a:t>Ready to Propose - Equip</a:t>
            </a:r>
          </a:p>
        </p:txBody>
      </p:sp>
      <p:sp>
        <p:nvSpPr>
          <p:cNvPr id="3" name="Content Placeholder 2">
            <a:extLst>
              <a:ext uri="{FF2B5EF4-FFF2-40B4-BE49-F238E27FC236}">
                <a16:creationId xmlns:a16="http://schemas.microsoft.com/office/drawing/2014/main" id="{68F22C4C-7993-C18E-5599-376FB101C3B8}"/>
              </a:ext>
            </a:extLst>
          </p:cNvPr>
          <p:cNvSpPr>
            <a:spLocks noGrp="1"/>
          </p:cNvSpPr>
          <p:nvPr>
            <p:ph idx="1"/>
          </p:nvPr>
        </p:nvSpPr>
        <p:spPr/>
        <p:txBody>
          <a:bodyPr>
            <a:normAutofit/>
          </a:bodyPr>
          <a:lstStyle/>
          <a:p>
            <a:r>
              <a:rPr lang="en-US" sz="2000" dirty="0"/>
              <a:t>Remove</a:t>
            </a:r>
          </a:p>
          <a:p>
            <a:pPr lvl="1"/>
            <a:r>
              <a:rPr lang="en-US" sz="2000" dirty="0" err="1">
                <a:latin typeface="Consolas" panose="020B0609020204030204" pitchFamily="49" charset="0"/>
                <a:cs typeface="Consolas" panose="020B0609020204030204" pitchFamily="49" charset="0"/>
              </a:rPr>
              <a:t>evse</a:t>
            </a:r>
            <a:r>
              <a:rPr lang="en-US" sz="2000" dirty="0">
                <a:latin typeface="Consolas" panose="020B0609020204030204" pitchFamily="49" charset="0"/>
                <a:cs typeface="Consolas" panose="020B0609020204030204" pitchFamily="49" charset="0"/>
              </a:rPr>
              <a:t>-assembly</a:t>
            </a:r>
          </a:p>
          <a:p>
            <a:r>
              <a:rPr lang="en-US" sz="2000" dirty="0"/>
              <a:t>Add</a:t>
            </a:r>
          </a:p>
          <a:p>
            <a:pPr lvl="1"/>
            <a:r>
              <a:rPr lang="en-US" sz="2000" dirty="0" err="1">
                <a:latin typeface="Consolas" panose="020B0609020204030204" pitchFamily="49" charset="0"/>
                <a:cs typeface="Consolas" panose="020B0609020204030204" pitchFamily="49" charset="0"/>
              </a:rPr>
              <a:t>evse</a:t>
            </a:r>
            <a:r>
              <a:rPr lang="en-US" sz="2000" dirty="0">
                <a:latin typeface="Consolas" panose="020B0609020204030204" pitchFamily="49" charset="0"/>
                <a:cs typeface="Consolas" panose="020B0609020204030204" pitchFamily="49" charset="0"/>
              </a:rPr>
              <a:t>-dispenser</a:t>
            </a:r>
          </a:p>
          <a:p>
            <a:pPr lvl="1"/>
            <a:r>
              <a:rPr lang="en-US" sz="2000" dirty="0" err="1">
                <a:latin typeface="Consolas" panose="020B0609020204030204" pitchFamily="49" charset="0"/>
                <a:cs typeface="Consolas" panose="020B0609020204030204" pitchFamily="49" charset="0"/>
              </a:rPr>
              <a:t>evse-powerConverter</a:t>
            </a:r>
            <a:endParaRPr lang="en-US" sz="2000" dirty="0">
              <a:latin typeface="Consolas" panose="020B0609020204030204" pitchFamily="49" charset="0"/>
              <a:cs typeface="Consolas" panose="020B0609020204030204" pitchFamily="49" charset="0"/>
            </a:endParaRPr>
          </a:p>
          <a:p>
            <a:r>
              <a:rPr lang="en-US" sz="2000" dirty="0"/>
              <a:t>Modify</a:t>
            </a:r>
          </a:p>
          <a:p>
            <a:pPr lvl="1"/>
            <a:r>
              <a:rPr lang="en-US" sz="2000" dirty="0" err="1">
                <a:latin typeface="Consolas" panose="020B0609020204030204" pitchFamily="49" charset="0"/>
                <a:cs typeface="Consolas" panose="020B0609020204030204" pitchFamily="49" charset="0"/>
              </a:rPr>
              <a:t>evse</a:t>
            </a:r>
            <a:r>
              <a:rPr lang="en-US" sz="2000" dirty="0">
                <a:latin typeface="Consolas" panose="020B0609020204030204" pitchFamily="49" charset="0"/>
                <a:cs typeface="Consolas" panose="020B0609020204030204" pitchFamily="49" charset="0"/>
              </a:rPr>
              <a:t>-cable</a:t>
            </a:r>
          </a:p>
        </p:txBody>
      </p:sp>
      <p:sp>
        <p:nvSpPr>
          <p:cNvPr id="4" name="Rectangle: Rounded Corners 19">
            <a:extLst>
              <a:ext uri="{FF2B5EF4-FFF2-40B4-BE49-F238E27FC236}">
                <a16:creationId xmlns:a16="http://schemas.microsoft.com/office/drawing/2014/main" id="{EE2DA367-45F8-592B-CA02-C2C9EFBEA86D}"/>
              </a:ext>
            </a:extLst>
          </p:cNvPr>
          <p:cNvSpPr/>
          <p:nvPr/>
        </p:nvSpPr>
        <p:spPr>
          <a:xfrm>
            <a:off x="4780399" y="3227384"/>
            <a:ext cx="2195971" cy="719617"/>
          </a:xfrm>
          <a:prstGeom prst="roundRect">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a:t>Proposal to limit the scope of the </a:t>
            </a:r>
            <a:r>
              <a:rPr lang="en-US" sz="1200" dirty="0" err="1">
                <a:latin typeface="Consolas" panose="020B0609020204030204" pitchFamily="49" charset="0"/>
                <a:cs typeface="Consolas" panose="020B0609020204030204" pitchFamily="49" charset="0"/>
              </a:rPr>
              <a:t>evse</a:t>
            </a:r>
            <a:r>
              <a:rPr lang="en-US" sz="1200" dirty="0">
                <a:latin typeface="Consolas" panose="020B0609020204030204" pitchFamily="49" charset="0"/>
                <a:cs typeface="Consolas" panose="020B0609020204030204" pitchFamily="49" charset="0"/>
              </a:rPr>
              <a:t>-cable</a:t>
            </a:r>
            <a:r>
              <a:rPr lang="en-US" sz="1200" dirty="0"/>
              <a:t> definition to physical EVSE cables</a:t>
            </a:r>
          </a:p>
        </p:txBody>
      </p:sp>
    </p:spTree>
    <p:extLst>
      <p:ext uri="{BB962C8B-B14F-4D97-AF65-F5344CB8AC3E}">
        <p14:creationId xmlns:p14="http://schemas.microsoft.com/office/powerpoint/2010/main" val="193479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7D984-4EAA-0435-543C-545DAE5D2D31}"/>
              </a:ext>
            </a:extLst>
          </p:cNvPr>
          <p:cNvSpPr>
            <a:spLocks noGrp="1"/>
          </p:cNvSpPr>
          <p:nvPr>
            <p:ph type="title"/>
          </p:nvPr>
        </p:nvSpPr>
        <p:spPr/>
        <p:txBody>
          <a:bodyPr>
            <a:normAutofit fontScale="90000"/>
          </a:bodyPr>
          <a:lstStyle/>
          <a:p>
            <a:r>
              <a:rPr lang="en-US" dirty="0"/>
              <a:t>Work in Progress - Tags </a:t>
            </a:r>
          </a:p>
        </p:txBody>
      </p:sp>
      <p:sp>
        <p:nvSpPr>
          <p:cNvPr id="3" name="Content Placeholder 2">
            <a:extLst>
              <a:ext uri="{FF2B5EF4-FFF2-40B4-BE49-F238E27FC236}">
                <a16:creationId xmlns:a16="http://schemas.microsoft.com/office/drawing/2014/main" id="{AB167396-9535-B375-C539-81113A500132}"/>
              </a:ext>
            </a:extLst>
          </p:cNvPr>
          <p:cNvSpPr>
            <a:spLocks noGrp="1"/>
          </p:cNvSpPr>
          <p:nvPr>
            <p:ph idx="1"/>
          </p:nvPr>
        </p:nvSpPr>
        <p:spPr/>
        <p:txBody>
          <a:bodyPr>
            <a:normAutofit/>
          </a:bodyPr>
          <a:lstStyle/>
          <a:p>
            <a:r>
              <a:rPr lang="en-US" sz="2000" dirty="0"/>
              <a:t>Add </a:t>
            </a:r>
            <a:r>
              <a:rPr lang="en-US" sz="2000" dirty="0" err="1"/>
              <a:t>enum</a:t>
            </a:r>
            <a:endParaRPr lang="en-US" sz="2000" dirty="0"/>
          </a:p>
          <a:p>
            <a:pPr lvl="1"/>
            <a:r>
              <a:rPr lang="en-US" sz="2000" dirty="0" err="1">
                <a:latin typeface="Consolas" panose="020B0609020204030204" pitchFamily="49" charset="0"/>
                <a:cs typeface="Consolas" panose="020B0609020204030204" pitchFamily="49" charset="0"/>
              </a:rPr>
              <a:t>evseCableType</a:t>
            </a:r>
            <a:endParaRPr lang="en-US" sz="2000" dirty="0">
              <a:latin typeface="Consolas" panose="020B0609020204030204" pitchFamily="49" charset="0"/>
              <a:cs typeface="Consolas" panose="020B0609020204030204" pitchFamily="49" charset="0"/>
            </a:endParaRPr>
          </a:p>
          <a:p>
            <a:r>
              <a:rPr lang="en-US" sz="2000" dirty="0"/>
              <a:t>Add marker tags</a:t>
            </a:r>
          </a:p>
          <a:p>
            <a:pPr lvl="1"/>
            <a:r>
              <a:rPr lang="en-US" sz="2000" dirty="0">
                <a:latin typeface="Consolas" panose="020B0609020204030204" pitchFamily="49" charset="0"/>
                <a:cs typeface="Consolas" panose="020B0609020204030204" pitchFamily="49" charset="0"/>
              </a:rPr>
              <a:t>evseLevel1</a:t>
            </a:r>
          </a:p>
          <a:p>
            <a:pPr lvl="1"/>
            <a:r>
              <a:rPr lang="en-US" sz="2000" dirty="0">
                <a:latin typeface="Consolas" panose="020B0609020204030204" pitchFamily="49" charset="0"/>
                <a:cs typeface="Consolas" panose="020B0609020204030204" pitchFamily="49" charset="0"/>
              </a:rPr>
              <a:t>evseLevel2</a:t>
            </a:r>
          </a:p>
          <a:p>
            <a:pPr lvl="1"/>
            <a:r>
              <a:rPr lang="en-US" sz="2000" dirty="0">
                <a:latin typeface="Consolas" panose="020B0609020204030204" pitchFamily="49" charset="0"/>
                <a:cs typeface="Consolas" panose="020B0609020204030204" pitchFamily="49" charset="0"/>
              </a:rPr>
              <a:t>evseLevel3</a:t>
            </a:r>
          </a:p>
        </p:txBody>
      </p:sp>
      <p:sp>
        <p:nvSpPr>
          <p:cNvPr id="4" name="Rectangle: Rounded Corners 19">
            <a:extLst>
              <a:ext uri="{FF2B5EF4-FFF2-40B4-BE49-F238E27FC236}">
                <a16:creationId xmlns:a16="http://schemas.microsoft.com/office/drawing/2014/main" id="{FF561ABD-B6CD-5FEE-57C0-CFB38EFAE05A}"/>
              </a:ext>
            </a:extLst>
          </p:cNvPr>
          <p:cNvSpPr/>
          <p:nvPr/>
        </p:nvSpPr>
        <p:spPr>
          <a:xfrm>
            <a:off x="3605216" y="1235560"/>
            <a:ext cx="2376105" cy="713495"/>
          </a:xfrm>
          <a:prstGeom prst="roundRect">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a:t>Proposal to limit scope of </a:t>
            </a:r>
            <a:r>
              <a:rPr lang="en-US" sz="1200" dirty="0" err="1">
                <a:latin typeface="Consolas" panose="020B0609020204030204" pitchFamily="49" charset="0"/>
                <a:cs typeface="Consolas" panose="020B0609020204030204" pitchFamily="49" charset="0"/>
              </a:rPr>
              <a:t>evseCableType</a:t>
            </a:r>
            <a:r>
              <a:rPr lang="en-US" sz="1200" dirty="0"/>
              <a:t> to types of physical EVSE cables</a:t>
            </a:r>
          </a:p>
        </p:txBody>
      </p:sp>
    </p:spTree>
    <p:extLst>
      <p:ext uri="{BB962C8B-B14F-4D97-AF65-F5344CB8AC3E}">
        <p14:creationId xmlns:p14="http://schemas.microsoft.com/office/powerpoint/2010/main" val="641725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D71DB-88CC-714B-2403-867CC3FF3186}"/>
              </a:ext>
            </a:extLst>
          </p:cNvPr>
          <p:cNvSpPr>
            <a:spLocks noGrp="1"/>
          </p:cNvSpPr>
          <p:nvPr>
            <p:ph type="title"/>
          </p:nvPr>
        </p:nvSpPr>
        <p:spPr/>
        <p:txBody>
          <a:bodyPr>
            <a:normAutofit fontScale="90000"/>
          </a:bodyPr>
          <a:lstStyle/>
          <a:p>
            <a:r>
              <a:rPr lang="en-US" dirty="0"/>
              <a:t>Work in Progress – Points</a:t>
            </a:r>
          </a:p>
        </p:txBody>
      </p:sp>
      <p:sp>
        <p:nvSpPr>
          <p:cNvPr id="3" name="Content Placeholder 2">
            <a:extLst>
              <a:ext uri="{FF2B5EF4-FFF2-40B4-BE49-F238E27FC236}">
                <a16:creationId xmlns:a16="http://schemas.microsoft.com/office/drawing/2014/main" id="{8A5D0710-C28E-2472-9754-E0EAF471B90C}"/>
              </a:ext>
            </a:extLst>
          </p:cNvPr>
          <p:cNvSpPr>
            <a:spLocks noGrp="1"/>
          </p:cNvSpPr>
          <p:nvPr>
            <p:ph idx="1"/>
          </p:nvPr>
        </p:nvSpPr>
        <p:spPr/>
        <p:txBody>
          <a:bodyPr>
            <a:normAutofit/>
          </a:bodyPr>
          <a:lstStyle/>
          <a:p>
            <a:r>
              <a:rPr lang="en-US" sz="1600" dirty="0"/>
              <a:t>Add points on </a:t>
            </a:r>
            <a:r>
              <a:rPr lang="en-US" sz="1600" dirty="0" err="1">
                <a:latin typeface="Consolas" panose="020B0609020204030204" pitchFamily="49" charset="0"/>
                <a:cs typeface="Consolas" panose="020B0609020204030204" pitchFamily="49" charset="0"/>
              </a:rPr>
              <a:t>evse</a:t>
            </a:r>
            <a:r>
              <a:rPr lang="en-US" sz="1600" dirty="0">
                <a:latin typeface="Consolas" panose="020B0609020204030204" pitchFamily="49" charset="0"/>
                <a:cs typeface="Consolas" panose="020B0609020204030204" pitchFamily="49" charset="0"/>
              </a:rPr>
              <a:t>-port-equip</a:t>
            </a:r>
          </a:p>
          <a:p>
            <a:pPr lvl="1"/>
            <a:r>
              <a:rPr lang="en-US" sz="1400" dirty="0" err="1">
                <a:latin typeface="Consolas" panose="020B0609020204030204" pitchFamily="49" charset="0"/>
                <a:cs typeface="Consolas" panose="020B0609020204030204" pitchFamily="49" charset="0"/>
              </a:rPr>
              <a:t>evse</a:t>
            </a:r>
            <a:r>
              <a:rPr lang="en-US" sz="1400" dirty="0">
                <a:latin typeface="Consolas" panose="020B0609020204030204" pitchFamily="49" charset="0"/>
                <a:cs typeface="Consolas" panose="020B0609020204030204" pitchFamily="49" charset="0"/>
              </a:rPr>
              <a:t>, session, sensor, point</a:t>
            </a:r>
          </a:p>
          <a:p>
            <a:pPr lvl="1"/>
            <a:r>
              <a:rPr lang="en-US" sz="1400" dirty="0" err="1">
                <a:latin typeface="Consolas" panose="020B0609020204030204" pitchFamily="49" charset="0"/>
                <a:cs typeface="Consolas" panose="020B0609020204030204" pitchFamily="49" charset="0"/>
              </a:rPr>
              <a:t>evse</a:t>
            </a:r>
            <a:r>
              <a:rPr lang="en-US" sz="1400" dirty="0">
                <a:latin typeface="Consolas" panose="020B0609020204030204" pitchFamily="49" charset="0"/>
                <a:cs typeface="Consolas" panose="020B0609020204030204" pitchFamily="49" charset="0"/>
              </a:rPr>
              <a:t>, status, sensor, point</a:t>
            </a:r>
          </a:p>
          <a:p>
            <a:r>
              <a:rPr lang="en-US" sz="1600" dirty="0"/>
              <a:t>Add points on </a:t>
            </a:r>
            <a:r>
              <a:rPr lang="en-US" sz="1600" dirty="0">
                <a:latin typeface="Consolas" panose="020B0609020204030204" pitchFamily="49" charset="0"/>
                <a:cs typeface="Consolas" panose="020B0609020204030204" pitchFamily="49" charset="0"/>
              </a:rPr>
              <a:t>ac-</a:t>
            </a:r>
            <a:r>
              <a:rPr lang="en-US" sz="1600" dirty="0" err="1">
                <a:latin typeface="Consolas" panose="020B0609020204030204" pitchFamily="49" charset="0"/>
                <a:cs typeface="Consolas" panose="020B0609020204030204" pitchFamily="49" charset="0"/>
              </a:rPr>
              <a:t>evse</a:t>
            </a:r>
            <a:r>
              <a:rPr lang="en-US" sz="1600" dirty="0">
                <a:latin typeface="Consolas" panose="020B0609020204030204" pitchFamily="49" charset="0"/>
                <a:cs typeface="Consolas" panose="020B0609020204030204" pitchFamily="49" charset="0"/>
              </a:rPr>
              <a:t>-port-equip</a:t>
            </a:r>
          </a:p>
          <a:p>
            <a:pPr lvl="1"/>
            <a:r>
              <a:rPr lang="en-US" sz="1400" dirty="0">
                <a:latin typeface="Consolas" panose="020B0609020204030204" pitchFamily="49" charset="0"/>
                <a:cs typeface="Consolas" panose="020B0609020204030204" pitchFamily="49" charset="0"/>
              </a:rPr>
              <a:t>total, import, ac, </a:t>
            </a:r>
            <a:r>
              <a:rPr lang="en-US" sz="1400" dirty="0" err="1">
                <a:latin typeface="Consolas" panose="020B0609020204030204" pitchFamily="49" charset="0"/>
                <a:cs typeface="Consolas" panose="020B0609020204030204" pitchFamily="49" charset="0"/>
              </a:rPr>
              <a:t>elec</a:t>
            </a:r>
            <a:r>
              <a:rPr lang="en-US" sz="1400" dirty="0">
                <a:latin typeface="Consolas" panose="020B0609020204030204" pitchFamily="49" charset="0"/>
                <a:cs typeface="Consolas" panose="020B0609020204030204" pitchFamily="49" charset="0"/>
              </a:rPr>
              <a:t>, active, power, sensor, point</a:t>
            </a:r>
          </a:p>
          <a:p>
            <a:pPr lvl="1"/>
            <a:r>
              <a:rPr lang="en-US" sz="1400" dirty="0">
                <a:latin typeface="Consolas" panose="020B0609020204030204" pitchFamily="49" charset="0"/>
                <a:cs typeface="Consolas" panose="020B0609020204030204" pitchFamily="49" charset="0"/>
              </a:rPr>
              <a:t>total, import, ac, </a:t>
            </a:r>
            <a:r>
              <a:rPr lang="en-US" sz="1400" dirty="0" err="1">
                <a:latin typeface="Consolas" panose="020B0609020204030204" pitchFamily="49" charset="0"/>
                <a:cs typeface="Consolas" panose="020B0609020204030204" pitchFamily="49" charset="0"/>
              </a:rPr>
              <a:t>elec</a:t>
            </a:r>
            <a:r>
              <a:rPr lang="en-US" sz="1400" dirty="0">
                <a:latin typeface="Consolas" panose="020B0609020204030204" pitchFamily="49" charset="0"/>
                <a:cs typeface="Consolas" panose="020B0609020204030204" pitchFamily="49" charset="0"/>
              </a:rPr>
              <a:t>, active, energy, </a:t>
            </a:r>
            <a:r>
              <a:rPr lang="en-US" sz="1400" dirty="0" err="1">
                <a:latin typeface="Consolas" panose="020B0609020204030204" pitchFamily="49" charset="0"/>
                <a:cs typeface="Consolas" panose="020B0609020204030204" pitchFamily="49" charset="0"/>
              </a:rPr>
              <a:t>hisTotalized</a:t>
            </a:r>
            <a:r>
              <a:rPr lang="en-US" sz="1400" dirty="0">
                <a:latin typeface="Consolas" panose="020B0609020204030204" pitchFamily="49" charset="0"/>
                <a:cs typeface="Consolas" panose="020B0609020204030204" pitchFamily="49" charset="0"/>
              </a:rPr>
              <a:t>, sensor, point</a:t>
            </a:r>
          </a:p>
          <a:p>
            <a:pPr lvl="1"/>
            <a:r>
              <a:rPr lang="en-US" sz="1400" dirty="0">
                <a:latin typeface="Consolas" panose="020B0609020204030204" pitchFamily="49" charset="0"/>
                <a:cs typeface="Consolas" panose="020B0609020204030204" pitchFamily="49" charset="0"/>
              </a:rPr>
              <a:t>import, ac, </a:t>
            </a:r>
            <a:r>
              <a:rPr lang="en-US" sz="1400" dirty="0" err="1">
                <a:latin typeface="Consolas" panose="020B0609020204030204" pitchFamily="49" charset="0"/>
                <a:cs typeface="Consolas" panose="020B0609020204030204" pitchFamily="49" charset="0"/>
              </a:rPr>
              <a:t>elec</a:t>
            </a:r>
            <a:r>
              <a:rPr lang="en-US" sz="1400" dirty="0">
                <a:latin typeface="Consolas" panose="020B0609020204030204" pitchFamily="49" charset="0"/>
                <a:cs typeface="Consolas" panose="020B0609020204030204" pitchFamily="49" charset="0"/>
              </a:rPr>
              <a:t>, current, magnitude, sensor, point</a:t>
            </a:r>
          </a:p>
          <a:p>
            <a:r>
              <a:rPr lang="en-US" sz="1600" dirty="0"/>
              <a:t>Add points on </a:t>
            </a:r>
            <a:r>
              <a:rPr lang="en-US" sz="1600" dirty="0">
                <a:latin typeface="Consolas" panose="020B0609020204030204" pitchFamily="49" charset="0"/>
                <a:cs typeface="Consolas" panose="020B0609020204030204" pitchFamily="49" charset="0"/>
              </a:rPr>
              <a:t>dc-</a:t>
            </a:r>
            <a:r>
              <a:rPr lang="en-US" sz="1600" dirty="0" err="1">
                <a:latin typeface="Consolas" panose="020B0609020204030204" pitchFamily="49" charset="0"/>
                <a:cs typeface="Consolas" panose="020B0609020204030204" pitchFamily="49" charset="0"/>
              </a:rPr>
              <a:t>evse</a:t>
            </a:r>
            <a:r>
              <a:rPr lang="en-US" sz="1600" dirty="0">
                <a:latin typeface="Consolas" panose="020B0609020204030204" pitchFamily="49" charset="0"/>
                <a:cs typeface="Consolas" panose="020B0609020204030204" pitchFamily="49" charset="0"/>
              </a:rPr>
              <a:t>-port-equip</a:t>
            </a:r>
          </a:p>
          <a:p>
            <a:pPr lvl="1"/>
            <a:r>
              <a:rPr lang="en-US" sz="1400" dirty="0">
                <a:latin typeface="Consolas" panose="020B0609020204030204" pitchFamily="49" charset="0"/>
                <a:cs typeface="Consolas" panose="020B0609020204030204" pitchFamily="49" charset="0"/>
              </a:rPr>
              <a:t>total, import, dc, </a:t>
            </a:r>
            <a:r>
              <a:rPr lang="en-US" sz="1400" dirty="0" err="1">
                <a:latin typeface="Consolas" panose="020B0609020204030204" pitchFamily="49" charset="0"/>
                <a:cs typeface="Consolas" panose="020B0609020204030204" pitchFamily="49" charset="0"/>
              </a:rPr>
              <a:t>elec</a:t>
            </a:r>
            <a:r>
              <a:rPr lang="en-US" sz="1400" dirty="0">
                <a:latin typeface="Consolas" panose="020B0609020204030204" pitchFamily="49" charset="0"/>
                <a:cs typeface="Consolas" panose="020B0609020204030204" pitchFamily="49" charset="0"/>
              </a:rPr>
              <a:t>, active, power, sensor, point</a:t>
            </a:r>
          </a:p>
          <a:p>
            <a:pPr lvl="1"/>
            <a:r>
              <a:rPr lang="en-US" sz="1400" dirty="0">
                <a:latin typeface="Consolas" panose="020B0609020204030204" pitchFamily="49" charset="0"/>
                <a:cs typeface="Consolas" panose="020B0609020204030204" pitchFamily="49" charset="0"/>
              </a:rPr>
              <a:t>total, import, dc, </a:t>
            </a:r>
            <a:r>
              <a:rPr lang="en-US" sz="1400" dirty="0" err="1">
                <a:latin typeface="Consolas" panose="020B0609020204030204" pitchFamily="49" charset="0"/>
                <a:cs typeface="Consolas" panose="020B0609020204030204" pitchFamily="49" charset="0"/>
              </a:rPr>
              <a:t>elec</a:t>
            </a:r>
            <a:r>
              <a:rPr lang="en-US" sz="1400" dirty="0">
                <a:latin typeface="Consolas" panose="020B0609020204030204" pitchFamily="49" charset="0"/>
                <a:cs typeface="Consolas" panose="020B0609020204030204" pitchFamily="49" charset="0"/>
              </a:rPr>
              <a:t>, active, energy, </a:t>
            </a:r>
            <a:r>
              <a:rPr lang="en-US" sz="1400" dirty="0" err="1">
                <a:latin typeface="Consolas" panose="020B0609020204030204" pitchFamily="49" charset="0"/>
                <a:cs typeface="Consolas" panose="020B0609020204030204" pitchFamily="49" charset="0"/>
              </a:rPr>
              <a:t>hisTotalized</a:t>
            </a:r>
            <a:r>
              <a:rPr lang="en-US" sz="1400" dirty="0">
                <a:latin typeface="Consolas" panose="020B0609020204030204" pitchFamily="49" charset="0"/>
                <a:cs typeface="Consolas" panose="020B0609020204030204" pitchFamily="49" charset="0"/>
              </a:rPr>
              <a:t>, sensor, point</a:t>
            </a:r>
          </a:p>
        </p:txBody>
      </p:sp>
      <p:sp>
        <p:nvSpPr>
          <p:cNvPr id="4" name="Rectangle: Rounded Corners 19">
            <a:extLst>
              <a:ext uri="{FF2B5EF4-FFF2-40B4-BE49-F238E27FC236}">
                <a16:creationId xmlns:a16="http://schemas.microsoft.com/office/drawing/2014/main" id="{B17933E7-E3C9-2283-752D-655C166A6016}"/>
              </a:ext>
            </a:extLst>
          </p:cNvPr>
          <p:cNvSpPr/>
          <p:nvPr/>
        </p:nvSpPr>
        <p:spPr>
          <a:xfrm>
            <a:off x="6788614" y="3058021"/>
            <a:ext cx="2003441" cy="439279"/>
          </a:xfrm>
          <a:prstGeom prst="roundRect">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a:t>Ongoing work related to </a:t>
            </a:r>
            <a:r>
              <a:rPr lang="en-US" sz="1200" dirty="0">
                <a:latin typeface="Consolas" panose="020B0609020204030204" pitchFamily="49" charset="0"/>
                <a:cs typeface="Consolas" panose="020B0609020204030204" pitchFamily="49" charset="0"/>
              </a:rPr>
              <a:t>total</a:t>
            </a:r>
            <a:r>
              <a:rPr lang="en-US" sz="1200" dirty="0"/>
              <a:t> and </a:t>
            </a:r>
            <a:r>
              <a:rPr lang="en-US" sz="1200" dirty="0">
                <a:latin typeface="Consolas" panose="020B0609020204030204" pitchFamily="49" charset="0"/>
                <a:cs typeface="Consolas" panose="020B0609020204030204" pitchFamily="49" charset="0"/>
              </a:rPr>
              <a:t>import</a:t>
            </a:r>
            <a:r>
              <a:rPr lang="en-US" sz="1200" dirty="0"/>
              <a:t> tags</a:t>
            </a:r>
          </a:p>
        </p:txBody>
      </p:sp>
      <p:sp>
        <p:nvSpPr>
          <p:cNvPr id="5" name="Rectangle: Rounded Corners 19">
            <a:extLst>
              <a:ext uri="{FF2B5EF4-FFF2-40B4-BE49-F238E27FC236}">
                <a16:creationId xmlns:a16="http://schemas.microsoft.com/office/drawing/2014/main" id="{2872F43B-0942-3CFD-BBA6-94F206E77D37}"/>
              </a:ext>
            </a:extLst>
          </p:cNvPr>
          <p:cNvSpPr/>
          <p:nvPr/>
        </p:nvSpPr>
        <p:spPr>
          <a:xfrm>
            <a:off x="4405165" y="1521154"/>
            <a:ext cx="2729753" cy="439279"/>
          </a:xfrm>
          <a:prstGeom prst="roundRect">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a:t>Work involves defining </a:t>
            </a:r>
            <a:r>
              <a:rPr lang="en-US" sz="1200" dirty="0" err="1"/>
              <a:t>enum</a:t>
            </a:r>
            <a:r>
              <a:rPr lang="en-US" sz="1200" dirty="0"/>
              <a:t> values to:   </a:t>
            </a:r>
            <a:r>
              <a:rPr lang="en-US" sz="1200" dirty="0" err="1">
                <a:latin typeface="Consolas" panose="020B0609020204030204" pitchFamily="49" charset="0"/>
                <a:cs typeface="Consolas" panose="020B0609020204030204" pitchFamily="49" charset="0"/>
              </a:rPr>
              <a:t>evse</a:t>
            </a:r>
            <a:r>
              <a:rPr lang="en-US" sz="1200" dirty="0">
                <a:latin typeface="Consolas" panose="020B0609020204030204" pitchFamily="49" charset="0"/>
                <a:cs typeface="Consolas" panose="020B0609020204030204" pitchFamily="49" charset="0"/>
              </a:rPr>
              <a:t>, status, sensor, point </a:t>
            </a:r>
          </a:p>
        </p:txBody>
      </p:sp>
    </p:spTree>
    <p:extLst>
      <p:ext uri="{BB962C8B-B14F-4D97-AF65-F5344CB8AC3E}">
        <p14:creationId xmlns:p14="http://schemas.microsoft.com/office/powerpoint/2010/main" val="1498912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7A183-2CF3-9C75-7C64-4072D052F2BF}"/>
              </a:ext>
            </a:extLst>
          </p:cNvPr>
          <p:cNvSpPr>
            <a:spLocks noGrp="1"/>
          </p:cNvSpPr>
          <p:nvPr>
            <p:ph type="title"/>
          </p:nvPr>
        </p:nvSpPr>
        <p:spPr/>
        <p:txBody>
          <a:bodyPr>
            <a:normAutofit fontScale="90000"/>
          </a:bodyPr>
          <a:lstStyle/>
          <a:p>
            <a:r>
              <a:rPr lang="en-US" dirty="0"/>
              <a:t>Future Work - Equips</a:t>
            </a:r>
          </a:p>
        </p:txBody>
      </p:sp>
      <p:sp>
        <p:nvSpPr>
          <p:cNvPr id="3" name="Content Placeholder 2">
            <a:extLst>
              <a:ext uri="{FF2B5EF4-FFF2-40B4-BE49-F238E27FC236}">
                <a16:creationId xmlns:a16="http://schemas.microsoft.com/office/drawing/2014/main" id="{49AABC23-7E79-390A-872D-B3BD81CEB672}"/>
              </a:ext>
            </a:extLst>
          </p:cNvPr>
          <p:cNvSpPr>
            <a:spLocks noGrp="1"/>
          </p:cNvSpPr>
          <p:nvPr>
            <p:ph idx="1"/>
          </p:nvPr>
        </p:nvSpPr>
        <p:spPr/>
        <p:txBody>
          <a:bodyPr>
            <a:normAutofit/>
          </a:bodyPr>
          <a:lstStyle/>
          <a:p>
            <a:r>
              <a:rPr lang="en-US" sz="2400" dirty="0" err="1">
                <a:latin typeface="Consolas" panose="020B0609020204030204" pitchFamily="49" charset="0"/>
                <a:cs typeface="Consolas" panose="020B0609020204030204" pitchFamily="49" charset="0"/>
              </a:rPr>
              <a:t>evse</a:t>
            </a:r>
            <a:r>
              <a:rPr lang="en-US" sz="2400" dirty="0">
                <a:latin typeface="Consolas" panose="020B0609020204030204" pitchFamily="49" charset="0"/>
                <a:cs typeface="Consolas" panose="020B0609020204030204" pitchFamily="49" charset="0"/>
              </a:rPr>
              <a:t>-system</a:t>
            </a:r>
          </a:p>
          <a:p>
            <a:r>
              <a:rPr lang="en-US" sz="2400" dirty="0" err="1">
                <a:latin typeface="Consolas" panose="020B0609020204030204" pitchFamily="49" charset="0"/>
                <a:cs typeface="Consolas" panose="020B0609020204030204" pitchFamily="49" charset="0"/>
              </a:rPr>
              <a:t>evse</a:t>
            </a:r>
            <a:r>
              <a:rPr lang="en-US" sz="2400" dirty="0">
                <a:latin typeface="Consolas" panose="020B0609020204030204" pitchFamily="49" charset="0"/>
                <a:cs typeface="Consolas" panose="020B0609020204030204" pitchFamily="49" charset="0"/>
              </a:rPr>
              <a:t>-chiller</a:t>
            </a:r>
          </a:p>
          <a:p>
            <a:r>
              <a:rPr lang="en-US" sz="2400" dirty="0" err="1">
                <a:latin typeface="Consolas" panose="020B0609020204030204" pitchFamily="49" charset="0"/>
                <a:cs typeface="Consolas" panose="020B0609020204030204" pitchFamily="49" charset="0"/>
              </a:rPr>
              <a:t>elec</a:t>
            </a:r>
            <a:r>
              <a:rPr lang="en-US" sz="2400" dirty="0">
                <a:latin typeface="Consolas" panose="020B0609020204030204" pitchFamily="49" charset="0"/>
                <a:cs typeface="Consolas" panose="020B0609020204030204" pitchFamily="49" charset="0"/>
              </a:rPr>
              <a:t>-vehicle</a:t>
            </a:r>
          </a:p>
          <a:p>
            <a:r>
              <a:rPr lang="en-US" sz="2400" dirty="0">
                <a:cs typeface="Consolas" panose="020B0609020204030204" pitchFamily="49" charset="0"/>
              </a:rPr>
              <a:t>Sockets, pantographs, &amp; wireless charging</a:t>
            </a:r>
          </a:p>
          <a:p>
            <a:r>
              <a:rPr lang="en-US" sz="2400" dirty="0">
                <a:cs typeface="Consolas" panose="020B0609020204030204" pitchFamily="49" charset="0"/>
              </a:rPr>
              <a:t>Related electrical distribution equipment (separate WG?)</a:t>
            </a:r>
          </a:p>
        </p:txBody>
      </p:sp>
    </p:spTree>
    <p:extLst>
      <p:ext uri="{BB962C8B-B14F-4D97-AF65-F5344CB8AC3E}">
        <p14:creationId xmlns:p14="http://schemas.microsoft.com/office/powerpoint/2010/main" val="2579440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D71DB-88CC-714B-2403-867CC3FF3186}"/>
              </a:ext>
            </a:extLst>
          </p:cNvPr>
          <p:cNvSpPr>
            <a:spLocks noGrp="1"/>
          </p:cNvSpPr>
          <p:nvPr>
            <p:ph type="title"/>
          </p:nvPr>
        </p:nvSpPr>
        <p:spPr/>
        <p:txBody>
          <a:bodyPr>
            <a:normAutofit fontScale="90000"/>
          </a:bodyPr>
          <a:lstStyle/>
          <a:p>
            <a:r>
              <a:rPr lang="en-US" dirty="0"/>
              <a:t>Future Work – Points</a:t>
            </a:r>
          </a:p>
        </p:txBody>
      </p:sp>
      <p:sp>
        <p:nvSpPr>
          <p:cNvPr id="3" name="Content Placeholder 2">
            <a:extLst>
              <a:ext uri="{FF2B5EF4-FFF2-40B4-BE49-F238E27FC236}">
                <a16:creationId xmlns:a16="http://schemas.microsoft.com/office/drawing/2014/main" id="{8A5D0710-C28E-2472-9754-E0EAF471B90C}"/>
              </a:ext>
            </a:extLst>
          </p:cNvPr>
          <p:cNvSpPr>
            <a:spLocks noGrp="1"/>
          </p:cNvSpPr>
          <p:nvPr>
            <p:ph idx="1"/>
          </p:nvPr>
        </p:nvSpPr>
        <p:spPr/>
        <p:txBody>
          <a:bodyPr>
            <a:normAutofit/>
          </a:bodyPr>
          <a:lstStyle/>
          <a:p>
            <a:r>
              <a:rPr lang="en-US" sz="1300" dirty="0"/>
              <a:t>Add points on </a:t>
            </a:r>
            <a:r>
              <a:rPr lang="en-US" sz="1300" dirty="0" err="1">
                <a:latin typeface="Consolas" panose="020B0609020204030204" pitchFamily="49" charset="0"/>
                <a:cs typeface="Consolas" panose="020B0609020204030204" pitchFamily="49" charset="0"/>
              </a:rPr>
              <a:t>elec</a:t>
            </a:r>
            <a:r>
              <a:rPr lang="en-US" sz="1300" dirty="0">
                <a:latin typeface="Consolas" panose="020B0609020204030204" pitchFamily="49" charset="0"/>
                <a:cs typeface="Consolas" panose="020B0609020204030204" pitchFamily="49" charset="0"/>
              </a:rPr>
              <a:t>-vehicle</a:t>
            </a:r>
          </a:p>
          <a:p>
            <a:pPr lvl="1"/>
            <a:r>
              <a:rPr lang="en-US" sz="1300" dirty="0">
                <a:cs typeface="Consolas" panose="020B0609020204030204" pitchFamily="49" charset="0"/>
              </a:rPr>
              <a:t>Location tracking: </a:t>
            </a:r>
            <a:r>
              <a:rPr lang="en-US" sz="1300" dirty="0">
                <a:latin typeface="Consolas" panose="020B0609020204030204" pitchFamily="49" charset="0"/>
                <a:cs typeface="Consolas" panose="020B0609020204030204" pitchFamily="49" charset="0"/>
              </a:rPr>
              <a:t>kind: “Coord”, point</a:t>
            </a:r>
          </a:p>
          <a:p>
            <a:pPr lvl="1"/>
            <a:r>
              <a:rPr lang="en-US" sz="1300" dirty="0" err="1">
                <a:latin typeface="Consolas" panose="020B0609020204030204" pitchFamily="49" charset="0"/>
                <a:cs typeface="Consolas" panose="020B0609020204030204" pitchFamily="49" charset="0"/>
              </a:rPr>
              <a:t>elec</a:t>
            </a:r>
            <a:r>
              <a:rPr lang="en-US" sz="1300" dirty="0">
                <a:latin typeface="Consolas" panose="020B0609020204030204" pitchFamily="49" charset="0"/>
                <a:cs typeface="Consolas" panose="020B0609020204030204" pitchFamily="49" charset="0"/>
              </a:rPr>
              <a:t>, vehicle, battery, level, sensor, point</a:t>
            </a:r>
          </a:p>
          <a:p>
            <a:r>
              <a:rPr lang="en-US" sz="1300" dirty="0"/>
              <a:t>Points that model generic and vendor-specific errors codes</a:t>
            </a:r>
          </a:p>
          <a:p>
            <a:pPr lvl="1"/>
            <a:r>
              <a:rPr lang="en-US" sz="1300" dirty="0"/>
              <a:t>The #1 industry challenge right now is equipment reliability!</a:t>
            </a:r>
          </a:p>
          <a:p>
            <a:pPr lvl="1"/>
            <a:r>
              <a:rPr lang="en-US" sz="1300" dirty="0"/>
              <a:t>Therefore, we need a clean and efficient way to capture and express error codes within Haystack</a:t>
            </a:r>
          </a:p>
          <a:p>
            <a:r>
              <a:rPr lang="en-US" sz="1300" dirty="0"/>
              <a:t>Other EVSE points: setpoints, OCPP configuration settings, etc.</a:t>
            </a:r>
          </a:p>
          <a:p>
            <a:endParaRPr lang="en-US" sz="1300" dirty="0">
              <a:latin typeface="Consolas" panose="020B0609020204030204" pitchFamily="49" charset="0"/>
              <a:cs typeface="Consolas" panose="020B0609020204030204" pitchFamily="49" charset="0"/>
            </a:endParaRPr>
          </a:p>
          <a:p>
            <a:endParaRPr lang="en-US" sz="1300" dirty="0"/>
          </a:p>
          <a:p>
            <a:endParaRPr lang="en-US" sz="1300" dirty="0"/>
          </a:p>
        </p:txBody>
      </p:sp>
      <p:sp>
        <p:nvSpPr>
          <p:cNvPr id="6" name="Rectangle: Rounded Corners 19">
            <a:extLst>
              <a:ext uri="{FF2B5EF4-FFF2-40B4-BE49-F238E27FC236}">
                <a16:creationId xmlns:a16="http://schemas.microsoft.com/office/drawing/2014/main" id="{C9F9C755-0409-7089-CAB1-710A39F26BEB}"/>
              </a:ext>
            </a:extLst>
          </p:cNvPr>
          <p:cNvSpPr/>
          <p:nvPr/>
        </p:nvSpPr>
        <p:spPr>
          <a:xfrm>
            <a:off x="5651196" y="1452228"/>
            <a:ext cx="2460641" cy="439279"/>
          </a:xfrm>
          <a:prstGeom prst="roundRect">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a:t>Introducing these points depends on a </a:t>
            </a:r>
            <a:r>
              <a:rPr lang="en-US" sz="1200" dirty="0">
                <a:latin typeface="Consolas" panose="020B0609020204030204" pitchFamily="49" charset="0"/>
              </a:rPr>
              <a:t>vehicle</a:t>
            </a:r>
            <a:r>
              <a:rPr lang="en-US" sz="1200" dirty="0"/>
              <a:t> proposal</a:t>
            </a:r>
          </a:p>
        </p:txBody>
      </p:sp>
    </p:spTree>
    <p:extLst>
      <p:ext uri="{BB962C8B-B14F-4D97-AF65-F5344CB8AC3E}">
        <p14:creationId xmlns:p14="http://schemas.microsoft.com/office/powerpoint/2010/main" val="2007991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1A300-18DF-113B-85E3-6021D7A23EF0}"/>
              </a:ext>
            </a:extLst>
          </p:cNvPr>
          <p:cNvSpPr>
            <a:spLocks noGrp="1"/>
          </p:cNvSpPr>
          <p:nvPr>
            <p:ph type="title"/>
          </p:nvPr>
        </p:nvSpPr>
        <p:spPr/>
        <p:txBody>
          <a:bodyPr>
            <a:normAutofit fontScale="90000"/>
          </a:bodyPr>
          <a:lstStyle/>
          <a:p>
            <a:r>
              <a:rPr lang="en-US" dirty="0"/>
              <a:t>How To Get Involved</a:t>
            </a:r>
          </a:p>
        </p:txBody>
      </p:sp>
      <p:sp>
        <p:nvSpPr>
          <p:cNvPr id="3" name="Content Placeholder 2">
            <a:extLst>
              <a:ext uri="{FF2B5EF4-FFF2-40B4-BE49-F238E27FC236}">
                <a16:creationId xmlns:a16="http://schemas.microsoft.com/office/drawing/2014/main" id="{93D4AB71-09CD-6612-74FD-C4830A74D1E6}"/>
              </a:ext>
            </a:extLst>
          </p:cNvPr>
          <p:cNvSpPr>
            <a:spLocks noGrp="1"/>
          </p:cNvSpPr>
          <p:nvPr>
            <p:ph idx="1"/>
          </p:nvPr>
        </p:nvSpPr>
        <p:spPr/>
        <p:txBody>
          <a:bodyPr/>
          <a:lstStyle/>
          <a:p>
            <a:pPr marL="514350" indent="-514350">
              <a:buFont typeface="+mj-lt"/>
              <a:buAutoNum type="arabicPeriod"/>
            </a:pPr>
            <a:r>
              <a:rPr lang="en-US" dirty="0"/>
              <a:t>Join the working group</a:t>
            </a:r>
          </a:p>
          <a:p>
            <a:pPr marL="514350" indent="-514350">
              <a:buFont typeface="+mj-lt"/>
              <a:buAutoNum type="arabicPeriod"/>
            </a:pPr>
            <a:r>
              <a:rPr lang="en-US" dirty="0"/>
              <a:t>Review WG proposals</a:t>
            </a:r>
          </a:p>
          <a:p>
            <a:pPr marL="514350" indent="-514350">
              <a:buFont typeface="+mj-lt"/>
              <a:buAutoNum type="arabicPeriod"/>
            </a:pPr>
            <a:r>
              <a:rPr lang="en-US" dirty="0"/>
              <a:t>Beta test proposed tags and relationships</a:t>
            </a:r>
          </a:p>
          <a:p>
            <a:pPr marL="514350" indent="-514350">
              <a:buFont typeface="+mj-lt"/>
              <a:buAutoNum type="arabicPeriod"/>
            </a:pPr>
            <a:r>
              <a:rPr lang="en-US" dirty="0"/>
              <a:t>Share examples of real-world systems and data</a:t>
            </a:r>
          </a:p>
        </p:txBody>
      </p:sp>
    </p:spTree>
    <p:extLst>
      <p:ext uri="{BB962C8B-B14F-4D97-AF65-F5344CB8AC3E}">
        <p14:creationId xmlns:p14="http://schemas.microsoft.com/office/powerpoint/2010/main" val="4209038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CB865-5180-4964-F315-9694EC5AD9AC}"/>
              </a:ext>
            </a:extLst>
          </p:cNvPr>
          <p:cNvSpPr>
            <a:spLocks noGrp="1"/>
          </p:cNvSpPr>
          <p:nvPr>
            <p:ph type="title"/>
          </p:nvPr>
        </p:nvSpPr>
        <p:spPr/>
        <p:txBody>
          <a:bodyPr>
            <a:normAutofit fontScale="90000"/>
          </a:bodyPr>
          <a:lstStyle/>
          <a:p>
            <a:r>
              <a:rPr lang="en-US" dirty="0"/>
              <a:t>EVSE Working Group’s Objective</a:t>
            </a:r>
          </a:p>
        </p:txBody>
      </p:sp>
      <p:sp>
        <p:nvSpPr>
          <p:cNvPr id="3" name="Content Placeholder 2">
            <a:extLst>
              <a:ext uri="{FF2B5EF4-FFF2-40B4-BE49-F238E27FC236}">
                <a16:creationId xmlns:a16="http://schemas.microsoft.com/office/drawing/2014/main" id="{659B2BC9-19FD-9B9D-710B-752C147C34E9}"/>
              </a:ext>
            </a:extLst>
          </p:cNvPr>
          <p:cNvSpPr>
            <a:spLocks noGrp="1"/>
          </p:cNvSpPr>
          <p:nvPr>
            <p:ph idx="1"/>
          </p:nvPr>
        </p:nvSpPr>
        <p:spPr/>
        <p:txBody>
          <a:bodyPr>
            <a:normAutofit/>
          </a:bodyPr>
          <a:lstStyle/>
          <a:p>
            <a:pPr marL="0" indent="0">
              <a:buNone/>
            </a:pPr>
            <a:r>
              <a:rPr lang="en-US" sz="2400" dirty="0">
                <a:effectLst/>
                <a:ea typeface="Calibri" panose="020F0502020204030204" pitchFamily="34" charset="0"/>
                <a:cs typeface="Times New Roman" panose="02020603050405020304" pitchFamily="18" charset="0"/>
              </a:rPr>
              <a:t>Define the equipment, points, relationships, and operational data related to Level 1-2 (AC*) and Level 3 (DC) Electric Vehicle Supply Equipment (EVSE)</a:t>
            </a:r>
            <a:endParaRPr lang="en-US" sz="2400" dirty="0">
              <a:ea typeface="Calibri" panose="020F0502020204030204" pitchFamily="34" charset="0"/>
              <a:cs typeface="Times New Roman" panose="02020603050405020304" pitchFamily="18" charset="0"/>
            </a:endParaRPr>
          </a:p>
          <a:p>
            <a:pPr marL="0" indent="0">
              <a:buNone/>
            </a:pPr>
            <a:endParaRPr lang="en-US" sz="2400" dirty="0">
              <a:cs typeface="Times New Roman" panose="02020603050405020304" pitchFamily="18" charset="0"/>
            </a:endParaRPr>
          </a:p>
          <a:p>
            <a:pPr marL="0" indent="0">
              <a:buNone/>
            </a:pPr>
            <a:r>
              <a:rPr lang="en-US" sz="1400" dirty="0">
                <a:cs typeface="Times New Roman" panose="02020603050405020304" pitchFamily="18" charset="0"/>
              </a:rPr>
              <a:t>*AC = Alternating Current, DC = Direct Current</a:t>
            </a:r>
            <a:endParaRPr lang="en-US" sz="1400" dirty="0"/>
          </a:p>
        </p:txBody>
      </p:sp>
    </p:spTree>
    <p:extLst>
      <p:ext uri="{BB962C8B-B14F-4D97-AF65-F5344CB8AC3E}">
        <p14:creationId xmlns:p14="http://schemas.microsoft.com/office/powerpoint/2010/main" val="1307056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1A300-18DF-113B-85E3-6021D7A23EF0}"/>
              </a:ext>
            </a:extLst>
          </p:cNvPr>
          <p:cNvSpPr>
            <a:spLocks noGrp="1"/>
          </p:cNvSpPr>
          <p:nvPr>
            <p:ph type="title"/>
          </p:nvPr>
        </p:nvSpPr>
        <p:spPr/>
        <p:txBody>
          <a:bodyPr>
            <a:normAutofit fontScale="90000"/>
          </a:bodyPr>
          <a:lstStyle/>
          <a:p>
            <a:r>
              <a:rPr lang="en-US" dirty="0"/>
              <a:t>Q&amp;A and Contact Info</a:t>
            </a:r>
          </a:p>
        </p:txBody>
      </p:sp>
      <p:sp>
        <p:nvSpPr>
          <p:cNvPr id="3" name="Content Placeholder 2">
            <a:extLst>
              <a:ext uri="{FF2B5EF4-FFF2-40B4-BE49-F238E27FC236}">
                <a16:creationId xmlns:a16="http://schemas.microsoft.com/office/drawing/2014/main" id="{93D4AB71-09CD-6612-74FD-C4830A74D1E6}"/>
              </a:ext>
            </a:extLst>
          </p:cNvPr>
          <p:cNvSpPr>
            <a:spLocks noGrp="1"/>
          </p:cNvSpPr>
          <p:nvPr>
            <p:ph idx="1"/>
          </p:nvPr>
        </p:nvSpPr>
        <p:spPr/>
        <p:txBody>
          <a:bodyPr/>
          <a:lstStyle/>
          <a:p>
            <a:pPr marL="0" indent="0" algn="ctr">
              <a:buNone/>
            </a:pPr>
            <a:endParaRPr lang="en-US" dirty="0">
              <a:hlinkClick r:id="rId2"/>
            </a:endParaRPr>
          </a:p>
          <a:p>
            <a:pPr marL="0" indent="0" algn="ctr">
              <a:buNone/>
            </a:pPr>
            <a:r>
              <a:rPr lang="en-US" dirty="0">
                <a:hlinkClick r:id="rId2"/>
              </a:rPr>
              <a:t>Stephen.Frank@nrel.gov</a:t>
            </a:r>
            <a:endParaRPr lang="en-US" dirty="0"/>
          </a:p>
          <a:p>
            <a:pPr marL="0" indent="0" algn="ctr">
              <a:buNone/>
            </a:pPr>
            <a:r>
              <a:rPr lang="en-US" dirty="0">
                <a:hlinkClick r:id="rId3"/>
              </a:rPr>
              <a:t>rick@skyfoundry.com</a:t>
            </a:r>
            <a:endParaRPr lang="en-US" dirty="0"/>
          </a:p>
        </p:txBody>
      </p:sp>
    </p:spTree>
    <p:extLst>
      <p:ext uri="{BB962C8B-B14F-4D97-AF65-F5344CB8AC3E}">
        <p14:creationId xmlns:p14="http://schemas.microsoft.com/office/powerpoint/2010/main" val="24931557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CF09D-B0AC-A953-D6E9-2777E9A43029}"/>
              </a:ext>
            </a:extLst>
          </p:cNvPr>
          <p:cNvSpPr>
            <a:spLocks noGrp="1"/>
          </p:cNvSpPr>
          <p:nvPr>
            <p:ph type="title"/>
          </p:nvPr>
        </p:nvSpPr>
        <p:spPr/>
        <p:txBody>
          <a:bodyPr>
            <a:normAutofit fontScale="90000"/>
          </a:bodyPr>
          <a:lstStyle/>
          <a:p>
            <a:r>
              <a:rPr lang="en-US" dirty="0"/>
              <a:t>Funding Statement &amp; Disclaimer</a:t>
            </a:r>
          </a:p>
        </p:txBody>
      </p:sp>
      <p:sp>
        <p:nvSpPr>
          <p:cNvPr id="3" name="Content Placeholder 2">
            <a:extLst>
              <a:ext uri="{FF2B5EF4-FFF2-40B4-BE49-F238E27FC236}">
                <a16:creationId xmlns:a16="http://schemas.microsoft.com/office/drawing/2014/main" id="{85D850B8-BABB-725C-D237-65EAC96E95A1}"/>
              </a:ext>
            </a:extLst>
          </p:cNvPr>
          <p:cNvSpPr>
            <a:spLocks noGrp="1"/>
          </p:cNvSpPr>
          <p:nvPr>
            <p:ph idx="1"/>
          </p:nvPr>
        </p:nvSpPr>
        <p:spPr/>
        <p:txBody>
          <a:bodyPr>
            <a:normAutofit/>
          </a:bodyPr>
          <a:lstStyle/>
          <a:p>
            <a:pPr marL="0" indent="0">
              <a:buNone/>
            </a:pPr>
            <a:r>
              <a:rPr lang="en-US" sz="1600" dirty="0">
                <a:effectLst/>
                <a:latin typeface="Calibri" panose="020F0502020204030204" pitchFamily="34" charset="0"/>
                <a:ea typeface="Calibri" panose="020F0502020204030204" pitchFamily="34" charset="0"/>
              </a:rPr>
              <a:t>This work was authored in part by the National Renewable Energy Laboratory, operated by Alliance for Sustainable Energy, LLC, for the U.S. Department of Energy (DOE) under Contract No. DE-AC36-08GO28308. Funding was provided by the U.S. Department of Energy. The views expressed in the article do not necessarily represent the views of the DOE or the U.S. Government. The U.S. Government retains and the publisher, by accepting this presentation for publication, acknowledges that the U.S. Government retains a nonexclusive, paid-up, irrevocable, worldwide license to publish or reproduce the published form of this work, or allow others to do so, for U.S. Government purposes.</a:t>
            </a:r>
            <a:endParaRPr lang="en-US" sz="2400" dirty="0"/>
          </a:p>
        </p:txBody>
      </p:sp>
      <p:sp>
        <p:nvSpPr>
          <p:cNvPr id="4" name="Slide Number Placeholder 3">
            <a:extLst>
              <a:ext uri="{FF2B5EF4-FFF2-40B4-BE49-F238E27FC236}">
                <a16:creationId xmlns:a16="http://schemas.microsoft.com/office/drawing/2014/main" id="{29B7B1B8-E657-A578-A0AC-C28E2A527764}"/>
              </a:ext>
            </a:extLst>
          </p:cNvPr>
          <p:cNvSpPr>
            <a:spLocks noGrp="1"/>
          </p:cNvSpPr>
          <p:nvPr>
            <p:ph type="sldNum" sz="quarter" idx="12"/>
          </p:nvPr>
        </p:nvSpPr>
        <p:spPr/>
        <p:txBody>
          <a:bodyPr/>
          <a:lstStyle/>
          <a:p>
            <a:fld id="{AF396DAA-9B3B-2748-9C7F-0FEF1858152B}" type="slidenum">
              <a:rPr lang="en-US" smtClean="0"/>
              <a:pPr/>
              <a:t>31</a:t>
            </a:fld>
            <a:endParaRPr lang="en-US" dirty="0"/>
          </a:p>
        </p:txBody>
      </p:sp>
    </p:spTree>
    <p:extLst>
      <p:ext uri="{BB962C8B-B14F-4D97-AF65-F5344CB8AC3E}">
        <p14:creationId xmlns:p14="http://schemas.microsoft.com/office/powerpoint/2010/main" val="2911914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1A300-18DF-113B-85E3-6021D7A23EF0}"/>
              </a:ext>
            </a:extLst>
          </p:cNvPr>
          <p:cNvSpPr>
            <a:spLocks noGrp="1"/>
          </p:cNvSpPr>
          <p:nvPr>
            <p:ph type="title"/>
          </p:nvPr>
        </p:nvSpPr>
        <p:spPr/>
        <p:txBody>
          <a:bodyPr>
            <a:normAutofit fontScale="90000"/>
          </a:bodyPr>
          <a:lstStyle/>
          <a:p>
            <a:r>
              <a:rPr lang="en-US" dirty="0"/>
              <a:t>References</a:t>
            </a:r>
          </a:p>
        </p:txBody>
      </p:sp>
      <p:sp>
        <p:nvSpPr>
          <p:cNvPr id="3" name="Content Placeholder 2">
            <a:extLst>
              <a:ext uri="{FF2B5EF4-FFF2-40B4-BE49-F238E27FC236}">
                <a16:creationId xmlns:a16="http://schemas.microsoft.com/office/drawing/2014/main" id="{ECE6EDF3-7609-9CCA-0856-FC96A1D13184}"/>
              </a:ext>
            </a:extLst>
          </p:cNvPr>
          <p:cNvSpPr>
            <a:spLocks noGrp="1"/>
          </p:cNvSpPr>
          <p:nvPr>
            <p:ph idx="1"/>
          </p:nvPr>
        </p:nvSpPr>
        <p:spPr/>
        <p:txBody>
          <a:bodyPr>
            <a:normAutofit/>
          </a:bodyPr>
          <a:lstStyle/>
          <a:p>
            <a:pPr marL="457200" indent="-457200">
              <a:buFont typeface="+mj-lt"/>
              <a:buAutoNum type="arabicPeriod"/>
            </a:pPr>
            <a:r>
              <a:rPr lang="en-US" sz="1600" dirty="0"/>
              <a:t>“National Electric Vehicle Infrastructure Standards and Requirements,” 23 CFR Part 680. </a:t>
            </a:r>
            <a:r>
              <a:rPr lang="en-US" sz="1600" i="1" dirty="0"/>
              <a:t>Federal Register</a:t>
            </a:r>
            <a:r>
              <a:rPr lang="en-US" sz="1600" dirty="0"/>
              <a:t>, Vol. 88, No. 39. pp. 12724–12757. Accessed: May 23, 2023. [Online]. Available: </a:t>
            </a:r>
            <a:r>
              <a:rPr lang="en-US" sz="1600" dirty="0">
                <a:hlinkClick r:id="rId2"/>
              </a:rPr>
              <a:t>https://www.federalregister.gov/documents/2023/02/28/2023-03500/national-electric-vehicle-infrastructure-standards-and-requirements</a:t>
            </a:r>
            <a:endParaRPr lang="en-US" sz="1600" dirty="0"/>
          </a:p>
          <a:p>
            <a:pPr marL="457200" indent="-457200">
              <a:buFont typeface="+mj-lt"/>
              <a:buAutoNum type="arabicPeriod"/>
            </a:pPr>
            <a:r>
              <a:rPr lang="en-US" sz="1600" dirty="0"/>
              <a:t>Open Charge Alliance, “Open Charge Point Protocol 2.0.1.” Mar. 31, 2020. Accessed: May 23, 2023. [Online]. Available: </a:t>
            </a:r>
            <a:r>
              <a:rPr lang="en-US" sz="1600" dirty="0">
                <a:hlinkClick r:id="rId3"/>
              </a:rPr>
              <a:t>https://www.openchargealliance.org/</a:t>
            </a:r>
            <a:endParaRPr lang="en-US" sz="1600" dirty="0"/>
          </a:p>
        </p:txBody>
      </p:sp>
    </p:spTree>
    <p:extLst>
      <p:ext uri="{BB962C8B-B14F-4D97-AF65-F5344CB8AC3E}">
        <p14:creationId xmlns:p14="http://schemas.microsoft.com/office/powerpoint/2010/main" val="274428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B5DC0-59B6-7910-D000-88158F0E3A0C}"/>
              </a:ext>
            </a:extLst>
          </p:cNvPr>
          <p:cNvSpPr>
            <a:spLocks noGrp="1"/>
          </p:cNvSpPr>
          <p:nvPr>
            <p:ph type="title"/>
          </p:nvPr>
        </p:nvSpPr>
        <p:spPr/>
        <p:txBody>
          <a:bodyPr>
            <a:normAutofit fontScale="90000"/>
          </a:bodyPr>
          <a:lstStyle/>
          <a:p>
            <a:r>
              <a:rPr lang="en-US" dirty="0"/>
              <a:t>Existing Equip Model</a:t>
            </a:r>
          </a:p>
        </p:txBody>
      </p:sp>
      <p:pic>
        <p:nvPicPr>
          <p:cNvPr id="4" name="Picture 3">
            <a:extLst>
              <a:ext uri="{FF2B5EF4-FFF2-40B4-BE49-F238E27FC236}">
                <a16:creationId xmlns:a16="http://schemas.microsoft.com/office/drawing/2014/main" id="{0C211F0D-5443-2FA4-403E-F92A1B62B791}"/>
              </a:ext>
            </a:extLst>
          </p:cNvPr>
          <p:cNvPicPr>
            <a:picLocks noChangeAspect="1"/>
          </p:cNvPicPr>
          <p:nvPr/>
        </p:nvPicPr>
        <p:blipFill>
          <a:blip r:embed="rId2"/>
          <a:stretch>
            <a:fillRect/>
          </a:stretch>
        </p:blipFill>
        <p:spPr>
          <a:xfrm>
            <a:off x="432950" y="967032"/>
            <a:ext cx="4940234" cy="3408045"/>
          </a:xfrm>
          <a:prstGeom prst="rect">
            <a:avLst/>
          </a:prstGeom>
        </p:spPr>
      </p:pic>
      <p:sp>
        <p:nvSpPr>
          <p:cNvPr id="5" name="TextBox 4">
            <a:extLst>
              <a:ext uri="{FF2B5EF4-FFF2-40B4-BE49-F238E27FC236}">
                <a16:creationId xmlns:a16="http://schemas.microsoft.com/office/drawing/2014/main" id="{2532430E-0F25-C0D6-D62A-49E9F6A08869}"/>
              </a:ext>
            </a:extLst>
          </p:cNvPr>
          <p:cNvSpPr txBox="1"/>
          <p:nvPr/>
        </p:nvSpPr>
        <p:spPr>
          <a:xfrm>
            <a:off x="5631144" y="967032"/>
            <a:ext cx="3237848" cy="2246769"/>
          </a:xfrm>
          <a:prstGeom prst="rect">
            <a:avLst/>
          </a:prstGeom>
          <a:noFill/>
        </p:spPr>
        <p:txBody>
          <a:bodyPr wrap="square" rtlCol="0">
            <a:spAutoFit/>
          </a:bodyPr>
          <a:lstStyle/>
          <a:p>
            <a:r>
              <a:rPr lang="en-US" sz="1400" b="1" dirty="0"/>
              <a:t>Strengths:</a:t>
            </a:r>
          </a:p>
          <a:p>
            <a:pPr marL="285750" indent="-285750">
              <a:buFont typeface="Arial" panose="020B0604020202020204" pitchFamily="34" charset="0"/>
              <a:buChar char="•"/>
            </a:pPr>
            <a:r>
              <a:rPr lang="en-US" sz="1400" dirty="0"/>
              <a:t>Simple</a:t>
            </a:r>
          </a:p>
          <a:p>
            <a:pPr marL="285750" indent="-285750">
              <a:buFont typeface="Arial" panose="020B0604020202020204" pitchFamily="34" charset="0"/>
              <a:buChar char="•"/>
            </a:pPr>
            <a:r>
              <a:rPr lang="en-US" sz="1400" dirty="0"/>
              <a:t>Captures most AC Level 2 use cases</a:t>
            </a:r>
            <a:endParaRPr lang="en-US" sz="1400" b="1" dirty="0"/>
          </a:p>
          <a:p>
            <a:endParaRPr lang="en-US" sz="1400" b="1" dirty="0"/>
          </a:p>
          <a:p>
            <a:r>
              <a:rPr lang="en-US" sz="1400" b="1" dirty="0"/>
              <a:t>Limitations:</a:t>
            </a:r>
          </a:p>
          <a:p>
            <a:pPr marL="214313" indent="-214313">
              <a:buFont typeface="Arial" panose="020B0604020202020204" pitchFamily="34" charset="0"/>
              <a:buChar char="•"/>
            </a:pPr>
            <a:r>
              <a:rPr lang="en-US" sz="1400" dirty="0" err="1">
                <a:latin typeface="Consolas" panose="020B0609020204030204" pitchFamily="49" charset="0"/>
              </a:rPr>
              <a:t>evse</a:t>
            </a:r>
            <a:r>
              <a:rPr lang="en-US" sz="1400" dirty="0">
                <a:latin typeface="Consolas" panose="020B0609020204030204" pitchFamily="49" charset="0"/>
              </a:rPr>
              <a:t>-assembly-equip</a:t>
            </a:r>
            <a:r>
              <a:rPr lang="en-US" sz="1400" dirty="0"/>
              <a:t> can’t model 1 vs. multiple equipment enclosures</a:t>
            </a:r>
          </a:p>
          <a:p>
            <a:pPr marL="214313" indent="-214313">
              <a:buFont typeface="Arial" panose="020B0604020202020204" pitchFamily="34" charset="0"/>
              <a:buChar char="•"/>
            </a:pPr>
            <a:r>
              <a:rPr lang="en-US" sz="1400" dirty="0"/>
              <a:t>Difficult to capture nameplate data</a:t>
            </a:r>
          </a:p>
          <a:p>
            <a:pPr marL="214313" indent="-214313">
              <a:buFont typeface="Arial" panose="020B0604020202020204" pitchFamily="34" charset="0"/>
              <a:buChar char="•"/>
            </a:pPr>
            <a:r>
              <a:rPr lang="en-US" sz="1400" dirty="0"/>
              <a:t>Tricky to define electrical references</a:t>
            </a:r>
          </a:p>
          <a:p>
            <a:pPr marL="214313" indent="-214313">
              <a:buFont typeface="Arial" panose="020B0604020202020204" pitchFamily="34" charset="0"/>
              <a:buChar char="•"/>
            </a:pPr>
            <a:r>
              <a:rPr lang="en-US" sz="1400" dirty="0">
                <a:latin typeface="Consolas" panose="020B0609020204030204" pitchFamily="49" charset="0"/>
              </a:rPr>
              <a:t>assembly</a:t>
            </a:r>
            <a:r>
              <a:rPr lang="en-US" sz="1400" dirty="0"/>
              <a:t> vs. </a:t>
            </a:r>
            <a:r>
              <a:rPr lang="en-US" sz="1400" dirty="0">
                <a:latin typeface="Consolas" panose="020B0609020204030204" pitchFamily="49" charset="0"/>
              </a:rPr>
              <a:t>system</a:t>
            </a:r>
            <a:r>
              <a:rPr lang="en-US" sz="1400" dirty="0"/>
              <a:t> confusion?</a:t>
            </a:r>
          </a:p>
        </p:txBody>
      </p:sp>
      <p:sp>
        <p:nvSpPr>
          <p:cNvPr id="16" name="Arc 15">
            <a:extLst>
              <a:ext uri="{FF2B5EF4-FFF2-40B4-BE49-F238E27FC236}">
                <a16:creationId xmlns:a16="http://schemas.microsoft.com/office/drawing/2014/main" id="{535A757C-29E4-7324-F7DB-56D1EF0B2CC3}"/>
              </a:ext>
            </a:extLst>
          </p:cNvPr>
          <p:cNvSpPr/>
          <p:nvPr/>
        </p:nvSpPr>
        <p:spPr>
          <a:xfrm>
            <a:off x="753940" y="3444469"/>
            <a:ext cx="669224" cy="1320036"/>
          </a:xfrm>
          <a:prstGeom prst="arc">
            <a:avLst>
              <a:gd name="adj1" fmla="val 11040880"/>
              <a:gd name="adj2" fmla="val 15974320"/>
            </a:avLst>
          </a:prstGeom>
          <a:ln>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9D248D8C-D21D-201E-A515-16A54FD1B6AF}"/>
              </a:ext>
            </a:extLst>
          </p:cNvPr>
          <p:cNvSpPr/>
          <p:nvPr/>
        </p:nvSpPr>
        <p:spPr>
          <a:xfrm>
            <a:off x="174990" y="4073140"/>
            <a:ext cx="1157901" cy="481193"/>
          </a:xfrm>
          <a:prstGeom prst="roundRect">
            <a:avLst/>
          </a:prstGeom>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a:t>Zero-to-many relationships</a:t>
            </a:r>
          </a:p>
        </p:txBody>
      </p:sp>
      <p:sp>
        <p:nvSpPr>
          <p:cNvPr id="17" name="Rectangle: Rounded Corners 16">
            <a:extLst>
              <a:ext uri="{FF2B5EF4-FFF2-40B4-BE49-F238E27FC236}">
                <a16:creationId xmlns:a16="http://schemas.microsoft.com/office/drawing/2014/main" id="{246175C0-89FE-F998-5A3A-C8DE7CE90CF1}"/>
              </a:ext>
            </a:extLst>
          </p:cNvPr>
          <p:cNvSpPr/>
          <p:nvPr/>
        </p:nvSpPr>
        <p:spPr>
          <a:xfrm>
            <a:off x="6490927" y="3541370"/>
            <a:ext cx="2378065" cy="744840"/>
          </a:xfrm>
          <a:prstGeom prst="roundRect">
            <a:avLst/>
          </a:prstGeom>
          <a:effectLst/>
        </p:spPr>
        <p:style>
          <a:lnRef idx="1">
            <a:schemeClr val="accent2"/>
          </a:lnRef>
          <a:fillRef idx="2">
            <a:schemeClr val="accent2"/>
          </a:fillRef>
          <a:effectRef idx="1">
            <a:schemeClr val="accent2"/>
          </a:effectRef>
          <a:fontRef idx="minor">
            <a:schemeClr val="dk1"/>
          </a:fontRef>
        </p:style>
        <p:txBody>
          <a:bodyPr rtlCol="0" anchor="ctr"/>
          <a:lstStyle/>
          <a:p>
            <a:r>
              <a:rPr lang="en-US" sz="1200" dirty="0"/>
              <a:t>Limitations preclude advanced analytics and control use cases: </a:t>
            </a:r>
            <a:r>
              <a:rPr lang="en-US" sz="1200" b="1" dirty="0"/>
              <a:t>we need a more flexible model!</a:t>
            </a:r>
          </a:p>
        </p:txBody>
      </p:sp>
      <p:cxnSp>
        <p:nvCxnSpPr>
          <p:cNvPr id="19" name="Connector: Curved 18">
            <a:extLst>
              <a:ext uri="{FF2B5EF4-FFF2-40B4-BE49-F238E27FC236}">
                <a16:creationId xmlns:a16="http://schemas.microsoft.com/office/drawing/2014/main" id="{37B17277-A301-2E46-D731-8605BD0A58AA}"/>
              </a:ext>
            </a:extLst>
          </p:cNvPr>
          <p:cNvCxnSpPr>
            <a:stCxn id="17" idx="1"/>
          </p:cNvCxnSpPr>
          <p:nvPr/>
        </p:nvCxnSpPr>
        <p:spPr>
          <a:xfrm rot="10800000">
            <a:off x="6015789" y="3213802"/>
            <a:ext cx="475138" cy="699989"/>
          </a:xfrm>
          <a:prstGeom prst="curvedConnector2">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27417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275D8-C999-C1EC-7002-F07DE0A6DE77}"/>
              </a:ext>
            </a:extLst>
          </p:cNvPr>
          <p:cNvSpPr>
            <a:spLocks noGrp="1"/>
          </p:cNvSpPr>
          <p:nvPr>
            <p:ph type="title"/>
          </p:nvPr>
        </p:nvSpPr>
        <p:spPr/>
        <p:txBody>
          <a:bodyPr>
            <a:normAutofit fontScale="90000"/>
          </a:bodyPr>
          <a:lstStyle/>
          <a:p>
            <a:r>
              <a:rPr lang="en-US" dirty="0"/>
              <a:t>Goals for Updated Model / Taxonomy</a:t>
            </a:r>
          </a:p>
        </p:txBody>
      </p:sp>
      <p:sp>
        <p:nvSpPr>
          <p:cNvPr id="3" name="Content Placeholder 2">
            <a:extLst>
              <a:ext uri="{FF2B5EF4-FFF2-40B4-BE49-F238E27FC236}">
                <a16:creationId xmlns:a16="http://schemas.microsoft.com/office/drawing/2014/main" id="{13713194-AC9A-37EE-978F-53E2C52ADB71}"/>
              </a:ext>
            </a:extLst>
          </p:cNvPr>
          <p:cNvSpPr>
            <a:spLocks noGrp="1"/>
          </p:cNvSpPr>
          <p:nvPr>
            <p:ph idx="1"/>
          </p:nvPr>
        </p:nvSpPr>
        <p:spPr/>
        <p:txBody>
          <a:bodyPr/>
          <a:lstStyle/>
          <a:p>
            <a:pPr marL="514350" indent="-514350">
              <a:buFont typeface="+mj-lt"/>
              <a:buAutoNum type="arabicPeriod"/>
            </a:pPr>
            <a:r>
              <a:rPr lang="en-US" dirty="0"/>
              <a:t>Align with industry terminology and practice</a:t>
            </a:r>
          </a:p>
          <a:p>
            <a:pPr marL="514350" indent="-514350">
              <a:buFont typeface="+mj-lt"/>
              <a:buAutoNum type="arabicPeriod"/>
            </a:pPr>
            <a:r>
              <a:rPr lang="en-US" dirty="0"/>
              <a:t>Capture both simple and complex installations</a:t>
            </a:r>
          </a:p>
          <a:p>
            <a:pPr marL="514350" indent="-514350">
              <a:buFont typeface="+mj-lt"/>
              <a:buAutoNum type="arabicPeriod"/>
            </a:pPr>
            <a:r>
              <a:rPr lang="en-US" dirty="0"/>
              <a:t>Allow tracing of energy flows</a:t>
            </a:r>
          </a:p>
        </p:txBody>
      </p:sp>
    </p:spTree>
    <p:extLst>
      <p:ext uri="{BB962C8B-B14F-4D97-AF65-F5344CB8AC3E}">
        <p14:creationId xmlns:p14="http://schemas.microsoft.com/office/powerpoint/2010/main" val="708924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C7B426F-312C-9530-5B91-D49BBD5FEDDB}"/>
              </a:ext>
            </a:extLst>
          </p:cNvPr>
          <p:cNvSpPr/>
          <p:nvPr/>
        </p:nvSpPr>
        <p:spPr>
          <a:xfrm>
            <a:off x="2808979" y="3684852"/>
            <a:ext cx="184196" cy="18288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FC8ED4BB-137F-868E-8FC9-5FC4E044B40A}"/>
              </a:ext>
            </a:extLst>
          </p:cNvPr>
          <p:cNvSpPr>
            <a:spLocks noGrp="1"/>
          </p:cNvSpPr>
          <p:nvPr>
            <p:ph type="title"/>
          </p:nvPr>
        </p:nvSpPr>
        <p:spPr/>
        <p:txBody>
          <a:bodyPr>
            <a:normAutofit fontScale="90000"/>
          </a:bodyPr>
          <a:lstStyle/>
          <a:p>
            <a:r>
              <a:rPr lang="en-US" dirty="0"/>
              <a:t>Inspiration from NEVI*</a:t>
            </a:r>
          </a:p>
        </p:txBody>
      </p:sp>
      <p:sp>
        <p:nvSpPr>
          <p:cNvPr id="4" name="Title 1">
            <a:extLst>
              <a:ext uri="{FF2B5EF4-FFF2-40B4-BE49-F238E27FC236}">
                <a16:creationId xmlns:a16="http://schemas.microsoft.com/office/drawing/2014/main" id="{DF511461-7ED1-67B7-76A4-0B9CA2980265}"/>
              </a:ext>
            </a:extLst>
          </p:cNvPr>
          <p:cNvSpPr txBox="1">
            <a:spLocks/>
          </p:cNvSpPr>
          <p:nvPr/>
        </p:nvSpPr>
        <p:spPr>
          <a:xfrm>
            <a:off x="174990" y="639461"/>
            <a:ext cx="8794020" cy="2743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kern="1200">
                <a:solidFill>
                  <a:srgbClr val="000000"/>
                </a:solidFill>
                <a:latin typeface="+mj-lt"/>
                <a:ea typeface="+mj-ea"/>
                <a:cs typeface="Avenir Next Regular"/>
              </a:defRPr>
            </a:lvl1pPr>
          </a:lstStyle>
          <a:p>
            <a:r>
              <a:rPr lang="en-US" sz="1400" dirty="0"/>
              <a:t>*National Electric Vehicle Infrastructure (NEVI) Program</a:t>
            </a:r>
          </a:p>
        </p:txBody>
      </p:sp>
      <p:sp>
        <p:nvSpPr>
          <p:cNvPr id="5" name="Rectangle: Rounded Corners 4">
            <a:extLst>
              <a:ext uri="{FF2B5EF4-FFF2-40B4-BE49-F238E27FC236}">
                <a16:creationId xmlns:a16="http://schemas.microsoft.com/office/drawing/2014/main" id="{AA5A2450-333D-F626-1EE2-23DAF36BB6D6}"/>
              </a:ext>
            </a:extLst>
          </p:cNvPr>
          <p:cNvSpPr/>
          <p:nvPr/>
        </p:nvSpPr>
        <p:spPr>
          <a:xfrm>
            <a:off x="247353" y="1105945"/>
            <a:ext cx="4027104" cy="681860"/>
          </a:xfrm>
          <a:prstGeom prst="roundRect">
            <a:avLst/>
          </a:prstGeom>
          <a:effectLst/>
        </p:spPr>
        <p:style>
          <a:lnRef idx="1">
            <a:schemeClr val="accent2"/>
          </a:lnRef>
          <a:fillRef idx="2">
            <a:schemeClr val="accent2"/>
          </a:fillRef>
          <a:effectRef idx="1">
            <a:schemeClr val="accent2"/>
          </a:effectRef>
          <a:fontRef idx="minor">
            <a:schemeClr val="dk1"/>
          </a:fontRef>
        </p:style>
        <p:txBody>
          <a:bodyPr rtlCol="0" anchor="ctr"/>
          <a:lstStyle/>
          <a:p>
            <a:r>
              <a:rPr lang="en-US" sz="1200" b="1" dirty="0"/>
              <a:t>Note: </a:t>
            </a:r>
            <a:r>
              <a:rPr lang="en-US" sz="1200" dirty="0"/>
              <a:t>An AC EVSE is not technically a “charger” because the AC/DC power conversion happens onboard the vehicle. (We want to be precise to avoid tagging conflicts!)</a:t>
            </a:r>
            <a:endParaRPr lang="en-US" sz="1200" b="1" dirty="0"/>
          </a:p>
        </p:txBody>
      </p:sp>
      <p:cxnSp>
        <p:nvCxnSpPr>
          <p:cNvPr id="6" name="Connector: Curved 5">
            <a:extLst>
              <a:ext uri="{FF2B5EF4-FFF2-40B4-BE49-F238E27FC236}">
                <a16:creationId xmlns:a16="http://schemas.microsoft.com/office/drawing/2014/main" id="{3B30100E-CB75-4A20-7EC1-100BD4708197}"/>
              </a:ext>
            </a:extLst>
          </p:cNvPr>
          <p:cNvCxnSpPr>
            <a:cxnSpLocks/>
            <a:stCxn id="5" idx="2"/>
          </p:cNvCxnSpPr>
          <p:nvPr/>
        </p:nvCxnSpPr>
        <p:spPr>
          <a:xfrm rot="5400000">
            <a:off x="1879140" y="1830454"/>
            <a:ext cx="424414" cy="339116"/>
          </a:xfrm>
          <a:prstGeom prst="curvedConnector3">
            <a:avLst>
              <a:gd name="adj1" fmla="val 50000"/>
            </a:avLst>
          </a:prstGeom>
          <a:ln>
            <a:tailEnd type="triangle"/>
          </a:ln>
        </p:spPr>
        <p:style>
          <a:lnRef idx="1">
            <a:schemeClr val="accent2"/>
          </a:lnRef>
          <a:fillRef idx="0">
            <a:schemeClr val="accent2"/>
          </a:fillRef>
          <a:effectRef idx="0">
            <a:schemeClr val="accent2"/>
          </a:effectRef>
          <a:fontRef idx="minor">
            <a:schemeClr val="tx1"/>
          </a:fontRef>
        </p:style>
      </p:cxnSp>
      <p:sp>
        <p:nvSpPr>
          <p:cNvPr id="12" name="Content Placeholder 2">
            <a:extLst>
              <a:ext uri="{FF2B5EF4-FFF2-40B4-BE49-F238E27FC236}">
                <a16:creationId xmlns:a16="http://schemas.microsoft.com/office/drawing/2014/main" id="{0D717DA6-A0B6-AC86-2C25-35118BF8555D}"/>
              </a:ext>
            </a:extLst>
          </p:cNvPr>
          <p:cNvSpPr txBox="1">
            <a:spLocks/>
          </p:cNvSpPr>
          <p:nvPr/>
        </p:nvSpPr>
        <p:spPr>
          <a:xfrm>
            <a:off x="957370" y="3000015"/>
            <a:ext cx="7229260" cy="114532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Avenir Next Regular"/>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venir Next Regular"/>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venir Next Regular"/>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400"/>
              </a:spcBef>
            </a:pPr>
            <a:r>
              <a:rPr lang="en-US" sz="1600" i="1" dirty="0"/>
              <a:t>“Charging port</a:t>
            </a:r>
            <a:r>
              <a:rPr lang="en-US" sz="1600" dirty="0"/>
              <a:t> means the system within a charger that charges one EV. A charging port may have multiple </a:t>
            </a:r>
            <a:r>
              <a:rPr lang="en-US" sz="1600" i="1" dirty="0"/>
              <a:t>connectors</a:t>
            </a:r>
            <a:r>
              <a:rPr lang="en-US" sz="1600" dirty="0"/>
              <a:t>, but it can provide power to charge only one EV through one connector at a time.”</a:t>
            </a:r>
          </a:p>
        </p:txBody>
      </p:sp>
      <p:cxnSp>
        <p:nvCxnSpPr>
          <p:cNvPr id="18" name="Connector: Curved 17">
            <a:extLst>
              <a:ext uri="{FF2B5EF4-FFF2-40B4-BE49-F238E27FC236}">
                <a16:creationId xmlns:a16="http://schemas.microsoft.com/office/drawing/2014/main" id="{BD994791-BF2C-5EC8-E858-5D7B9412FC80}"/>
              </a:ext>
            </a:extLst>
          </p:cNvPr>
          <p:cNvCxnSpPr>
            <a:cxnSpLocks/>
            <a:stCxn id="17" idx="0"/>
            <a:endCxn id="34" idx="3"/>
          </p:cNvCxnSpPr>
          <p:nvPr/>
        </p:nvCxnSpPr>
        <p:spPr>
          <a:xfrm rot="16200000" flipH="1">
            <a:off x="6973347" y="1626323"/>
            <a:ext cx="1230281" cy="622205"/>
          </a:xfrm>
          <a:prstGeom prst="curvedConnector4">
            <a:avLst>
              <a:gd name="adj1" fmla="val 10293"/>
              <a:gd name="adj2" fmla="val 183260"/>
            </a:avLst>
          </a:prstGeom>
          <a:ln>
            <a:tailEnd type="triangle"/>
          </a:ln>
        </p:spPr>
        <p:style>
          <a:lnRef idx="1">
            <a:schemeClr val="accent2"/>
          </a:lnRef>
          <a:fillRef idx="0">
            <a:schemeClr val="accent2"/>
          </a:fillRef>
          <a:effectRef idx="0">
            <a:schemeClr val="accent2"/>
          </a:effectRef>
          <a:fontRef idx="minor">
            <a:schemeClr val="tx1"/>
          </a:fontRef>
        </p:style>
      </p:cxnSp>
      <p:sp>
        <p:nvSpPr>
          <p:cNvPr id="17" name="Rectangle: Rounded Corners 16">
            <a:extLst>
              <a:ext uri="{FF2B5EF4-FFF2-40B4-BE49-F238E27FC236}">
                <a16:creationId xmlns:a16="http://schemas.microsoft.com/office/drawing/2014/main" id="{3EEDDCFF-DB4A-A450-F6CD-E30135E45033}"/>
              </a:ext>
            </a:extLst>
          </p:cNvPr>
          <p:cNvSpPr/>
          <p:nvPr/>
        </p:nvSpPr>
        <p:spPr>
          <a:xfrm>
            <a:off x="5740782" y="1322285"/>
            <a:ext cx="3073208" cy="681860"/>
          </a:xfrm>
          <a:prstGeom prst="roundRect">
            <a:avLst/>
          </a:prstGeom>
          <a:effectLst/>
        </p:spPr>
        <p:style>
          <a:lnRef idx="1">
            <a:schemeClr val="accent2"/>
          </a:lnRef>
          <a:fillRef idx="2">
            <a:schemeClr val="accent2"/>
          </a:fillRef>
          <a:effectRef idx="1">
            <a:schemeClr val="accent2"/>
          </a:effectRef>
          <a:fontRef idx="minor">
            <a:schemeClr val="dk1"/>
          </a:fontRef>
        </p:style>
        <p:txBody>
          <a:bodyPr rtlCol="0" anchor="ctr"/>
          <a:lstStyle/>
          <a:p>
            <a:r>
              <a:rPr lang="en-US" sz="1200" dirty="0"/>
              <a:t>Some EVSE’s consist of multiple enclosures (equipment). In Haystack, we accommodate this by using </a:t>
            </a:r>
            <a:r>
              <a:rPr lang="en-US" sz="1200" dirty="0" err="1">
                <a:latin typeface="Consolas" panose="020B0609020204030204" pitchFamily="49" charset="0"/>
              </a:rPr>
              <a:t>evse</a:t>
            </a:r>
            <a:r>
              <a:rPr lang="en-US" sz="1200" dirty="0"/>
              <a:t> as an adjective.</a:t>
            </a:r>
          </a:p>
        </p:txBody>
      </p:sp>
      <p:sp>
        <p:nvSpPr>
          <p:cNvPr id="24" name="Rectangle: Rounded Corners 23">
            <a:extLst>
              <a:ext uri="{FF2B5EF4-FFF2-40B4-BE49-F238E27FC236}">
                <a16:creationId xmlns:a16="http://schemas.microsoft.com/office/drawing/2014/main" id="{E4BBA684-8A0F-3F03-ABD5-D232A5A21E48}"/>
              </a:ext>
            </a:extLst>
          </p:cNvPr>
          <p:cNvSpPr/>
          <p:nvPr/>
        </p:nvSpPr>
        <p:spPr>
          <a:xfrm>
            <a:off x="3610472" y="3939705"/>
            <a:ext cx="2520613" cy="478048"/>
          </a:xfrm>
          <a:prstGeom prst="roundRect">
            <a:avLst/>
          </a:prstGeom>
          <a:effectLst/>
        </p:spPr>
        <p:style>
          <a:lnRef idx="1">
            <a:schemeClr val="accent2"/>
          </a:lnRef>
          <a:fillRef idx="2">
            <a:schemeClr val="accent2"/>
          </a:fillRef>
          <a:effectRef idx="1">
            <a:schemeClr val="accent2"/>
          </a:effectRef>
          <a:fontRef idx="minor">
            <a:schemeClr val="dk1"/>
          </a:fontRef>
        </p:style>
        <p:txBody>
          <a:bodyPr rtlCol="0" anchor="ctr"/>
          <a:lstStyle/>
          <a:p>
            <a:r>
              <a:rPr lang="en-US" sz="1200" dirty="0"/>
              <a:t>The </a:t>
            </a:r>
            <a:r>
              <a:rPr lang="en-US" sz="1200" dirty="0" err="1">
                <a:latin typeface="Consolas" panose="020B0609020204030204" pitchFamily="49" charset="0"/>
              </a:rPr>
              <a:t>evse</a:t>
            </a:r>
            <a:r>
              <a:rPr lang="en-US" sz="1200" dirty="0">
                <a:latin typeface="Consolas" panose="020B0609020204030204" pitchFamily="49" charset="0"/>
              </a:rPr>
              <a:t>-port</a:t>
            </a:r>
            <a:r>
              <a:rPr lang="en-US" sz="1200" dirty="0"/>
              <a:t> conjunct (already in Haystack) follows this definition</a:t>
            </a:r>
          </a:p>
        </p:txBody>
      </p:sp>
      <p:cxnSp>
        <p:nvCxnSpPr>
          <p:cNvPr id="30" name="Connector: Curved 29">
            <a:extLst>
              <a:ext uri="{FF2B5EF4-FFF2-40B4-BE49-F238E27FC236}">
                <a16:creationId xmlns:a16="http://schemas.microsoft.com/office/drawing/2014/main" id="{A282883A-9CC6-950B-6B51-E3D7D00AA98B}"/>
              </a:ext>
            </a:extLst>
          </p:cNvPr>
          <p:cNvCxnSpPr>
            <a:cxnSpLocks/>
            <a:stCxn id="24" idx="1"/>
            <a:endCxn id="29" idx="2"/>
          </p:cNvCxnSpPr>
          <p:nvPr/>
        </p:nvCxnSpPr>
        <p:spPr>
          <a:xfrm rot="10800000">
            <a:off x="2901078" y="3867733"/>
            <a:ext cx="709395" cy="310997"/>
          </a:xfrm>
          <a:prstGeom prst="curvedConnector2">
            <a:avLst/>
          </a:prstGeom>
          <a:ln>
            <a:tailEnd type="triangle"/>
          </a:ln>
        </p:spPr>
        <p:style>
          <a:lnRef idx="1">
            <a:schemeClr val="accent2"/>
          </a:lnRef>
          <a:fillRef idx="0">
            <a:schemeClr val="accent2"/>
          </a:fillRef>
          <a:effectRef idx="0">
            <a:schemeClr val="accent2"/>
          </a:effectRef>
          <a:fontRef idx="minor">
            <a:schemeClr val="tx1"/>
          </a:fontRef>
        </p:style>
      </p:cxnSp>
      <p:sp>
        <p:nvSpPr>
          <p:cNvPr id="34" name="Rectangle 33">
            <a:extLst>
              <a:ext uri="{FF2B5EF4-FFF2-40B4-BE49-F238E27FC236}">
                <a16:creationId xmlns:a16="http://schemas.microsoft.com/office/drawing/2014/main" id="{EC34F410-48FB-9FFC-4555-9824D1406A15}"/>
              </a:ext>
            </a:extLst>
          </p:cNvPr>
          <p:cNvSpPr/>
          <p:nvPr/>
        </p:nvSpPr>
        <p:spPr>
          <a:xfrm>
            <a:off x="7715395" y="2461126"/>
            <a:ext cx="184196" cy="18288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 name="Content Placeholder 2">
            <a:extLst>
              <a:ext uri="{FF2B5EF4-FFF2-40B4-BE49-F238E27FC236}">
                <a16:creationId xmlns:a16="http://schemas.microsoft.com/office/drawing/2014/main" id="{3232E2F2-CA58-EFC6-E43B-39586F7FE164}"/>
              </a:ext>
            </a:extLst>
          </p:cNvPr>
          <p:cNvSpPr>
            <a:spLocks noGrp="1"/>
          </p:cNvSpPr>
          <p:nvPr>
            <p:ph idx="1"/>
          </p:nvPr>
        </p:nvSpPr>
        <p:spPr>
          <a:xfrm>
            <a:off x="957370" y="2149522"/>
            <a:ext cx="7229260" cy="871009"/>
          </a:xfrm>
        </p:spPr>
        <p:txBody>
          <a:bodyPr>
            <a:normAutofit/>
          </a:bodyPr>
          <a:lstStyle/>
          <a:p>
            <a:pPr>
              <a:spcBef>
                <a:spcPts val="400"/>
              </a:spcBef>
            </a:pPr>
            <a:r>
              <a:rPr lang="en-US" sz="1600" i="1" dirty="0"/>
              <a:t>“Charger</a:t>
            </a:r>
            <a:r>
              <a:rPr lang="en-US" sz="1600" dirty="0"/>
              <a:t> means a device with one or more charging ports and connectors for charging EVs. Also referred to as Electric Vehicle Supply Equipment (EVSE).”</a:t>
            </a:r>
          </a:p>
        </p:txBody>
      </p:sp>
      <p:sp>
        <p:nvSpPr>
          <p:cNvPr id="3" name="TextBox 2">
            <a:extLst>
              <a:ext uri="{FF2B5EF4-FFF2-40B4-BE49-F238E27FC236}">
                <a16:creationId xmlns:a16="http://schemas.microsoft.com/office/drawing/2014/main" id="{1EBA98E9-BD83-A028-89A3-02871BBE75E1}"/>
              </a:ext>
            </a:extLst>
          </p:cNvPr>
          <p:cNvSpPr txBox="1"/>
          <p:nvPr/>
        </p:nvSpPr>
        <p:spPr>
          <a:xfrm>
            <a:off x="0" y="4554972"/>
            <a:ext cx="5605246" cy="215444"/>
          </a:xfrm>
          <a:prstGeom prst="rect">
            <a:avLst/>
          </a:prstGeom>
          <a:noFill/>
        </p:spPr>
        <p:txBody>
          <a:bodyPr wrap="square" rtlCol="0">
            <a:spAutoFit/>
          </a:bodyPr>
          <a:lstStyle/>
          <a:p>
            <a:r>
              <a:rPr lang="en-US" sz="800" b="1" dirty="0"/>
              <a:t>Source: </a:t>
            </a:r>
            <a:r>
              <a:rPr lang="en-US" sz="800" dirty="0">
                <a:solidFill>
                  <a:schemeClr val="accent6">
                    <a:lumMod val="10000"/>
                  </a:schemeClr>
                </a:solidFill>
              </a:rPr>
              <a:t>“National Electric Vehicle Infrastructure Standards and Requirements,” 23 CFR Part 680</a:t>
            </a:r>
          </a:p>
        </p:txBody>
      </p:sp>
    </p:spTree>
    <p:extLst>
      <p:ext uri="{BB962C8B-B14F-4D97-AF65-F5344CB8AC3E}">
        <p14:creationId xmlns:p14="http://schemas.microsoft.com/office/powerpoint/2010/main" val="409462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P spid="17"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ED4BB-137F-868E-8FC9-5FC4E044B40A}"/>
              </a:ext>
            </a:extLst>
          </p:cNvPr>
          <p:cNvSpPr>
            <a:spLocks noGrp="1"/>
          </p:cNvSpPr>
          <p:nvPr>
            <p:ph type="title"/>
          </p:nvPr>
        </p:nvSpPr>
        <p:spPr/>
        <p:txBody>
          <a:bodyPr>
            <a:normAutofit fontScale="90000"/>
          </a:bodyPr>
          <a:lstStyle/>
          <a:p>
            <a:r>
              <a:rPr lang="en-US" dirty="0"/>
              <a:t>Inspiration from NEVI*</a:t>
            </a:r>
          </a:p>
        </p:txBody>
      </p:sp>
      <p:sp>
        <p:nvSpPr>
          <p:cNvPr id="3" name="Content Placeholder 2">
            <a:extLst>
              <a:ext uri="{FF2B5EF4-FFF2-40B4-BE49-F238E27FC236}">
                <a16:creationId xmlns:a16="http://schemas.microsoft.com/office/drawing/2014/main" id="{98C74360-0222-9A04-7243-275FF8AC8392}"/>
              </a:ext>
            </a:extLst>
          </p:cNvPr>
          <p:cNvSpPr>
            <a:spLocks noGrp="1"/>
          </p:cNvSpPr>
          <p:nvPr>
            <p:ph idx="1"/>
          </p:nvPr>
        </p:nvSpPr>
        <p:spPr>
          <a:xfrm>
            <a:off x="957370" y="1478060"/>
            <a:ext cx="7229260" cy="2894455"/>
          </a:xfrm>
        </p:spPr>
        <p:txBody>
          <a:bodyPr>
            <a:normAutofit/>
          </a:bodyPr>
          <a:lstStyle/>
          <a:p>
            <a:pPr>
              <a:spcBef>
                <a:spcPts val="2400"/>
              </a:spcBef>
            </a:pPr>
            <a:r>
              <a:rPr lang="en-US" sz="1600" i="1" dirty="0"/>
              <a:t>“Charging station</a:t>
            </a:r>
            <a:r>
              <a:rPr lang="en-US" sz="1600" dirty="0"/>
              <a:t> means the area in the immediate vicinity of a group of chargers and includes the chargers, supporting equipment, parking areas adjacent to the chargers, and lanes for vehicle ingress and egress. A charging station could comprise only part of the property on which it is located.”</a:t>
            </a:r>
          </a:p>
        </p:txBody>
      </p:sp>
      <p:sp>
        <p:nvSpPr>
          <p:cNvPr id="4" name="Title 1">
            <a:extLst>
              <a:ext uri="{FF2B5EF4-FFF2-40B4-BE49-F238E27FC236}">
                <a16:creationId xmlns:a16="http://schemas.microsoft.com/office/drawing/2014/main" id="{DF511461-7ED1-67B7-76A4-0B9CA2980265}"/>
              </a:ext>
            </a:extLst>
          </p:cNvPr>
          <p:cNvSpPr txBox="1">
            <a:spLocks/>
          </p:cNvSpPr>
          <p:nvPr/>
        </p:nvSpPr>
        <p:spPr>
          <a:xfrm>
            <a:off x="174990" y="639461"/>
            <a:ext cx="8794020" cy="2743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kern="1200">
                <a:solidFill>
                  <a:srgbClr val="000000"/>
                </a:solidFill>
                <a:latin typeface="+mj-lt"/>
                <a:ea typeface="+mj-ea"/>
                <a:cs typeface="Avenir Next Regular"/>
              </a:defRPr>
            </a:lvl1pPr>
          </a:lstStyle>
          <a:p>
            <a:r>
              <a:rPr lang="en-US" sz="1400" dirty="0"/>
              <a:t>*National Electric Vehicle Infrastructure (NEVI) Program</a:t>
            </a:r>
          </a:p>
        </p:txBody>
      </p:sp>
      <p:sp>
        <p:nvSpPr>
          <p:cNvPr id="5" name="Rectangle: Rounded Corners 4">
            <a:extLst>
              <a:ext uri="{FF2B5EF4-FFF2-40B4-BE49-F238E27FC236}">
                <a16:creationId xmlns:a16="http://schemas.microsoft.com/office/drawing/2014/main" id="{AA5A2450-333D-F626-1EE2-23DAF36BB6D6}"/>
              </a:ext>
            </a:extLst>
          </p:cNvPr>
          <p:cNvSpPr/>
          <p:nvPr/>
        </p:nvSpPr>
        <p:spPr>
          <a:xfrm>
            <a:off x="2708655" y="2809018"/>
            <a:ext cx="3726690" cy="681860"/>
          </a:xfrm>
          <a:prstGeom prst="roundRect">
            <a:avLst/>
          </a:prstGeom>
          <a:effectLst/>
        </p:spPr>
        <p:style>
          <a:lnRef idx="1">
            <a:schemeClr val="accent2"/>
          </a:lnRef>
          <a:fillRef idx="2">
            <a:schemeClr val="accent2"/>
          </a:fillRef>
          <a:effectRef idx="1">
            <a:schemeClr val="accent2"/>
          </a:effectRef>
          <a:fontRef idx="minor">
            <a:schemeClr val="dk1"/>
          </a:fontRef>
        </p:style>
        <p:txBody>
          <a:bodyPr rtlCol="0" anchor="ctr"/>
          <a:lstStyle/>
          <a:p>
            <a:r>
              <a:rPr lang="en-US" sz="1200" dirty="0"/>
              <a:t>Haystack does not currently model a “charging station” in this sense. Future work is needed to decide how to handle it. (Is it a </a:t>
            </a:r>
            <a:r>
              <a:rPr lang="en-US" sz="1200" dirty="0">
                <a:latin typeface="Consolas" panose="020B0609020204030204" pitchFamily="49" charset="0"/>
              </a:rPr>
              <a:t>site</a:t>
            </a:r>
            <a:r>
              <a:rPr lang="en-US" sz="1200" dirty="0"/>
              <a:t>? Is it a </a:t>
            </a:r>
            <a:r>
              <a:rPr lang="en-US" sz="1200" dirty="0">
                <a:latin typeface="Consolas" panose="020B0609020204030204" pitchFamily="49" charset="0"/>
              </a:rPr>
              <a:t>system</a:t>
            </a:r>
            <a:r>
              <a:rPr lang="en-US" sz="1200" dirty="0"/>
              <a:t>?)</a:t>
            </a:r>
          </a:p>
        </p:txBody>
      </p:sp>
      <p:sp>
        <p:nvSpPr>
          <p:cNvPr id="6" name="TextBox 5">
            <a:extLst>
              <a:ext uri="{FF2B5EF4-FFF2-40B4-BE49-F238E27FC236}">
                <a16:creationId xmlns:a16="http://schemas.microsoft.com/office/drawing/2014/main" id="{AEF75690-11E8-38D5-5D9A-35B72DE584A7}"/>
              </a:ext>
            </a:extLst>
          </p:cNvPr>
          <p:cNvSpPr txBox="1"/>
          <p:nvPr/>
        </p:nvSpPr>
        <p:spPr>
          <a:xfrm>
            <a:off x="0" y="4554972"/>
            <a:ext cx="5605246" cy="215444"/>
          </a:xfrm>
          <a:prstGeom prst="rect">
            <a:avLst/>
          </a:prstGeom>
          <a:noFill/>
        </p:spPr>
        <p:txBody>
          <a:bodyPr wrap="square" rtlCol="0">
            <a:spAutoFit/>
          </a:bodyPr>
          <a:lstStyle/>
          <a:p>
            <a:r>
              <a:rPr lang="en-US" sz="800" b="1" dirty="0"/>
              <a:t>Source: </a:t>
            </a:r>
            <a:r>
              <a:rPr lang="en-US" sz="800" dirty="0">
                <a:solidFill>
                  <a:schemeClr val="accent6">
                    <a:lumMod val="10000"/>
                  </a:schemeClr>
                </a:solidFill>
              </a:rPr>
              <a:t>“National Electric Vehicle Infrastructure Standards and Requirements,” 23 CFR Part 680</a:t>
            </a:r>
          </a:p>
        </p:txBody>
      </p:sp>
    </p:spTree>
    <p:extLst>
      <p:ext uri="{BB962C8B-B14F-4D97-AF65-F5344CB8AC3E}">
        <p14:creationId xmlns:p14="http://schemas.microsoft.com/office/powerpoint/2010/main" val="4996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1EA014D-BC79-2A2C-8065-89DD82036392}"/>
              </a:ext>
            </a:extLst>
          </p:cNvPr>
          <p:cNvSpPr/>
          <p:nvPr/>
        </p:nvSpPr>
        <p:spPr>
          <a:xfrm>
            <a:off x="1640579" y="1790738"/>
            <a:ext cx="274320" cy="27432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8" name="Content Placeholder 6" descr="Text&#10;&#10;Description automatically generated with medium confidence">
            <a:extLst>
              <a:ext uri="{FF2B5EF4-FFF2-40B4-BE49-F238E27FC236}">
                <a16:creationId xmlns:a16="http://schemas.microsoft.com/office/drawing/2014/main" id="{C17197A4-87A5-E585-A3D0-A936CFC4E189}"/>
              </a:ext>
            </a:extLst>
          </p:cNvPr>
          <p:cNvPicPr>
            <a:picLocks noGrp="1" noChangeAspect="1"/>
          </p:cNvPicPr>
          <p:nvPr>
            <p:ph idx="1"/>
          </p:nvPr>
        </p:nvPicPr>
        <p:blipFill>
          <a:blip r:embed="rId2" cstate="hqprint">
            <a:extLst>
              <a:ext uri="{28A0092B-C50C-407E-A947-70E740481C1C}">
                <a14:useLocalDpi xmlns:a14="http://schemas.microsoft.com/office/drawing/2010/main"/>
              </a:ext>
            </a:extLst>
          </a:blip>
          <a:stretch>
            <a:fillRect/>
          </a:stretch>
        </p:blipFill>
        <p:spPr>
          <a:xfrm>
            <a:off x="1115619" y="1609813"/>
            <a:ext cx="6912761" cy="2072735"/>
          </a:xfrm>
        </p:spPr>
      </p:pic>
      <p:sp>
        <p:nvSpPr>
          <p:cNvPr id="2" name="Title 1">
            <a:extLst>
              <a:ext uri="{FF2B5EF4-FFF2-40B4-BE49-F238E27FC236}">
                <a16:creationId xmlns:a16="http://schemas.microsoft.com/office/drawing/2014/main" id="{D8DD2916-4A6A-21CD-7F06-8CFA7D9A6EC7}"/>
              </a:ext>
            </a:extLst>
          </p:cNvPr>
          <p:cNvSpPr>
            <a:spLocks noGrp="1"/>
          </p:cNvSpPr>
          <p:nvPr>
            <p:ph type="title"/>
          </p:nvPr>
        </p:nvSpPr>
        <p:spPr/>
        <p:txBody>
          <a:bodyPr>
            <a:normAutofit fontScale="90000"/>
          </a:bodyPr>
          <a:lstStyle/>
          <a:p>
            <a:r>
              <a:rPr lang="en-US" dirty="0"/>
              <a:t>Inspiration from OCPP* 2.0.1</a:t>
            </a:r>
          </a:p>
        </p:txBody>
      </p:sp>
      <p:sp>
        <p:nvSpPr>
          <p:cNvPr id="4" name="AutoShape 2">
            <a:extLst>
              <a:ext uri="{FF2B5EF4-FFF2-40B4-BE49-F238E27FC236}">
                <a16:creationId xmlns:a16="http://schemas.microsoft.com/office/drawing/2014/main" id="{FCA49DB3-13FD-8073-0929-E77E3F41CEF6}"/>
              </a:ext>
            </a:extLst>
          </p:cNvPr>
          <p:cNvSpPr>
            <a:spLocks noChangeAspect="1" noChangeArrowheads="1"/>
          </p:cNvSpPr>
          <p:nvPr/>
        </p:nvSpPr>
        <p:spPr bwMode="auto">
          <a:xfrm>
            <a:off x="4457700" y="2459831"/>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 name="AutoShape 4">
            <a:extLst>
              <a:ext uri="{FF2B5EF4-FFF2-40B4-BE49-F238E27FC236}">
                <a16:creationId xmlns:a16="http://schemas.microsoft.com/office/drawing/2014/main" id="{F64BA9CB-9398-4B82-2839-05B8D845DCF2}"/>
              </a:ext>
            </a:extLst>
          </p:cNvPr>
          <p:cNvSpPr>
            <a:spLocks noChangeAspect="1" noChangeArrowheads="1"/>
          </p:cNvSpPr>
          <p:nvPr/>
        </p:nvSpPr>
        <p:spPr bwMode="auto">
          <a:xfrm>
            <a:off x="4572000" y="2574131"/>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 name="Title 1">
            <a:extLst>
              <a:ext uri="{FF2B5EF4-FFF2-40B4-BE49-F238E27FC236}">
                <a16:creationId xmlns:a16="http://schemas.microsoft.com/office/drawing/2014/main" id="{6C32C7E2-D448-E51B-2B69-749D0C18F3E8}"/>
              </a:ext>
            </a:extLst>
          </p:cNvPr>
          <p:cNvSpPr txBox="1">
            <a:spLocks/>
          </p:cNvSpPr>
          <p:nvPr/>
        </p:nvSpPr>
        <p:spPr>
          <a:xfrm>
            <a:off x="174990" y="639461"/>
            <a:ext cx="8794020" cy="2743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kern="1200">
                <a:solidFill>
                  <a:srgbClr val="000000"/>
                </a:solidFill>
                <a:latin typeface="+mj-lt"/>
                <a:ea typeface="+mj-ea"/>
                <a:cs typeface="Avenir Next Regular"/>
              </a:defRPr>
            </a:lvl1pPr>
          </a:lstStyle>
          <a:p>
            <a:r>
              <a:rPr lang="en-US" sz="1400" dirty="0"/>
              <a:t>*Open Charge Point Protocol</a:t>
            </a:r>
          </a:p>
        </p:txBody>
      </p:sp>
      <p:sp>
        <p:nvSpPr>
          <p:cNvPr id="9" name="Rectangle: Rounded Corners 8">
            <a:extLst>
              <a:ext uri="{FF2B5EF4-FFF2-40B4-BE49-F238E27FC236}">
                <a16:creationId xmlns:a16="http://schemas.microsoft.com/office/drawing/2014/main" id="{6B2781BE-7534-3F62-4986-BBB2C4482B35}"/>
              </a:ext>
            </a:extLst>
          </p:cNvPr>
          <p:cNvSpPr/>
          <p:nvPr/>
        </p:nvSpPr>
        <p:spPr>
          <a:xfrm>
            <a:off x="475387" y="1155507"/>
            <a:ext cx="1963014" cy="274320"/>
          </a:xfrm>
          <a:prstGeom prst="roundRect">
            <a:avLst/>
          </a:prstGeom>
          <a:effectLst/>
        </p:spPr>
        <p:style>
          <a:lnRef idx="1">
            <a:schemeClr val="accent2"/>
          </a:lnRef>
          <a:fillRef idx="2">
            <a:schemeClr val="accent2"/>
          </a:fillRef>
          <a:effectRef idx="1">
            <a:schemeClr val="accent2"/>
          </a:effectRef>
          <a:fontRef idx="minor">
            <a:schemeClr val="dk1"/>
          </a:fontRef>
        </p:style>
        <p:txBody>
          <a:bodyPr rtlCol="0" anchor="ctr"/>
          <a:lstStyle/>
          <a:p>
            <a:r>
              <a:rPr lang="en-US" sz="1200" dirty="0"/>
              <a:t>Doesn’t quite match NEVI</a:t>
            </a:r>
          </a:p>
        </p:txBody>
      </p:sp>
      <p:cxnSp>
        <p:nvCxnSpPr>
          <p:cNvPr id="10" name="Connector: Curved 9">
            <a:extLst>
              <a:ext uri="{FF2B5EF4-FFF2-40B4-BE49-F238E27FC236}">
                <a16:creationId xmlns:a16="http://schemas.microsoft.com/office/drawing/2014/main" id="{006A664C-E398-0E9D-CFCA-E6DCE5B81451}"/>
              </a:ext>
            </a:extLst>
          </p:cNvPr>
          <p:cNvCxnSpPr>
            <a:cxnSpLocks/>
            <a:stCxn id="9" idx="2"/>
            <a:endCxn id="6" idx="1"/>
          </p:cNvCxnSpPr>
          <p:nvPr/>
        </p:nvCxnSpPr>
        <p:spPr>
          <a:xfrm rot="16200000" flipH="1">
            <a:off x="1299701" y="1587019"/>
            <a:ext cx="498071" cy="183685"/>
          </a:xfrm>
          <a:prstGeom prst="curvedConnector2">
            <a:avLst/>
          </a:prstGeom>
          <a:ln>
            <a:tailEnd type="triangle"/>
          </a:ln>
        </p:spPr>
        <p:style>
          <a:lnRef idx="1">
            <a:schemeClr val="accent2"/>
          </a:lnRef>
          <a:fillRef idx="0">
            <a:schemeClr val="accent2"/>
          </a:fillRef>
          <a:effectRef idx="0">
            <a:schemeClr val="accent2"/>
          </a:effectRef>
          <a:fontRef idx="minor">
            <a:schemeClr val="tx1"/>
          </a:fontRef>
        </p:style>
      </p:cxnSp>
      <p:sp>
        <p:nvSpPr>
          <p:cNvPr id="20" name="Rectangle: Rounded Corners 19">
            <a:extLst>
              <a:ext uri="{FF2B5EF4-FFF2-40B4-BE49-F238E27FC236}">
                <a16:creationId xmlns:a16="http://schemas.microsoft.com/office/drawing/2014/main" id="{518CEC2A-0A8E-A26C-702F-CF9EEB06B89F}"/>
              </a:ext>
            </a:extLst>
          </p:cNvPr>
          <p:cNvSpPr/>
          <p:nvPr/>
        </p:nvSpPr>
        <p:spPr>
          <a:xfrm>
            <a:off x="729294" y="2528411"/>
            <a:ext cx="1562978" cy="274320"/>
          </a:xfrm>
          <a:prstGeom prst="roundRect">
            <a:avLst/>
          </a:prstGeom>
          <a:effectLst/>
        </p:spPr>
        <p:style>
          <a:lnRef idx="1">
            <a:schemeClr val="accent2"/>
          </a:lnRef>
          <a:fillRef idx="2">
            <a:schemeClr val="accent2"/>
          </a:fillRef>
          <a:effectRef idx="1">
            <a:schemeClr val="accent2"/>
          </a:effectRef>
          <a:fontRef idx="minor">
            <a:schemeClr val="dk1"/>
          </a:fontRef>
        </p:style>
        <p:txBody>
          <a:bodyPr rtlCol="0" anchor="ctr"/>
          <a:lstStyle/>
          <a:p>
            <a:r>
              <a:rPr lang="en-US" sz="1200" dirty="0" err="1">
                <a:latin typeface="Consolas" panose="020B0609020204030204" pitchFamily="49" charset="0"/>
              </a:rPr>
              <a:t>evse</a:t>
            </a:r>
            <a:r>
              <a:rPr lang="en-US" sz="1200" dirty="0">
                <a:latin typeface="Consolas" panose="020B0609020204030204" pitchFamily="49" charset="0"/>
              </a:rPr>
              <a:t>-cable-equip</a:t>
            </a:r>
            <a:endParaRPr lang="en-US" sz="1200" dirty="0"/>
          </a:p>
        </p:txBody>
      </p:sp>
      <p:cxnSp>
        <p:nvCxnSpPr>
          <p:cNvPr id="21" name="Connector: Curved 20">
            <a:extLst>
              <a:ext uri="{FF2B5EF4-FFF2-40B4-BE49-F238E27FC236}">
                <a16:creationId xmlns:a16="http://schemas.microsoft.com/office/drawing/2014/main" id="{7020ABCC-BA18-3391-6285-E009A60FA8E1}"/>
              </a:ext>
            </a:extLst>
          </p:cNvPr>
          <p:cNvCxnSpPr>
            <a:cxnSpLocks/>
            <a:stCxn id="20" idx="0"/>
          </p:cNvCxnSpPr>
          <p:nvPr/>
        </p:nvCxnSpPr>
        <p:spPr>
          <a:xfrm rot="5400000" flipH="1" flipV="1">
            <a:off x="1552215" y="2273597"/>
            <a:ext cx="213382" cy="296246"/>
          </a:xfrm>
          <a:prstGeom prst="curvedConnector2">
            <a:avLst/>
          </a:prstGeom>
          <a:ln>
            <a:tailEnd type="triangle"/>
          </a:ln>
        </p:spPr>
        <p:style>
          <a:lnRef idx="1">
            <a:schemeClr val="accent2"/>
          </a:lnRef>
          <a:fillRef idx="0">
            <a:schemeClr val="accent2"/>
          </a:fillRef>
          <a:effectRef idx="0">
            <a:schemeClr val="accent2"/>
          </a:effectRef>
          <a:fontRef idx="minor">
            <a:schemeClr val="tx1"/>
          </a:fontRef>
        </p:style>
      </p:cxnSp>
      <p:sp>
        <p:nvSpPr>
          <p:cNvPr id="26" name="Rectangle: Rounded Corners 25">
            <a:extLst>
              <a:ext uri="{FF2B5EF4-FFF2-40B4-BE49-F238E27FC236}">
                <a16:creationId xmlns:a16="http://schemas.microsoft.com/office/drawing/2014/main" id="{96D4EE2C-6312-FC00-3620-556B68863AD2}"/>
              </a:ext>
            </a:extLst>
          </p:cNvPr>
          <p:cNvSpPr/>
          <p:nvPr/>
        </p:nvSpPr>
        <p:spPr>
          <a:xfrm>
            <a:off x="3922437" y="4003952"/>
            <a:ext cx="2601736" cy="483079"/>
          </a:xfrm>
          <a:prstGeom prst="roundRect">
            <a:avLst/>
          </a:prstGeom>
          <a:effectLst/>
        </p:spPr>
        <p:style>
          <a:lnRef idx="1">
            <a:schemeClr val="accent2"/>
          </a:lnRef>
          <a:fillRef idx="2">
            <a:schemeClr val="accent2"/>
          </a:fillRef>
          <a:effectRef idx="1">
            <a:schemeClr val="accent2"/>
          </a:effectRef>
          <a:fontRef idx="minor">
            <a:schemeClr val="dk1"/>
          </a:fontRef>
        </p:style>
        <p:txBody>
          <a:bodyPr rtlCol="0" anchor="ctr"/>
          <a:lstStyle/>
          <a:p>
            <a:r>
              <a:rPr lang="en-US" sz="1200" dirty="0"/>
              <a:t>Delivery to one EV at a time matches the NEVI definition for “port”</a:t>
            </a:r>
          </a:p>
        </p:txBody>
      </p:sp>
      <p:cxnSp>
        <p:nvCxnSpPr>
          <p:cNvPr id="27" name="Connector: Curved 26">
            <a:extLst>
              <a:ext uri="{FF2B5EF4-FFF2-40B4-BE49-F238E27FC236}">
                <a16:creationId xmlns:a16="http://schemas.microsoft.com/office/drawing/2014/main" id="{7A0E5A53-7228-34EB-27CF-2DEBBE9BD7A8}"/>
              </a:ext>
            </a:extLst>
          </p:cNvPr>
          <p:cNvCxnSpPr>
            <a:cxnSpLocks/>
            <a:stCxn id="26" idx="0"/>
          </p:cNvCxnSpPr>
          <p:nvPr/>
        </p:nvCxnSpPr>
        <p:spPr>
          <a:xfrm rot="16200000" flipV="1">
            <a:off x="4699078" y="3479725"/>
            <a:ext cx="745495" cy="302960"/>
          </a:xfrm>
          <a:prstGeom prst="curvedConnector3">
            <a:avLst>
              <a:gd name="adj1" fmla="val 50000"/>
            </a:avLst>
          </a:prstGeom>
          <a:ln>
            <a:tailEnd type="triangle"/>
          </a:ln>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28B6C359-D57E-F8F1-A54E-9FAD2DE1EC8E}"/>
              </a:ext>
            </a:extLst>
          </p:cNvPr>
          <p:cNvSpPr txBox="1"/>
          <p:nvPr/>
        </p:nvSpPr>
        <p:spPr>
          <a:xfrm>
            <a:off x="0" y="4554972"/>
            <a:ext cx="5605246" cy="215444"/>
          </a:xfrm>
          <a:prstGeom prst="rect">
            <a:avLst/>
          </a:prstGeom>
          <a:noFill/>
        </p:spPr>
        <p:txBody>
          <a:bodyPr wrap="square" rtlCol="0">
            <a:spAutoFit/>
          </a:bodyPr>
          <a:lstStyle/>
          <a:p>
            <a:r>
              <a:rPr lang="en-US" sz="800" b="1" dirty="0"/>
              <a:t>Source: </a:t>
            </a:r>
            <a:r>
              <a:rPr lang="en-US" sz="800" dirty="0">
                <a:solidFill>
                  <a:schemeClr val="accent6">
                    <a:lumMod val="10000"/>
                  </a:schemeClr>
                </a:solidFill>
              </a:rPr>
              <a:t>Open Charge Alliance, “Open Charge Point Protocol 2.0.1”</a:t>
            </a:r>
          </a:p>
        </p:txBody>
      </p:sp>
    </p:spTree>
    <p:extLst>
      <p:ext uri="{BB962C8B-B14F-4D97-AF65-F5344CB8AC3E}">
        <p14:creationId xmlns:p14="http://schemas.microsoft.com/office/powerpoint/2010/main" val="69796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1DAE4-6DCD-D2D3-B482-180D1F6CFEED}"/>
              </a:ext>
            </a:extLst>
          </p:cNvPr>
          <p:cNvSpPr>
            <a:spLocks noGrp="1"/>
          </p:cNvSpPr>
          <p:nvPr>
            <p:ph type="title"/>
          </p:nvPr>
        </p:nvSpPr>
        <p:spPr/>
        <p:txBody>
          <a:bodyPr>
            <a:normAutofit fontScale="90000"/>
          </a:bodyPr>
          <a:lstStyle/>
          <a:p>
            <a:r>
              <a:rPr lang="en-US" dirty="0"/>
              <a:t>NEVI ↔ Haystack (Existing) ↔ OCPP</a:t>
            </a:r>
          </a:p>
        </p:txBody>
      </p:sp>
      <p:sp>
        <p:nvSpPr>
          <p:cNvPr id="7" name="TextBox 6">
            <a:extLst>
              <a:ext uri="{FF2B5EF4-FFF2-40B4-BE49-F238E27FC236}">
                <a16:creationId xmlns:a16="http://schemas.microsoft.com/office/drawing/2014/main" id="{7495D2D1-26C7-8034-A3DE-807C57C6FDA0}"/>
              </a:ext>
            </a:extLst>
          </p:cNvPr>
          <p:cNvSpPr txBox="1"/>
          <p:nvPr/>
        </p:nvSpPr>
        <p:spPr>
          <a:xfrm>
            <a:off x="539431" y="1052548"/>
            <a:ext cx="1980104" cy="369332"/>
          </a:xfrm>
          <a:prstGeom prst="rect">
            <a:avLst/>
          </a:prstGeom>
          <a:noFill/>
        </p:spPr>
        <p:txBody>
          <a:bodyPr wrap="square" rtlCol="0">
            <a:spAutoFit/>
          </a:bodyPr>
          <a:lstStyle/>
          <a:p>
            <a:pPr algn="r"/>
            <a:r>
              <a:rPr lang="en-US" dirty="0">
                <a:solidFill>
                  <a:schemeClr val="accent5"/>
                </a:solidFill>
              </a:rPr>
              <a:t>Charging Station</a:t>
            </a:r>
          </a:p>
        </p:txBody>
      </p:sp>
      <p:sp>
        <p:nvSpPr>
          <p:cNvPr id="9" name="TextBox 8">
            <a:extLst>
              <a:ext uri="{FF2B5EF4-FFF2-40B4-BE49-F238E27FC236}">
                <a16:creationId xmlns:a16="http://schemas.microsoft.com/office/drawing/2014/main" id="{7C23CDB9-CC8B-4982-FE18-1177ECD24F77}"/>
              </a:ext>
            </a:extLst>
          </p:cNvPr>
          <p:cNvSpPr txBox="1"/>
          <p:nvPr/>
        </p:nvSpPr>
        <p:spPr>
          <a:xfrm>
            <a:off x="3256313" y="1847297"/>
            <a:ext cx="2631367" cy="369332"/>
          </a:xfrm>
          <a:prstGeom prst="rect">
            <a:avLst/>
          </a:prstGeom>
          <a:noFill/>
        </p:spPr>
        <p:txBody>
          <a:bodyPr wrap="square" rtlCol="0">
            <a:spAutoFit/>
          </a:bodyPr>
          <a:lstStyle/>
          <a:p>
            <a:pPr algn="ctr"/>
            <a:r>
              <a:rPr lang="en-US" dirty="0" err="1">
                <a:solidFill>
                  <a:schemeClr val="tx2"/>
                </a:solidFill>
                <a:latin typeface="Consolas" panose="020B0609020204030204" pitchFamily="49" charset="0"/>
              </a:rPr>
              <a:t>evse</a:t>
            </a:r>
            <a:r>
              <a:rPr lang="en-US" dirty="0">
                <a:solidFill>
                  <a:schemeClr val="tx2"/>
                </a:solidFill>
                <a:latin typeface="Consolas" panose="020B0609020204030204" pitchFamily="49" charset="0"/>
              </a:rPr>
              <a:t>-assembly-equip</a:t>
            </a:r>
          </a:p>
        </p:txBody>
      </p:sp>
      <p:sp>
        <p:nvSpPr>
          <p:cNvPr id="10" name="TextBox 9">
            <a:extLst>
              <a:ext uri="{FF2B5EF4-FFF2-40B4-BE49-F238E27FC236}">
                <a16:creationId xmlns:a16="http://schemas.microsoft.com/office/drawing/2014/main" id="{1FD2B1EB-35E4-9784-A362-0F2F30856043}"/>
              </a:ext>
            </a:extLst>
          </p:cNvPr>
          <p:cNvSpPr txBox="1"/>
          <p:nvPr/>
        </p:nvSpPr>
        <p:spPr>
          <a:xfrm>
            <a:off x="3506295" y="2636513"/>
            <a:ext cx="2131407" cy="369332"/>
          </a:xfrm>
          <a:prstGeom prst="rect">
            <a:avLst/>
          </a:prstGeom>
          <a:noFill/>
        </p:spPr>
        <p:txBody>
          <a:bodyPr wrap="square" rtlCol="0">
            <a:spAutoFit/>
          </a:bodyPr>
          <a:lstStyle/>
          <a:p>
            <a:pPr algn="ctr"/>
            <a:r>
              <a:rPr lang="en-US" dirty="0" err="1">
                <a:solidFill>
                  <a:schemeClr val="tx2"/>
                </a:solidFill>
                <a:latin typeface="Consolas" panose="020B0609020204030204" pitchFamily="49" charset="0"/>
              </a:rPr>
              <a:t>evse</a:t>
            </a:r>
            <a:r>
              <a:rPr lang="en-US" dirty="0">
                <a:solidFill>
                  <a:schemeClr val="tx2"/>
                </a:solidFill>
                <a:latin typeface="Consolas" panose="020B0609020204030204" pitchFamily="49" charset="0"/>
              </a:rPr>
              <a:t>-port-equip</a:t>
            </a:r>
          </a:p>
        </p:txBody>
      </p:sp>
      <p:sp>
        <p:nvSpPr>
          <p:cNvPr id="11" name="TextBox 10">
            <a:extLst>
              <a:ext uri="{FF2B5EF4-FFF2-40B4-BE49-F238E27FC236}">
                <a16:creationId xmlns:a16="http://schemas.microsoft.com/office/drawing/2014/main" id="{496E1C77-B736-8755-5906-AD4E30DF8E0C}"/>
              </a:ext>
            </a:extLst>
          </p:cNvPr>
          <p:cNvSpPr txBox="1"/>
          <p:nvPr/>
        </p:nvSpPr>
        <p:spPr>
          <a:xfrm>
            <a:off x="3427353" y="3437294"/>
            <a:ext cx="2289289" cy="369332"/>
          </a:xfrm>
          <a:prstGeom prst="rect">
            <a:avLst/>
          </a:prstGeom>
          <a:noFill/>
        </p:spPr>
        <p:txBody>
          <a:bodyPr wrap="square" rtlCol="0">
            <a:spAutoFit/>
          </a:bodyPr>
          <a:lstStyle/>
          <a:p>
            <a:pPr algn="ctr"/>
            <a:r>
              <a:rPr lang="en-US" dirty="0" err="1">
                <a:solidFill>
                  <a:schemeClr val="tx2"/>
                </a:solidFill>
                <a:latin typeface="Consolas" panose="020B0609020204030204" pitchFamily="49" charset="0"/>
              </a:rPr>
              <a:t>evse</a:t>
            </a:r>
            <a:r>
              <a:rPr lang="en-US" dirty="0">
                <a:solidFill>
                  <a:schemeClr val="tx2"/>
                </a:solidFill>
                <a:latin typeface="Consolas" panose="020B0609020204030204" pitchFamily="49" charset="0"/>
              </a:rPr>
              <a:t>-cable-equip</a:t>
            </a:r>
          </a:p>
        </p:txBody>
      </p:sp>
      <p:sp>
        <p:nvSpPr>
          <p:cNvPr id="12" name="TextBox 11">
            <a:extLst>
              <a:ext uri="{FF2B5EF4-FFF2-40B4-BE49-F238E27FC236}">
                <a16:creationId xmlns:a16="http://schemas.microsoft.com/office/drawing/2014/main" id="{9585AE6C-8623-D227-5A9A-D0D4C0AA8888}"/>
              </a:ext>
            </a:extLst>
          </p:cNvPr>
          <p:cNvSpPr txBox="1"/>
          <p:nvPr/>
        </p:nvSpPr>
        <p:spPr>
          <a:xfrm>
            <a:off x="539431" y="2642378"/>
            <a:ext cx="1980104" cy="369332"/>
          </a:xfrm>
          <a:prstGeom prst="rect">
            <a:avLst/>
          </a:prstGeom>
          <a:noFill/>
        </p:spPr>
        <p:txBody>
          <a:bodyPr wrap="square" rtlCol="0">
            <a:spAutoFit/>
          </a:bodyPr>
          <a:lstStyle/>
          <a:p>
            <a:pPr algn="r"/>
            <a:r>
              <a:rPr lang="en-US" dirty="0">
                <a:solidFill>
                  <a:schemeClr val="accent5"/>
                </a:solidFill>
              </a:rPr>
              <a:t>Charging Port</a:t>
            </a:r>
          </a:p>
        </p:txBody>
      </p:sp>
      <p:sp>
        <p:nvSpPr>
          <p:cNvPr id="13" name="TextBox 12">
            <a:extLst>
              <a:ext uri="{FF2B5EF4-FFF2-40B4-BE49-F238E27FC236}">
                <a16:creationId xmlns:a16="http://schemas.microsoft.com/office/drawing/2014/main" id="{B34CE084-A711-7C4E-F5CD-6B5818B0865C}"/>
              </a:ext>
            </a:extLst>
          </p:cNvPr>
          <p:cNvSpPr txBox="1"/>
          <p:nvPr/>
        </p:nvSpPr>
        <p:spPr>
          <a:xfrm>
            <a:off x="539431" y="3437294"/>
            <a:ext cx="1980104" cy="369332"/>
          </a:xfrm>
          <a:prstGeom prst="rect">
            <a:avLst/>
          </a:prstGeom>
          <a:noFill/>
        </p:spPr>
        <p:txBody>
          <a:bodyPr wrap="square" rtlCol="0">
            <a:spAutoFit/>
          </a:bodyPr>
          <a:lstStyle/>
          <a:p>
            <a:pPr algn="r"/>
            <a:r>
              <a:rPr lang="en-US" dirty="0">
                <a:solidFill>
                  <a:schemeClr val="accent5"/>
                </a:solidFill>
              </a:rPr>
              <a:t>Connector</a:t>
            </a:r>
          </a:p>
        </p:txBody>
      </p:sp>
      <p:sp>
        <p:nvSpPr>
          <p:cNvPr id="14" name="TextBox 13">
            <a:extLst>
              <a:ext uri="{FF2B5EF4-FFF2-40B4-BE49-F238E27FC236}">
                <a16:creationId xmlns:a16="http://schemas.microsoft.com/office/drawing/2014/main" id="{56C3FF83-774B-5350-C7FB-657BD3D560BC}"/>
              </a:ext>
            </a:extLst>
          </p:cNvPr>
          <p:cNvSpPr txBox="1"/>
          <p:nvPr/>
        </p:nvSpPr>
        <p:spPr>
          <a:xfrm>
            <a:off x="539431" y="1847463"/>
            <a:ext cx="1980104" cy="369332"/>
          </a:xfrm>
          <a:prstGeom prst="rect">
            <a:avLst/>
          </a:prstGeom>
          <a:noFill/>
        </p:spPr>
        <p:txBody>
          <a:bodyPr wrap="square" rtlCol="0">
            <a:spAutoFit/>
          </a:bodyPr>
          <a:lstStyle/>
          <a:p>
            <a:pPr algn="r"/>
            <a:r>
              <a:rPr lang="en-US" dirty="0">
                <a:solidFill>
                  <a:schemeClr val="accent5"/>
                </a:solidFill>
              </a:rPr>
              <a:t>Charger</a:t>
            </a:r>
          </a:p>
        </p:txBody>
      </p:sp>
      <p:sp>
        <p:nvSpPr>
          <p:cNvPr id="15" name="TextBox 14">
            <a:extLst>
              <a:ext uri="{FF2B5EF4-FFF2-40B4-BE49-F238E27FC236}">
                <a16:creationId xmlns:a16="http://schemas.microsoft.com/office/drawing/2014/main" id="{E73AE1A9-98A6-E0A0-5D20-84F005EEF7AA}"/>
              </a:ext>
            </a:extLst>
          </p:cNvPr>
          <p:cNvSpPr txBox="1"/>
          <p:nvPr/>
        </p:nvSpPr>
        <p:spPr>
          <a:xfrm>
            <a:off x="6624465" y="1052548"/>
            <a:ext cx="1980104" cy="369332"/>
          </a:xfrm>
          <a:prstGeom prst="rect">
            <a:avLst/>
          </a:prstGeom>
          <a:noFill/>
        </p:spPr>
        <p:txBody>
          <a:bodyPr wrap="square" rtlCol="0">
            <a:spAutoFit/>
          </a:bodyPr>
          <a:lstStyle/>
          <a:p>
            <a:r>
              <a:rPr lang="en-US" dirty="0">
                <a:solidFill>
                  <a:schemeClr val="accent1">
                    <a:lumMod val="75000"/>
                  </a:schemeClr>
                </a:solidFill>
              </a:rPr>
              <a:t>Charging Station</a:t>
            </a:r>
          </a:p>
        </p:txBody>
      </p:sp>
      <p:sp>
        <p:nvSpPr>
          <p:cNvPr id="16" name="TextBox 15">
            <a:extLst>
              <a:ext uri="{FF2B5EF4-FFF2-40B4-BE49-F238E27FC236}">
                <a16:creationId xmlns:a16="http://schemas.microsoft.com/office/drawing/2014/main" id="{D66275FC-F293-C09E-E7C1-D9FE347B42E5}"/>
              </a:ext>
            </a:extLst>
          </p:cNvPr>
          <p:cNvSpPr txBox="1"/>
          <p:nvPr/>
        </p:nvSpPr>
        <p:spPr>
          <a:xfrm>
            <a:off x="6624465" y="3437294"/>
            <a:ext cx="1980104" cy="369332"/>
          </a:xfrm>
          <a:prstGeom prst="rect">
            <a:avLst/>
          </a:prstGeom>
          <a:noFill/>
        </p:spPr>
        <p:txBody>
          <a:bodyPr wrap="square" rtlCol="0">
            <a:spAutoFit/>
          </a:bodyPr>
          <a:lstStyle/>
          <a:p>
            <a:r>
              <a:rPr lang="en-US" dirty="0">
                <a:solidFill>
                  <a:schemeClr val="accent1">
                    <a:lumMod val="75000"/>
                  </a:schemeClr>
                </a:solidFill>
              </a:rPr>
              <a:t>Connector</a:t>
            </a:r>
          </a:p>
        </p:txBody>
      </p:sp>
      <p:sp>
        <p:nvSpPr>
          <p:cNvPr id="18" name="TextBox 17">
            <a:extLst>
              <a:ext uri="{FF2B5EF4-FFF2-40B4-BE49-F238E27FC236}">
                <a16:creationId xmlns:a16="http://schemas.microsoft.com/office/drawing/2014/main" id="{79D1D586-2ACE-9AD7-2038-33811B6BE1CF}"/>
              </a:ext>
            </a:extLst>
          </p:cNvPr>
          <p:cNvSpPr txBox="1"/>
          <p:nvPr/>
        </p:nvSpPr>
        <p:spPr>
          <a:xfrm>
            <a:off x="6624462" y="2635433"/>
            <a:ext cx="1980104" cy="369332"/>
          </a:xfrm>
          <a:prstGeom prst="rect">
            <a:avLst/>
          </a:prstGeom>
          <a:noFill/>
        </p:spPr>
        <p:txBody>
          <a:bodyPr wrap="square" rtlCol="0">
            <a:spAutoFit/>
          </a:bodyPr>
          <a:lstStyle/>
          <a:p>
            <a:r>
              <a:rPr lang="en-US" dirty="0">
                <a:solidFill>
                  <a:schemeClr val="accent1">
                    <a:lumMod val="75000"/>
                  </a:schemeClr>
                </a:solidFill>
              </a:rPr>
              <a:t>EVSE</a:t>
            </a:r>
          </a:p>
        </p:txBody>
      </p:sp>
      <p:cxnSp>
        <p:nvCxnSpPr>
          <p:cNvPr id="20" name="Connector: Curved 19">
            <a:extLst>
              <a:ext uri="{FF2B5EF4-FFF2-40B4-BE49-F238E27FC236}">
                <a16:creationId xmlns:a16="http://schemas.microsoft.com/office/drawing/2014/main" id="{6F9B819C-1A78-4DD0-B7D9-258B466F176B}"/>
              </a:ext>
            </a:extLst>
          </p:cNvPr>
          <p:cNvCxnSpPr>
            <a:cxnSpLocks/>
            <a:stCxn id="9" idx="1"/>
            <a:endCxn id="14" idx="3"/>
          </p:cNvCxnSpPr>
          <p:nvPr/>
        </p:nvCxnSpPr>
        <p:spPr>
          <a:xfrm rot="10800000" flipV="1">
            <a:off x="2519535" y="2031963"/>
            <a:ext cx="736778" cy="166"/>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23" name="Connector: Curved 22">
            <a:extLst>
              <a:ext uri="{FF2B5EF4-FFF2-40B4-BE49-F238E27FC236}">
                <a16:creationId xmlns:a16="http://schemas.microsoft.com/office/drawing/2014/main" id="{19ED01B6-5094-9283-BC04-ECA1EFE854E0}"/>
              </a:ext>
            </a:extLst>
          </p:cNvPr>
          <p:cNvCxnSpPr>
            <a:cxnSpLocks/>
            <a:stCxn id="9" idx="3"/>
            <a:endCxn id="15" idx="1"/>
          </p:cNvCxnSpPr>
          <p:nvPr/>
        </p:nvCxnSpPr>
        <p:spPr>
          <a:xfrm flipV="1">
            <a:off x="5887680" y="1237214"/>
            <a:ext cx="736785" cy="794749"/>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D73F9EF1-8A15-85F5-75AE-0B42954208EC}"/>
              </a:ext>
            </a:extLst>
          </p:cNvPr>
          <p:cNvSpPr txBox="1"/>
          <p:nvPr/>
        </p:nvSpPr>
        <p:spPr>
          <a:xfrm>
            <a:off x="5637702" y="1480699"/>
            <a:ext cx="1328840" cy="307777"/>
          </a:xfrm>
          <a:prstGeom prst="rect">
            <a:avLst/>
          </a:prstGeom>
          <a:solidFill>
            <a:schemeClr val="bg1"/>
          </a:solidFill>
        </p:spPr>
        <p:txBody>
          <a:bodyPr wrap="square" rtlCol="0">
            <a:spAutoFit/>
          </a:bodyPr>
          <a:lstStyle/>
          <a:p>
            <a:r>
              <a:rPr lang="en-US" sz="1400" i="1" dirty="0"/>
              <a:t>Only sort of…</a:t>
            </a:r>
          </a:p>
        </p:txBody>
      </p:sp>
      <p:cxnSp>
        <p:nvCxnSpPr>
          <p:cNvPr id="43" name="Straight Arrow Connector 42">
            <a:extLst>
              <a:ext uri="{FF2B5EF4-FFF2-40B4-BE49-F238E27FC236}">
                <a16:creationId xmlns:a16="http://schemas.microsoft.com/office/drawing/2014/main" id="{112AD28C-CF86-915C-2F9F-009BE26CA164}"/>
              </a:ext>
            </a:extLst>
          </p:cNvPr>
          <p:cNvCxnSpPr>
            <a:stCxn id="11" idx="1"/>
            <a:endCxn id="13" idx="3"/>
          </p:cNvCxnSpPr>
          <p:nvPr/>
        </p:nvCxnSpPr>
        <p:spPr>
          <a:xfrm flipH="1">
            <a:off x="2519535" y="3621960"/>
            <a:ext cx="90781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DC95016F-7138-51B5-D5C7-85C4C46C24D3}"/>
              </a:ext>
            </a:extLst>
          </p:cNvPr>
          <p:cNvCxnSpPr>
            <a:cxnSpLocks/>
            <a:stCxn id="11" idx="3"/>
            <a:endCxn id="16" idx="1"/>
          </p:cNvCxnSpPr>
          <p:nvPr/>
        </p:nvCxnSpPr>
        <p:spPr>
          <a:xfrm>
            <a:off x="5716642" y="3621960"/>
            <a:ext cx="90782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3DE423F0-4DA6-DAED-226D-DB68F8D34165}"/>
              </a:ext>
            </a:extLst>
          </p:cNvPr>
          <p:cNvCxnSpPr>
            <a:cxnSpLocks/>
            <a:stCxn id="10" idx="1"/>
            <a:endCxn id="12" idx="3"/>
          </p:cNvCxnSpPr>
          <p:nvPr/>
        </p:nvCxnSpPr>
        <p:spPr>
          <a:xfrm flipH="1">
            <a:off x="2519535" y="2821179"/>
            <a:ext cx="986760" cy="58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70C9B1D9-9B5E-C410-6469-6DE3860357D0}"/>
              </a:ext>
            </a:extLst>
          </p:cNvPr>
          <p:cNvCxnSpPr>
            <a:cxnSpLocks/>
            <a:stCxn id="10" idx="3"/>
            <a:endCxn id="18" idx="1"/>
          </p:cNvCxnSpPr>
          <p:nvPr/>
        </p:nvCxnSpPr>
        <p:spPr>
          <a:xfrm flipV="1">
            <a:off x="5637702" y="2820099"/>
            <a:ext cx="986760" cy="10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4" name="Rectangle: Rounded Corners 53">
            <a:extLst>
              <a:ext uri="{FF2B5EF4-FFF2-40B4-BE49-F238E27FC236}">
                <a16:creationId xmlns:a16="http://schemas.microsoft.com/office/drawing/2014/main" id="{A32C6BCE-A5FB-F18C-60CE-D37B3D230158}"/>
              </a:ext>
            </a:extLst>
          </p:cNvPr>
          <p:cNvSpPr/>
          <p:nvPr/>
        </p:nvSpPr>
        <p:spPr>
          <a:xfrm>
            <a:off x="2651102" y="4114759"/>
            <a:ext cx="4655815" cy="483079"/>
          </a:xfrm>
          <a:prstGeom prst="roundRect">
            <a:avLst/>
          </a:prstGeom>
          <a:effectLst/>
        </p:spPr>
        <p:style>
          <a:lnRef idx="1">
            <a:schemeClr val="accent2"/>
          </a:lnRef>
          <a:fillRef idx="2">
            <a:schemeClr val="accent2"/>
          </a:fillRef>
          <a:effectRef idx="1">
            <a:schemeClr val="accent2"/>
          </a:effectRef>
          <a:fontRef idx="minor">
            <a:schemeClr val="dk1"/>
          </a:fontRef>
        </p:style>
        <p:txBody>
          <a:bodyPr rtlCol="0" anchor="ctr"/>
          <a:lstStyle/>
          <a:p>
            <a:r>
              <a:rPr lang="en-US" sz="1200" dirty="0"/>
              <a:t>We thought about using </a:t>
            </a:r>
            <a:r>
              <a:rPr lang="en-US" sz="1200" dirty="0">
                <a:latin typeface="Consolas" panose="020B0609020204030204" pitchFamily="49" charset="0"/>
              </a:rPr>
              <a:t>connector</a:t>
            </a:r>
            <a:r>
              <a:rPr lang="en-US" sz="1200" dirty="0"/>
              <a:t> but it is far too generic. An EVSE connector generally has a single cable, so this works pretty well. </a:t>
            </a:r>
          </a:p>
        </p:txBody>
      </p:sp>
      <p:cxnSp>
        <p:nvCxnSpPr>
          <p:cNvPr id="55" name="Connector: Curved 54">
            <a:extLst>
              <a:ext uri="{FF2B5EF4-FFF2-40B4-BE49-F238E27FC236}">
                <a16:creationId xmlns:a16="http://schemas.microsoft.com/office/drawing/2014/main" id="{3343A946-6D5A-43A9-AEAF-53428CBF0F49}"/>
              </a:ext>
            </a:extLst>
          </p:cNvPr>
          <p:cNvCxnSpPr>
            <a:cxnSpLocks/>
            <a:stCxn id="54" idx="0"/>
            <a:endCxn id="11" idx="2"/>
          </p:cNvCxnSpPr>
          <p:nvPr/>
        </p:nvCxnSpPr>
        <p:spPr>
          <a:xfrm rot="16200000" flipV="1">
            <a:off x="4621438" y="3757187"/>
            <a:ext cx="308133" cy="407012"/>
          </a:xfrm>
          <a:prstGeom prst="curvedConnector3">
            <a:avLst>
              <a:gd name="adj1" fmla="val 50000"/>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03905693"/>
      </p:ext>
    </p:extLst>
  </p:cSld>
  <p:clrMapOvr>
    <a:masterClrMapping/>
  </p:clrMapOvr>
</p:sld>
</file>

<file path=ppt/theme/theme1.xml><?xml version="1.0" encoding="utf-8"?>
<a:theme xmlns:a="http://schemas.openxmlformats.org/drawingml/2006/main" name="Default Theme">
  <a:themeElements>
    <a:clrScheme name="Haystack 2023">
      <a:dk1>
        <a:srgbClr val="002841"/>
      </a:dk1>
      <a:lt1>
        <a:srgbClr val="FFFFFF"/>
      </a:lt1>
      <a:dk2>
        <a:srgbClr val="0C456E"/>
      </a:dk2>
      <a:lt2>
        <a:srgbClr val="9E9E9A"/>
      </a:lt2>
      <a:accent1>
        <a:srgbClr val="FFC824"/>
      </a:accent1>
      <a:accent2>
        <a:srgbClr val="C01823"/>
      </a:accent2>
      <a:accent3>
        <a:srgbClr val="EF4D36"/>
      </a:accent3>
      <a:accent4>
        <a:srgbClr val="9C9B93"/>
      </a:accent4>
      <a:accent5>
        <a:srgbClr val="4E8033"/>
      </a:accent5>
      <a:accent6>
        <a:srgbClr val="F8E4CF"/>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4479</TotalTime>
  <Words>2089</Words>
  <Application>Microsoft Office PowerPoint</Application>
  <PresentationFormat>Custom</PresentationFormat>
  <Paragraphs>373</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Franklin Gothic Medium</vt:lpstr>
      <vt:lpstr>Franklin Gothic Book</vt:lpstr>
      <vt:lpstr>Consolas</vt:lpstr>
      <vt:lpstr>Avenir Next Regular</vt:lpstr>
      <vt:lpstr>Calibri</vt:lpstr>
      <vt:lpstr>Default Theme</vt:lpstr>
      <vt:lpstr>Progress Update from the EV Charging Working Group (#982)</vt:lpstr>
      <vt:lpstr>Agenda</vt:lpstr>
      <vt:lpstr>EVSE Working Group’s Objective</vt:lpstr>
      <vt:lpstr>Existing Equip Model</vt:lpstr>
      <vt:lpstr>Goals for Updated Model / Taxonomy</vt:lpstr>
      <vt:lpstr>Inspiration from NEVI*</vt:lpstr>
      <vt:lpstr>Inspiration from NEVI*</vt:lpstr>
      <vt:lpstr>Inspiration from OCPP* 2.0.1</vt:lpstr>
      <vt:lpstr>NEVI ↔ Haystack (Existing) ↔ OCPP</vt:lpstr>
      <vt:lpstr>Introducing the EVSE dispenser</vt:lpstr>
      <vt:lpstr>Level 3 (DC) EVSE Dispensers</vt:lpstr>
      <vt:lpstr>Revisiting evse-port</vt:lpstr>
      <vt:lpstr>Introducing the evse-powerConverter</vt:lpstr>
      <vt:lpstr>New EVSE Equipment Taxonomy: Option 1</vt:lpstr>
      <vt:lpstr>New EVSE Equipment Taxonomy: Option 2</vt:lpstr>
      <vt:lpstr>New EVSE Equipment Taxonomy: Option 3</vt:lpstr>
      <vt:lpstr>NEVI ↔ Haystack (Proposed) ↔ OCPP</vt:lpstr>
      <vt:lpstr>evseCableType tag on evse-cable-equip</vt:lpstr>
      <vt:lpstr>Preview: Introducing EVSE Level Tags</vt:lpstr>
      <vt:lpstr>Preview: Points on ac-evse-port-equip</vt:lpstr>
      <vt:lpstr>Preview: Points on dc-evse-port-equip</vt:lpstr>
      <vt:lpstr>Preview: evse, status, sensor, point</vt:lpstr>
      <vt:lpstr>Preview: elec-vehicle</vt:lpstr>
      <vt:lpstr>Ready to Propose - Equip</vt:lpstr>
      <vt:lpstr>Work in Progress - Tags </vt:lpstr>
      <vt:lpstr>Work in Progress – Points</vt:lpstr>
      <vt:lpstr>Future Work - Equips</vt:lpstr>
      <vt:lpstr>Future Work – Points</vt:lpstr>
      <vt:lpstr>How To Get Involved</vt:lpstr>
      <vt:lpstr>Q&amp;A and Contact Info</vt:lpstr>
      <vt:lpstr>Funding Statement &amp; Disclaimer</vt:lpstr>
      <vt:lpstr>References</vt:lpstr>
    </vt:vector>
  </TitlesOfParts>
  <Company>Carden Jennings Publishing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Bretches</dc:creator>
  <cp:lastModifiedBy>Frank, Stephen</cp:lastModifiedBy>
  <cp:revision>100</cp:revision>
  <dcterms:created xsi:type="dcterms:W3CDTF">2017-10-05T00:34:28Z</dcterms:created>
  <dcterms:modified xsi:type="dcterms:W3CDTF">2023-06-01T14:13:00Z</dcterms:modified>
</cp:coreProperties>
</file>