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5"/>
  </p:notesMasterIdLst>
  <p:handoutMasterIdLst>
    <p:handoutMasterId r:id="rId26"/>
  </p:handoutMasterIdLst>
  <p:sldIdLst>
    <p:sldId id="258" r:id="rId2"/>
    <p:sldId id="274" r:id="rId3"/>
    <p:sldId id="276" r:id="rId4"/>
    <p:sldId id="298" r:id="rId5"/>
    <p:sldId id="307" r:id="rId6"/>
    <p:sldId id="286" r:id="rId7"/>
    <p:sldId id="308" r:id="rId8"/>
    <p:sldId id="309" r:id="rId9"/>
    <p:sldId id="299" r:id="rId10"/>
    <p:sldId id="289" r:id="rId11"/>
    <p:sldId id="297" r:id="rId12"/>
    <p:sldId id="311" r:id="rId13"/>
    <p:sldId id="296" r:id="rId14"/>
    <p:sldId id="312" r:id="rId15"/>
    <p:sldId id="300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7791E3-2B0D-45EA-924E-BC72AE2E909D}">
          <p14:sldIdLst>
            <p14:sldId id="258"/>
            <p14:sldId id="274"/>
            <p14:sldId id="276"/>
            <p14:sldId id="298"/>
            <p14:sldId id="307"/>
            <p14:sldId id="286"/>
            <p14:sldId id="308"/>
            <p14:sldId id="309"/>
            <p14:sldId id="299"/>
            <p14:sldId id="289"/>
            <p14:sldId id="297"/>
            <p14:sldId id="311"/>
            <p14:sldId id="296"/>
            <p14:sldId id="312"/>
            <p14:sldId id="300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E55"/>
    <a:srgbClr val="FA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174B5-3960-429B-8356-748199A9C798}" v="6" dt="2023-06-04T13:00:24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9" autoAdjust="0"/>
    <p:restoredTop sz="90909" autoAdjust="0"/>
  </p:normalViewPr>
  <p:slideViewPr>
    <p:cSldViewPr snapToGrid="0" snapToObjects="1">
      <p:cViewPr varScale="1">
        <p:scale>
          <a:sx n="146" d="100"/>
          <a:sy n="146" d="100"/>
        </p:scale>
        <p:origin x="696" y="120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48C76-4D23-F044-8DFA-02569E0F037C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7227-EC36-3746-8565-D39D3F02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3C2E-070E-5143-8003-1D813C6A15EF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E30C8-1FC9-C545-B5DA-34637BFD6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4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2FE03-E2FE-154F-ADCA-11C13967A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5" y="761"/>
            <a:ext cx="9141288" cy="51419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9F0371-F92B-8644-88D1-F5408253E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1189" y="1259384"/>
            <a:ext cx="6192762" cy="1103540"/>
          </a:xfrm>
        </p:spPr>
        <p:txBody>
          <a:bodyPr anchor="b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862361-6928-8545-9887-E2212FCA5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8195" y="297997"/>
            <a:ext cx="8587619" cy="766432"/>
          </a:xfr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SESSION TITLE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3A4C601-5B63-D84B-908F-3B2928DD50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196" y="2645403"/>
            <a:ext cx="1592406" cy="1792958"/>
          </a:xfrm>
          <a:solidFill>
            <a:schemeClr val="bg1"/>
          </a:solidFill>
          <a:effectLst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/,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DFD4C-6124-0143-9F82-2154976C746D}"/>
              </a:ext>
            </a:extLst>
          </p:cNvPr>
          <p:cNvCxnSpPr/>
          <p:nvPr userDrawn="1"/>
        </p:nvCxnSpPr>
        <p:spPr>
          <a:xfrm flipH="1">
            <a:off x="278195" y="737840"/>
            <a:ext cx="8587619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8875040B-2E2A-3A4E-9C2B-418101F7C9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6308" y="3592223"/>
            <a:ext cx="4780274" cy="846138"/>
          </a:xfrm>
        </p:spPr>
        <p:txBody>
          <a:bodyPr>
            <a:noAutofit/>
          </a:bodyPr>
          <a:lstStyle>
            <a:lvl1pPr marL="3175" indent="0">
              <a:buNone/>
              <a:defRPr sz="2400">
                <a:solidFill>
                  <a:schemeClr val="bg1"/>
                </a:solidFill>
              </a:defRPr>
            </a:lvl1pPr>
            <a:lvl2pPr marL="3175" indent="0">
              <a:buNone/>
              <a:defRPr sz="2400"/>
            </a:lvl2pPr>
            <a:lvl3pPr marL="3175" indent="0">
              <a:buNone/>
              <a:defRPr sz="2400"/>
            </a:lvl3pPr>
            <a:lvl4pPr marL="3175" indent="0">
              <a:buNone/>
              <a:defRPr sz="2400"/>
            </a:lvl4pPr>
            <a:lvl5pPr marL="3175" indent="0">
              <a:buNone/>
              <a:defRPr sz="2400"/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99017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410" y="4633368"/>
            <a:ext cx="2133600" cy="27409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8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40"/>
            <a:ext cx="4038600" cy="255029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5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4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976395"/>
            <a:ext cx="3008313" cy="872345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6393"/>
            <a:ext cx="5111750" cy="34827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848739"/>
            <a:ext cx="3008313" cy="2610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63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9568"/>
            <a:ext cx="5486400" cy="2589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3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Avenir Next Regular"/>
                <a:ea typeface="+mj-ea"/>
                <a:cs typeface="Avenir Next Regular"/>
              </a:defRPr>
            </a:lvl1pPr>
          </a:lstStyle>
          <a:p>
            <a:r>
              <a:rPr lang="en-US" sz="3600" dirty="0">
                <a:solidFill>
                  <a:srgbClr val="172E55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087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03705"/>
            <a:ext cx="8229600" cy="33976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355" y="762"/>
            <a:ext cx="9141288" cy="5141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90" y="102682"/>
            <a:ext cx="8794020" cy="53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5410" y="4817784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+mn-lt"/>
                <a:cs typeface="Avenir Next Regular"/>
              </a:defRPr>
            </a:lvl1pPr>
          </a:lstStyle>
          <a:p>
            <a:fld id="{AF396DAA-9B3B-2748-9C7F-0FEF185815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+mj-lt"/>
          <a:ea typeface="+mj-ea"/>
          <a:cs typeface="Avenir Next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Avenir Nex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Avenir Nex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Avenir Nex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ED89-CD66-5D40-B2EE-6EEF4169BF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Integrating BMS into cloud analytic platform using Haxall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FFCA9-A044-D944-9737-6474731B2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200" b="1" dirty="0"/>
              <a:t>Haxall As An Integration Solution</a:t>
            </a:r>
          </a:p>
        </p:txBody>
      </p:sp>
      <p:pic>
        <p:nvPicPr>
          <p:cNvPr id="7" name="Picture Placeholder 6" descr="A person with a mustache&#10;&#10;Description automatically generated">
            <a:extLst>
              <a:ext uri="{FF2B5EF4-FFF2-40B4-BE49-F238E27FC236}">
                <a16:creationId xmlns:a16="http://schemas.microsoft.com/office/drawing/2014/main" id="{95D76132-FBF3-921C-6EB6-8ED904ECBF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619" r="561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38BBC-76B7-6246-98C0-9AC289316B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Christopher Malavisi</a:t>
            </a:r>
          </a:p>
          <a:p>
            <a:r>
              <a:rPr lang="en-US" dirty="0"/>
              <a:t>Airmaster</a:t>
            </a:r>
          </a:p>
        </p:txBody>
      </p:sp>
    </p:spTree>
    <p:extLst>
      <p:ext uri="{BB962C8B-B14F-4D97-AF65-F5344CB8AC3E}">
        <p14:creationId xmlns:p14="http://schemas.microsoft.com/office/powerpoint/2010/main" val="958218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What is Haxall?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C0A5-1D9B-95D4-67CF-1EFFD43A00A7}"/>
              </a:ext>
            </a:extLst>
          </p:cNvPr>
          <p:cNvSpPr txBox="1"/>
          <p:nvPr/>
        </p:nvSpPr>
        <p:spPr>
          <a:xfrm>
            <a:off x="900810" y="3007313"/>
            <a:ext cx="73423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“Haxall is an open-source software framework for the Internet of Things.”</a:t>
            </a:r>
            <a:endParaRPr lang="en-US" sz="2400" b="0" i="0" dirty="0">
              <a:solidFill>
                <a:srgbClr val="374151"/>
              </a:solidFill>
              <a:effectLst/>
              <a:latin typeface="+mj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B446962-6E48-EE83-8F3D-BEDDE441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6343" y="1075845"/>
            <a:ext cx="6751314" cy="15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What is Haxall?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FBC0E9D-3111-E06D-C5C1-76A186FB2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9698" y="540159"/>
            <a:ext cx="5464603" cy="40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3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What is Haxall?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3F25B7A-8A73-7F8E-85A7-EFCC1D69E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1679" y="1382628"/>
            <a:ext cx="965563" cy="965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1A770E-D849-D94F-3522-6EC844BD0119}"/>
              </a:ext>
            </a:extLst>
          </p:cNvPr>
          <p:cNvSpPr txBox="1"/>
          <p:nvPr/>
        </p:nvSpPr>
        <p:spPr>
          <a:xfrm>
            <a:off x="3319460" y="1265246"/>
            <a:ext cx="62481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7200" b="1" i="0" dirty="0">
                <a:solidFill>
                  <a:srgbClr val="F5A623"/>
                </a:solidFill>
                <a:effectLst/>
                <a:latin typeface="-apple-system"/>
              </a:rPr>
              <a:t>Haystack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7AA17-0955-EDB0-955D-FA318042212C}"/>
              </a:ext>
            </a:extLst>
          </p:cNvPr>
          <p:cNvSpPr txBox="1"/>
          <p:nvPr/>
        </p:nvSpPr>
        <p:spPr>
          <a:xfrm>
            <a:off x="900810" y="2574131"/>
            <a:ext cx="7342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Haxall is built from the ground up around the Haystack data model - it bundles a rich set of APIs to model, encode, and query data using the Haystack 4 ontology.</a:t>
            </a:r>
            <a:endParaRPr lang="en-US" sz="2400" b="0" i="0" dirty="0">
              <a:solidFill>
                <a:srgbClr val="37415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131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What is Haxall?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4FB6827-355E-3CAB-0F94-A31A4953F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4776" y="1204643"/>
            <a:ext cx="876950" cy="876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D8E0BB-9D7E-F0B2-E029-F8AA1FB80E6F}"/>
              </a:ext>
            </a:extLst>
          </p:cNvPr>
          <p:cNvSpPr txBox="1"/>
          <p:nvPr/>
        </p:nvSpPr>
        <p:spPr>
          <a:xfrm>
            <a:off x="2780212" y="1042953"/>
            <a:ext cx="4887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7200" b="1" i="0" dirty="0">
                <a:solidFill>
                  <a:srgbClr val="27AE60"/>
                </a:solidFill>
                <a:effectLst/>
                <a:latin typeface="-apple-system"/>
              </a:rPr>
              <a:t>Connectors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427BA-5063-B979-ED1F-9BE273110DC5}"/>
              </a:ext>
            </a:extLst>
          </p:cNvPr>
          <p:cNvSpPr txBox="1"/>
          <p:nvPr/>
        </p:nvSpPr>
        <p:spPr>
          <a:xfrm>
            <a:off x="814524" y="2303198"/>
            <a:ext cx="7736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The connector framework standardizes the integration of IoT protocols into the Haxall ecosystem. A suite of ready to use connectors is provided including Haystack, MQTT, Modbus, SQL,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oBIX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, Sedona, Nest, and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Ecobee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. Or use the framework APIs to write your own custom connectors. </a:t>
            </a:r>
            <a:endParaRPr lang="en-A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6334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What is Haxall?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8E0BB-9D7E-F0B2-E029-F8AA1FB80E6F}"/>
              </a:ext>
            </a:extLst>
          </p:cNvPr>
          <p:cNvSpPr txBox="1"/>
          <p:nvPr/>
        </p:nvSpPr>
        <p:spPr>
          <a:xfrm>
            <a:off x="3812177" y="1012489"/>
            <a:ext cx="27192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7200" b="1" i="0" dirty="0">
                <a:solidFill>
                  <a:srgbClr val="D0021B"/>
                </a:solidFill>
                <a:effectLst/>
                <a:latin typeface="-apple-system"/>
              </a:rPr>
              <a:t>Axon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427BA-5063-B979-ED1F-9BE273110DC5}"/>
              </a:ext>
            </a:extLst>
          </p:cNvPr>
          <p:cNvSpPr txBox="1"/>
          <p:nvPr/>
        </p:nvSpPr>
        <p:spPr>
          <a:xfrm>
            <a:off x="677364" y="2298858"/>
            <a:ext cx="7736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Haxall includes a functional scripting engine named Axon. Create scripts to onboard, configure, query, and transform your IoT data using a library of hundreds of functions. The Axon function library has been leveraged for over a decade to streamline working with Haystack data.</a:t>
            </a:r>
            <a:endParaRPr lang="en-AU" sz="2400" dirty="0">
              <a:latin typeface="+mj-lt"/>
            </a:endParaRPr>
          </a:p>
        </p:txBody>
      </p:sp>
      <p:sp>
        <p:nvSpPr>
          <p:cNvPr id="2" name="AutoShape 2" descr="Axon Icon">
            <a:extLst>
              <a:ext uri="{FF2B5EF4-FFF2-40B4-BE49-F238E27FC236}">
                <a16:creationId xmlns:a16="http://schemas.microsoft.com/office/drawing/2014/main" id="{36D2ED17-2C4C-2BA1-9E40-BD4FBFF4F9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2440" y="24165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73B0039-3301-6411-0D7E-F2A44F19D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781" y="1189944"/>
            <a:ext cx="907144" cy="90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81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02429" cy="4748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ea typeface="Calibri Light" panose="020F0302020204030204" pitchFamily="34" charset="0"/>
                <a:cs typeface="Calibri" panose="020F0502020204030204"/>
              </a:rPr>
              <a:t>Agenda</a:t>
            </a:r>
            <a:endParaRPr lang="en-US" b="1" dirty="0">
              <a:solidFill>
                <a:schemeClr val="tx1"/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3102429" y="0"/>
            <a:ext cx="6041571" cy="4748894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A827A-943A-86EE-87B9-F4B3AC712BC1}"/>
              </a:ext>
            </a:extLst>
          </p:cNvPr>
          <p:cNvSpPr/>
          <p:nvPr/>
        </p:nvSpPr>
        <p:spPr>
          <a:xfrm>
            <a:off x="3102428" y="2438547"/>
            <a:ext cx="6041571" cy="421341"/>
          </a:xfrm>
          <a:prstGeom prst="rect">
            <a:avLst/>
          </a:prstGeom>
          <a:solidFill>
            <a:srgbClr val="01BC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82794-D6AD-A3CA-0205-B501E35A0B37}"/>
              </a:ext>
            </a:extLst>
          </p:cNvPr>
          <p:cNvSpPr txBox="1"/>
          <p:nvPr/>
        </p:nvSpPr>
        <p:spPr>
          <a:xfrm>
            <a:off x="3709219" y="13062"/>
            <a:ext cx="5434780" cy="4735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Challenges of integrating BMS into cloud analytic platform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 Light"/>
                <a:cs typeface="Calibri Light"/>
              </a:rPr>
              <a:t>What is Haxall?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 Light"/>
                <a:cs typeface="Calibri Light"/>
              </a:rPr>
              <a:t>Solving the challenges with Haystack &amp; Haxall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Framework to expand capabilities</a:t>
            </a:r>
            <a:endParaRPr lang="en-US" sz="12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1641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Challenges of integrating BMS into cloud analytic platform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C0A5-1D9B-95D4-67CF-1EFFD43A00A7}"/>
              </a:ext>
            </a:extLst>
          </p:cNvPr>
          <p:cNvSpPr txBox="1"/>
          <p:nvPr/>
        </p:nvSpPr>
        <p:spPr>
          <a:xfrm>
            <a:off x="774785" y="2079609"/>
            <a:ext cx="750593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Import different protocols and data formats using the connector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 Axon to assist with import</a:t>
            </a:r>
          </a:p>
          <a:p>
            <a:pPr algn="just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778201"/>
            <a:ext cx="8731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Onboard data</a:t>
            </a:r>
          </a:p>
        </p:txBody>
      </p:sp>
    </p:spTree>
    <p:extLst>
      <p:ext uri="{BB962C8B-B14F-4D97-AF65-F5344CB8AC3E}">
        <p14:creationId xmlns:p14="http://schemas.microsoft.com/office/powerpoint/2010/main" val="370050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Challenges of integrating BMS into cloud analytic platform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C0A5-1D9B-95D4-67CF-1EFFD43A00A7}"/>
              </a:ext>
            </a:extLst>
          </p:cNvPr>
          <p:cNvSpPr txBox="1"/>
          <p:nvPr/>
        </p:nvSpPr>
        <p:spPr>
          <a:xfrm>
            <a:off x="2721151" y="2179555"/>
            <a:ext cx="45483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Haystack to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 Axon to assist</a:t>
            </a:r>
            <a:endParaRPr lang="en-US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778201"/>
            <a:ext cx="8731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Structure data</a:t>
            </a:r>
          </a:p>
        </p:txBody>
      </p:sp>
    </p:spTree>
    <p:extLst>
      <p:ext uri="{BB962C8B-B14F-4D97-AF65-F5344CB8AC3E}">
        <p14:creationId xmlns:p14="http://schemas.microsoft.com/office/powerpoint/2010/main" val="2522204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Challenges of integrating BMS into cloud analytic platform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C0A5-1D9B-95D4-67CF-1EFFD43A00A7}"/>
              </a:ext>
            </a:extLst>
          </p:cNvPr>
          <p:cNvSpPr txBox="1"/>
          <p:nvPr/>
        </p:nvSpPr>
        <p:spPr>
          <a:xfrm>
            <a:off x="2048413" y="1609198"/>
            <a:ext cx="7807512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Use Haxall historian to historize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Configurable with Haystack tags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COV or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 Axon to assist</a:t>
            </a:r>
          </a:p>
          <a:p>
            <a:pPr algn="just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778201"/>
            <a:ext cx="8731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0" i="0" dirty="0">
                <a:solidFill>
                  <a:srgbClr val="FF0000"/>
                </a:solidFill>
                <a:effectLst/>
                <a:latin typeface="+mj-lt"/>
              </a:rPr>
              <a:t>Historize Data</a:t>
            </a:r>
          </a:p>
        </p:txBody>
      </p:sp>
    </p:spTree>
    <p:extLst>
      <p:ext uri="{BB962C8B-B14F-4D97-AF65-F5344CB8AC3E}">
        <p14:creationId xmlns:p14="http://schemas.microsoft.com/office/powerpoint/2010/main" val="244929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Challenges of integrating BMS into cloud analytic platform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C0A5-1D9B-95D4-67CF-1EFFD43A00A7}"/>
              </a:ext>
            </a:extLst>
          </p:cNvPr>
          <p:cNvSpPr txBox="1"/>
          <p:nvPr/>
        </p:nvSpPr>
        <p:spPr>
          <a:xfrm>
            <a:off x="1443691" y="1596940"/>
            <a:ext cx="616812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Convert live values before historization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Pre-built functions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Adjust scaling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Change units</a:t>
            </a:r>
          </a:p>
          <a:p>
            <a:pPr algn="just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680232"/>
            <a:ext cx="8731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Resolve Data Issues</a:t>
            </a:r>
            <a:endParaRPr lang="en-US" sz="48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117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02429" cy="4748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ea typeface="Calibri Light" panose="020F0302020204030204" pitchFamily="34" charset="0"/>
                <a:cs typeface="Calibri" panose="020F0502020204030204"/>
              </a:rPr>
              <a:t>Agenda</a:t>
            </a:r>
            <a:endParaRPr lang="en-US" b="1" dirty="0">
              <a:solidFill>
                <a:schemeClr val="tx1"/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3102429" y="0"/>
            <a:ext cx="6041571" cy="4748894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A827A-943A-86EE-87B9-F4B3AC712BC1}"/>
              </a:ext>
            </a:extLst>
          </p:cNvPr>
          <p:cNvSpPr/>
          <p:nvPr/>
        </p:nvSpPr>
        <p:spPr>
          <a:xfrm>
            <a:off x="3102428" y="1339794"/>
            <a:ext cx="6041571" cy="421341"/>
          </a:xfrm>
          <a:prstGeom prst="rect">
            <a:avLst/>
          </a:prstGeom>
          <a:solidFill>
            <a:srgbClr val="01BC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82794-D6AD-A3CA-0205-B501E35A0B37}"/>
              </a:ext>
            </a:extLst>
          </p:cNvPr>
          <p:cNvSpPr txBox="1"/>
          <p:nvPr/>
        </p:nvSpPr>
        <p:spPr>
          <a:xfrm>
            <a:off x="3709219" y="13062"/>
            <a:ext cx="5434780" cy="4735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Challenges of integrating BMS into cloud analytic platform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 Light"/>
                <a:cs typeface="Calibri Light"/>
              </a:rPr>
              <a:t>What is Haxall?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 Light"/>
                <a:cs typeface="Calibri Light"/>
              </a:rPr>
              <a:t>Solving the challenges with Haystack &amp; Haxall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Framework to expand capabilities</a:t>
            </a:r>
            <a:endParaRPr lang="en-US" sz="12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057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Challenges of integrating BMS into cloud analytic platform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C0A5-1D9B-95D4-67CF-1EFFD43A00A7}"/>
              </a:ext>
            </a:extLst>
          </p:cNvPr>
          <p:cNvSpPr txBox="1"/>
          <p:nvPr/>
        </p:nvSpPr>
        <p:spPr>
          <a:xfrm>
            <a:off x="693505" y="1446719"/>
            <a:ext cx="750593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Connection to cloud platform initiated by Haxall node.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Isolated from other nodes.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Communication to cloud platform over secure ArcBeam tunnel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Utilize connector framework to deliver northbound</a:t>
            </a:r>
          </a:p>
          <a:p>
            <a:pPr algn="just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644025"/>
            <a:ext cx="8731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Network Traversal</a:t>
            </a:r>
            <a:endParaRPr lang="en-US" sz="48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7524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Challenges of integrating BMS into cloud analytic platform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C0A5-1D9B-95D4-67CF-1EFFD43A00A7}"/>
              </a:ext>
            </a:extLst>
          </p:cNvPr>
          <p:cNvSpPr txBox="1"/>
          <p:nvPr/>
        </p:nvSpPr>
        <p:spPr>
          <a:xfrm>
            <a:off x="2058573" y="2041077"/>
            <a:ext cx="56811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Mostly open-source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No licensing costs except some connectors</a:t>
            </a:r>
          </a:p>
          <a:p>
            <a:pPr algn="just"/>
            <a:endParaRPr lang="en-US" sz="2400" b="0" i="0" dirty="0">
              <a:solidFill>
                <a:srgbClr val="374151"/>
              </a:solidFill>
              <a:effectLst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778201"/>
            <a:ext cx="8731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Open</a:t>
            </a:r>
            <a:endParaRPr lang="en-US" sz="48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160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02429" cy="4748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ea typeface="Calibri Light" panose="020F0302020204030204" pitchFamily="34" charset="0"/>
                <a:cs typeface="Calibri" panose="020F0502020204030204"/>
              </a:rPr>
              <a:t>Agenda</a:t>
            </a:r>
            <a:endParaRPr lang="en-US" b="1" dirty="0">
              <a:solidFill>
                <a:schemeClr val="tx1"/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3102429" y="0"/>
            <a:ext cx="6041571" cy="4748894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A827A-943A-86EE-87B9-F4B3AC712BC1}"/>
              </a:ext>
            </a:extLst>
          </p:cNvPr>
          <p:cNvSpPr/>
          <p:nvPr/>
        </p:nvSpPr>
        <p:spPr>
          <a:xfrm>
            <a:off x="3102428" y="2833060"/>
            <a:ext cx="6041571" cy="421341"/>
          </a:xfrm>
          <a:prstGeom prst="rect">
            <a:avLst/>
          </a:prstGeom>
          <a:solidFill>
            <a:srgbClr val="01BC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82794-D6AD-A3CA-0205-B501E35A0B37}"/>
              </a:ext>
            </a:extLst>
          </p:cNvPr>
          <p:cNvSpPr txBox="1"/>
          <p:nvPr/>
        </p:nvSpPr>
        <p:spPr>
          <a:xfrm>
            <a:off x="3709219" y="13062"/>
            <a:ext cx="5434780" cy="4735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Challenges of integrating BMS into cloud analytic platform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 Light"/>
                <a:cs typeface="Calibri Light"/>
              </a:rPr>
              <a:t>What is Haxall?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 Light"/>
                <a:cs typeface="Calibri Light"/>
              </a:rPr>
              <a:t>Solving the challenges with Haystack &amp; Haxall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Framework to expand capabilities</a:t>
            </a:r>
            <a:endParaRPr lang="en-US" sz="12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72400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Framework to expand capabilities</a:t>
            </a:r>
            <a:endParaRPr lang="en-US" sz="24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C0A5-1D9B-95D4-67CF-1EFFD43A00A7}"/>
              </a:ext>
            </a:extLst>
          </p:cNvPr>
          <p:cNvSpPr txBox="1"/>
          <p:nvPr/>
        </p:nvSpPr>
        <p:spPr>
          <a:xfrm>
            <a:off x="819032" y="1757688"/>
            <a:ext cx="75059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+mj-lt"/>
              </a:rPr>
              <a:t>Can read from historian and pipe data in &amp; out of Python environment utilizing existing framework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+mj-lt"/>
              </a:rPr>
              <a:t>Easily containerized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+mj-lt"/>
              </a:rPr>
              <a:t>Package code with pods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+mj-lt"/>
              </a:rPr>
              <a:t>Utilize existing tools to assist in deployment and modelling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778201"/>
            <a:ext cx="87310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Can do these things</a:t>
            </a:r>
            <a:endParaRPr lang="en-US" sz="48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57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Introduction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667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02429" cy="4748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ea typeface="Calibri Light" panose="020F0302020204030204" pitchFamily="34" charset="0"/>
                <a:cs typeface="Calibri" panose="020F0502020204030204"/>
              </a:rPr>
              <a:t>Agenda</a:t>
            </a:r>
            <a:endParaRPr lang="en-US" b="1" dirty="0">
              <a:solidFill>
                <a:schemeClr val="tx1"/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3102429" y="0"/>
            <a:ext cx="6041571" cy="4748894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A827A-943A-86EE-87B9-F4B3AC712BC1}"/>
              </a:ext>
            </a:extLst>
          </p:cNvPr>
          <p:cNvSpPr/>
          <p:nvPr/>
        </p:nvSpPr>
        <p:spPr>
          <a:xfrm>
            <a:off x="3102428" y="1715878"/>
            <a:ext cx="6041571" cy="421341"/>
          </a:xfrm>
          <a:prstGeom prst="rect">
            <a:avLst/>
          </a:prstGeom>
          <a:solidFill>
            <a:srgbClr val="01BC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82794-D6AD-A3CA-0205-B501E35A0B37}"/>
              </a:ext>
            </a:extLst>
          </p:cNvPr>
          <p:cNvSpPr txBox="1"/>
          <p:nvPr/>
        </p:nvSpPr>
        <p:spPr>
          <a:xfrm>
            <a:off x="3709219" y="13062"/>
            <a:ext cx="5434780" cy="4735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Challenges of integrating BMS into cloud analytic platform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 Light"/>
                <a:cs typeface="Calibri Light"/>
              </a:rPr>
              <a:t>What is Haxall?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 Light"/>
                <a:cs typeface="Calibri Light"/>
              </a:rPr>
              <a:t>Solving the challenges with Haystack &amp; Haxall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Framework to expand capabilities</a:t>
            </a:r>
            <a:endParaRPr lang="en-US" sz="12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811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Challenges of integrating BMS into cloud analytic platform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C0A5-1D9B-95D4-67CF-1EFFD43A00A7}"/>
              </a:ext>
            </a:extLst>
          </p:cNvPr>
          <p:cNvSpPr txBox="1"/>
          <p:nvPr/>
        </p:nvSpPr>
        <p:spPr>
          <a:xfrm>
            <a:off x="2570929" y="2330357"/>
            <a:ext cx="75059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+mj-lt"/>
              </a:rPr>
              <a:t>Lots of different systems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+mj-lt"/>
              </a:rPr>
              <a:t>Doing different things</a:t>
            </a:r>
          </a:p>
          <a:p>
            <a:pPr algn="just"/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800322"/>
            <a:ext cx="87310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</a:rPr>
              <a:t>Different platforms, vendors, protocols, sites integrating into a single system</a:t>
            </a:r>
            <a:endParaRPr lang="en-US" sz="3200" b="0" i="0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386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Challenges of integrating BMS into cloud analytic platform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DC0A5-1D9B-95D4-67CF-1EFFD43A00A7}"/>
              </a:ext>
            </a:extLst>
          </p:cNvPr>
          <p:cNvSpPr txBox="1"/>
          <p:nvPr/>
        </p:nvSpPr>
        <p:spPr>
          <a:xfrm>
            <a:off x="774785" y="1596940"/>
            <a:ext cx="75059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+mj-lt"/>
              </a:rPr>
              <a:t>Platform has a specified interval requirement for time-series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+mj-lt"/>
              </a:rPr>
              <a:t>Platform offers the option of specifying time-series data as COV, platform must know what data is COV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74151"/>
              </a:solidFill>
              <a:effectLst/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74151"/>
                </a:solidFill>
                <a:effectLst/>
                <a:latin typeface="+mj-lt"/>
              </a:rPr>
              <a:t>Existing BMS systems not designed to service analytics: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+mj-lt"/>
              </a:rPr>
              <a:t>May not be historizing required data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+mj-lt"/>
              </a:rPr>
              <a:t>Existing historization i</a:t>
            </a:r>
            <a:r>
              <a:rPr lang="en-US" b="0" i="0" dirty="0">
                <a:solidFill>
                  <a:srgbClr val="374151"/>
                </a:solidFill>
                <a:effectLst/>
                <a:latin typeface="+mj-lt"/>
              </a:rPr>
              <a:t>ntervals can be too infrequent or irregular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4151"/>
                </a:solidFill>
                <a:latin typeface="+mj-lt"/>
              </a:rPr>
              <a:t>If existing historization is COV this may not be easy to identify</a:t>
            </a:r>
            <a:endParaRPr lang="en-US" b="0" i="0" dirty="0">
              <a:solidFill>
                <a:srgbClr val="374151"/>
              </a:solidFill>
              <a:effectLst/>
              <a:latin typeface="+mj-lt"/>
            </a:endParaRPr>
          </a:p>
          <a:p>
            <a:pPr algn="just"/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778201"/>
            <a:ext cx="8731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+mj-lt"/>
              </a:rPr>
              <a:t>Platform expects data to be granular </a:t>
            </a:r>
          </a:p>
        </p:txBody>
      </p:sp>
    </p:spTree>
    <p:extLst>
      <p:ext uri="{BB962C8B-B14F-4D97-AF65-F5344CB8AC3E}">
        <p14:creationId xmlns:p14="http://schemas.microsoft.com/office/powerpoint/2010/main" val="217604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Challenges of integrating BMS into cloud analytic platform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720014"/>
            <a:ext cx="87310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</a:rPr>
              <a:t>Data often has issues and requires transformation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6D474-36DE-2D0B-45C8-DB61674CE81C}"/>
              </a:ext>
            </a:extLst>
          </p:cNvPr>
          <p:cNvSpPr txBox="1"/>
          <p:nvPr/>
        </p:nvSpPr>
        <p:spPr>
          <a:xfrm>
            <a:off x="2411361" y="1916609"/>
            <a:ext cx="3908323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74151"/>
                </a:solidFill>
                <a:effectLst/>
                <a:latin typeface="+mj-lt"/>
              </a:rPr>
              <a:t>Scaling issues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Unit problems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Inverted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Multistate enumeration</a:t>
            </a:r>
          </a:p>
          <a:p>
            <a:pPr algn="just"/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1478075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1" y="0"/>
            <a:ext cx="9144000" cy="501445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162232" y="0"/>
            <a:ext cx="8806778" cy="5014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a typeface="Calibri Light" panose="020F0302020204030204" pitchFamily="34" charset="0"/>
                <a:cs typeface="Calibri" panose="020F0502020204030204"/>
              </a:rPr>
              <a:t>Challenges of integrating BMS into cloud analytic platform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0A26D-460C-B042-6472-EAF720C4CE51}"/>
              </a:ext>
            </a:extLst>
          </p:cNvPr>
          <p:cNvSpPr txBox="1"/>
          <p:nvPr/>
        </p:nvSpPr>
        <p:spPr>
          <a:xfrm>
            <a:off x="162231" y="800322"/>
            <a:ext cx="87310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</a:rPr>
              <a:t>Platform may have to traverse network to reach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6D474-36DE-2D0B-45C8-DB61674CE81C}"/>
              </a:ext>
            </a:extLst>
          </p:cNvPr>
          <p:cNvSpPr txBox="1"/>
          <p:nvPr/>
        </p:nvSpPr>
        <p:spPr>
          <a:xfrm>
            <a:off x="2411361" y="2393560"/>
            <a:ext cx="39083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Firewalls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7415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74151"/>
                </a:solidFill>
                <a:latin typeface="+mj-lt"/>
              </a:rPr>
              <a:t>Intermittent network issues</a:t>
            </a:r>
          </a:p>
          <a:p>
            <a:pPr algn="just"/>
            <a:endParaRPr lang="en-US" dirty="0">
              <a:solidFill>
                <a:srgbClr val="374151"/>
              </a:solidFill>
              <a:latin typeface="Söhne"/>
            </a:endParaRPr>
          </a:p>
          <a:p>
            <a:pPr algn="just"/>
            <a:endParaRPr lang="en-US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17425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B9A-C853-0034-C992-D33A2635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5410" y="4748894"/>
            <a:ext cx="2133600" cy="386307"/>
          </a:xfrm>
        </p:spPr>
        <p:txBody>
          <a:bodyPr/>
          <a:lstStyle/>
          <a:p>
            <a:fld id="{AF396DAA-9B3B-2748-9C7F-0FEF185815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6A2EB0-FB5B-7963-5B0F-9419016905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102429" cy="47488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00"/>
                </a:solidFill>
                <a:latin typeface="+mj-lt"/>
                <a:ea typeface="+mj-ea"/>
                <a:cs typeface="Avenir Next Regular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ea typeface="Calibri Light" panose="020F0302020204030204" pitchFamily="34" charset="0"/>
                <a:cs typeface="Calibri" panose="020F0502020204030204"/>
              </a:rPr>
              <a:t>Agenda</a:t>
            </a:r>
            <a:endParaRPr lang="en-US" b="1" dirty="0">
              <a:solidFill>
                <a:schemeClr val="tx1"/>
              </a:solidFill>
              <a:latin typeface="Calibri Light"/>
              <a:ea typeface="Calibri Light" panose="020F0302020204030204" pitchFamily="34" charset="0"/>
              <a:cs typeface="Calibri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4DBD5-6007-A8C4-ED5D-B30EFF60E928}"/>
              </a:ext>
            </a:extLst>
          </p:cNvPr>
          <p:cNvSpPr/>
          <p:nvPr/>
        </p:nvSpPr>
        <p:spPr>
          <a:xfrm flipV="1">
            <a:off x="3102429" y="0"/>
            <a:ext cx="6041571" cy="4748894"/>
          </a:xfrm>
          <a:prstGeom prst="rect">
            <a:avLst/>
          </a:prstGeom>
          <a:solidFill>
            <a:srgbClr val="00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A827A-943A-86EE-87B9-F4B3AC712BC1}"/>
              </a:ext>
            </a:extLst>
          </p:cNvPr>
          <p:cNvSpPr/>
          <p:nvPr/>
        </p:nvSpPr>
        <p:spPr>
          <a:xfrm>
            <a:off x="3102428" y="2077210"/>
            <a:ext cx="6041571" cy="421341"/>
          </a:xfrm>
          <a:prstGeom prst="rect">
            <a:avLst/>
          </a:prstGeom>
          <a:solidFill>
            <a:srgbClr val="01BC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82794-D6AD-A3CA-0205-B501E35A0B37}"/>
              </a:ext>
            </a:extLst>
          </p:cNvPr>
          <p:cNvSpPr txBox="1"/>
          <p:nvPr/>
        </p:nvSpPr>
        <p:spPr>
          <a:xfrm>
            <a:off x="3709219" y="13062"/>
            <a:ext cx="5434780" cy="4735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Challenges of integrating BMS into cloud analytic platform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 Light"/>
                <a:cs typeface="Calibri Light"/>
              </a:rPr>
              <a:t>What is Haxall?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 Ligh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Calibri Light"/>
                <a:cs typeface="Calibri Light"/>
              </a:rPr>
              <a:t>Solving the challenges with Haystack &amp; Haxall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ea typeface="Calibri Light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bg1">
                  <a:lumMod val="95000"/>
                </a:schemeClr>
              </a:solidFill>
              <a:latin typeface="+mj-lt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  <a:cs typeface="Calibri" panose="020F0502020204030204"/>
              </a:rPr>
              <a:t>Framework to expand capabilities</a:t>
            </a:r>
            <a:endParaRPr lang="en-US" sz="12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  <a:p>
            <a:endParaRPr lang="en-US" sz="1200" dirty="0">
              <a:solidFill>
                <a:schemeClr val="bg1">
                  <a:lumMod val="9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42723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Haystack 2023">
      <a:dk1>
        <a:srgbClr val="002841"/>
      </a:dk1>
      <a:lt1>
        <a:srgbClr val="FFFFFF"/>
      </a:lt1>
      <a:dk2>
        <a:srgbClr val="0C456E"/>
      </a:dk2>
      <a:lt2>
        <a:srgbClr val="9E9E9A"/>
      </a:lt2>
      <a:accent1>
        <a:srgbClr val="FFC824"/>
      </a:accent1>
      <a:accent2>
        <a:srgbClr val="C01823"/>
      </a:accent2>
      <a:accent3>
        <a:srgbClr val="EF4D36"/>
      </a:accent3>
      <a:accent4>
        <a:srgbClr val="9C9B93"/>
      </a:accent4>
      <a:accent5>
        <a:srgbClr val="4E8033"/>
      </a:accent5>
      <a:accent6>
        <a:srgbClr val="F8E4CF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5528</TotalTime>
  <Words>669</Words>
  <Application>Microsoft Office PowerPoint</Application>
  <PresentationFormat>Custom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-apple-system</vt:lpstr>
      <vt:lpstr>Arial</vt:lpstr>
      <vt:lpstr>Avenir Next Regular</vt:lpstr>
      <vt:lpstr>Calibri</vt:lpstr>
      <vt:lpstr>Calibri Light</vt:lpstr>
      <vt:lpstr>Franklin Gothic Book</vt:lpstr>
      <vt:lpstr>Franklin Gothic Medium</vt:lpstr>
      <vt:lpstr>Söhne</vt:lpstr>
      <vt:lpstr>Default Theme</vt:lpstr>
      <vt:lpstr>Integrating BMS into cloud analytic platform using Haxall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Carden Jennings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Bretches</dc:creator>
  <cp:lastModifiedBy>Chris Malavisi</cp:lastModifiedBy>
  <cp:revision>46</cp:revision>
  <dcterms:created xsi:type="dcterms:W3CDTF">2017-10-05T00:34:28Z</dcterms:created>
  <dcterms:modified xsi:type="dcterms:W3CDTF">2023-08-17T22:56:54Z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d61fc92-6c5d-41c9-89bb-8088e268143f_Enabled">
    <vt:lpwstr>true</vt:lpwstr>
  </property>
  <property fmtid="{D5CDD505-2E9C-101B-9397-08002B2CF9AE}" pid="3" name="MSIP_Label_cd61fc92-6c5d-41c9-89bb-8088e268143f_SetDate">
    <vt:lpwstr>2023-05-16T05:27:07Z</vt:lpwstr>
  </property>
  <property fmtid="{D5CDD505-2E9C-101B-9397-08002B2CF9AE}" pid="4" name="MSIP_Label_cd61fc92-6c5d-41c9-89bb-8088e268143f_Method">
    <vt:lpwstr>Standard</vt:lpwstr>
  </property>
  <property fmtid="{D5CDD505-2E9C-101B-9397-08002B2CF9AE}" pid="5" name="MSIP_Label_cd61fc92-6c5d-41c9-89bb-8088e268143f_Name">
    <vt:lpwstr>Proprietary</vt:lpwstr>
  </property>
  <property fmtid="{D5CDD505-2E9C-101B-9397-08002B2CF9AE}" pid="6" name="MSIP_Label_cd61fc92-6c5d-41c9-89bb-8088e268143f_SiteId">
    <vt:lpwstr>86ef48d8-7eba-401d-a691-85eb7016ab90</vt:lpwstr>
  </property>
  <property fmtid="{D5CDD505-2E9C-101B-9397-08002B2CF9AE}" pid="7" name="MSIP_Label_cd61fc92-6c5d-41c9-89bb-8088e268143f_ActionId">
    <vt:lpwstr>259d3ddc-072a-483c-865c-353d08e8aae0</vt:lpwstr>
  </property>
  <property fmtid="{D5CDD505-2E9C-101B-9397-08002B2CF9AE}" pid="8" name="MSIP_Label_cd61fc92-6c5d-41c9-89bb-8088e268143f_ContentBits">
    <vt:lpwstr>0</vt:lpwstr>
  </property>
</Properties>
</file>