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72" r:id="rId9"/>
    <p:sldId id="264" r:id="rId10"/>
    <p:sldId id="265" r:id="rId11"/>
    <p:sldId id="266" r:id="rId12"/>
    <p:sldId id="267" r:id="rId13"/>
    <p:sldId id="273" r:id="rId14"/>
    <p:sldId id="271" r:id="rId15"/>
    <p:sldId id="269" r:id="rId16"/>
    <p:sldId id="270" r:id="rId1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D41"/>
    <a:srgbClr val="172E55"/>
    <a:srgbClr val="FAE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9" autoAdjust="0"/>
    <p:restoredTop sz="90909" autoAdjust="0"/>
  </p:normalViewPr>
  <p:slideViewPr>
    <p:cSldViewPr snapToGrid="0" snapToObjects="1">
      <p:cViewPr>
        <p:scale>
          <a:sx n="102" d="100"/>
          <a:sy n="102" d="100"/>
        </p:scale>
        <p:origin x="904" y="632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48C76-4D23-F044-8DFA-02569E0F037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7227-EC36-3746-8565-D39D3F02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3C2E-070E-5143-8003-1D813C6A15E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30C8-1FC9-C545-B5DA-34637BFD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4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2FE03-E2FE-154F-ADCA-11C13967A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5" y="761"/>
            <a:ext cx="9141288" cy="51419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A9F0371-F92B-8644-88D1-F5408253E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89" y="1259384"/>
            <a:ext cx="6192762" cy="1103540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9862361-6928-8545-9887-E2212FCA5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8195" y="297997"/>
            <a:ext cx="8587619" cy="766432"/>
          </a:xfr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SESSION TITLE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3A4C601-5B63-D84B-908F-3B2928DD50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196" y="2645403"/>
            <a:ext cx="1592406" cy="1792958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/,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8DFD4C-6124-0143-9F82-2154976C746D}"/>
              </a:ext>
            </a:extLst>
          </p:cNvPr>
          <p:cNvCxnSpPr/>
          <p:nvPr userDrawn="1"/>
        </p:nvCxnSpPr>
        <p:spPr>
          <a:xfrm flipH="1">
            <a:off x="278195" y="737840"/>
            <a:ext cx="8587619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875040B-2E2A-3A4E-9C2B-418101F7C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6308" y="3592223"/>
            <a:ext cx="4780274" cy="846138"/>
          </a:xfrm>
        </p:spPr>
        <p:txBody>
          <a:bodyPr>
            <a:noAutofit/>
          </a:bodyPr>
          <a:lstStyle>
            <a:lvl1pPr marL="3175" indent="0">
              <a:buNone/>
              <a:defRPr sz="2400">
                <a:solidFill>
                  <a:schemeClr val="bg1"/>
                </a:solidFill>
              </a:defRPr>
            </a:lvl1pPr>
            <a:lvl2pPr marL="3175" indent="0">
              <a:buNone/>
              <a:defRPr sz="2400"/>
            </a:lvl2pPr>
            <a:lvl3pPr marL="3175" indent="0">
              <a:buNone/>
              <a:defRPr sz="2400"/>
            </a:lvl3pPr>
            <a:lvl4pPr marL="3175" indent="0">
              <a:buNone/>
              <a:defRPr sz="2400"/>
            </a:lvl4pPr>
            <a:lvl5pPr marL="3175" indent="0">
              <a:buNone/>
              <a:defRPr sz="2400"/>
            </a:lvl5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99017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410" y="4633368"/>
            <a:ext cx="2133600" cy="2740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8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2140"/>
            <a:ext cx="4038600" cy="255029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2140"/>
            <a:ext cx="4038600" cy="255029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5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52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1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976395"/>
            <a:ext cx="3008313" cy="872345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6393"/>
            <a:ext cx="5111750" cy="34827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848739"/>
            <a:ext cx="3008313" cy="2610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31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59568"/>
            <a:ext cx="5486400" cy="2589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3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87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03705"/>
            <a:ext cx="8229600" cy="33976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9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355" y="762"/>
            <a:ext cx="9141288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85" r:id="rId9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00"/>
          </a:solidFill>
          <a:latin typeface="+mj-lt"/>
          <a:ea typeface="+mj-ea"/>
          <a:cs typeface="Avenir Next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Avenir Next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venir Next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venir Next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ED89-CD66-5D40-B2EE-6EEF4169B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Haystack Labs WG Update: Portfolio &amp; Attributes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FFCA9-A044-D944-9737-6474731B2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Track 2 – Session 2</a:t>
            </a:r>
          </a:p>
        </p:txBody>
      </p:sp>
      <p:pic>
        <p:nvPicPr>
          <p:cNvPr id="7" name="Picture Placeholder 6" descr="A picture containing human face, person, smile, clothing&#10;&#10;Description automatically generated">
            <a:extLst>
              <a:ext uri="{FF2B5EF4-FFF2-40B4-BE49-F238E27FC236}">
                <a16:creationId xmlns:a16="http://schemas.microsoft.com/office/drawing/2014/main" id="{7B3E669E-1A6E-342C-E2CB-8AE78F2716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708" b="7708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38BBC-76B7-6246-98C0-9AC289316B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Annie Dehghani</a:t>
            </a:r>
          </a:p>
          <a:p>
            <a:r>
              <a:rPr lang="en-US" dirty="0"/>
              <a:t>Buildings IOT</a:t>
            </a:r>
          </a:p>
        </p:txBody>
      </p:sp>
    </p:spTree>
    <p:extLst>
      <p:ext uri="{BB962C8B-B14F-4D97-AF65-F5344CB8AC3E}">
        <p14:creationId xmlns:p14="http://schemas.microsoft.com/office/powerpoint/2010/main" val="95821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 at Hand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238" y="892384"/>
            <a:ext cx="6244960" cy="356577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 to associate attribute Dicts with a given entity (equip most common use case)</a:t>
            </a:r>
          </a:p>
          <a:p>
            <a:r>
              <a:rPr lang="en-US" dirty="0"/>
              <a:t>There could be lots of them (potentially many more than points) </a:t>
            </a:r>
            <a:r>
              <a:rPr lang="mr-IN" dirty="0"/>
              <a:t>–</a:t>
            </a:r>
            <a:r>
              <a:rPr lang="en-US" dirty="0"/>
              <a:t> do we want each one to be a first class entity with its own id?</a:t>
            </a:r>
          </a:p>
          <a:p>
            <a:r>
              <a:rPr lang="en-US" dirty="0"/>
              <a:t>Most name plate attributes are shared between equipment models</a:t>
            </a:r>
          </a:p>
          <a:p>
            <a:r>
              <a:rPr lang="en-US" dirty="0"/>
              <a:t>Avoid needlessly bringing back a huge list of attributes every time an entity is queried</a:t>
            </a:r>
          </a:p>
        </p:txBody>
      </p:sp>
    </p:spTree>
    <p:extLst>
      <p:ext uri="{BB962C8B-B14F-4D97-AF65-F5344CB8AC3E}">
        <p14:creationId xmlns:p14="http://schemas.microsoft.com/office/powerpoint/2010/main" val="378414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Attributes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03" y="845955"/>
            <a:ext cx="6244960" cy="35657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id:@ahu </a:t>
            </a:r>
          </a:p>
          <a:p>
            <a:pPr marL="0" indent="0">
              <a:buNone/>
            </a:pPr>
            <a:r>
              <a:rPr lang="en-US" dirty="0"/>
              <a:t>attrsRef: @ahu-attrs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id: @ahu-attrs </a:t>
            </a:r>
          </a:p>
          <a:p>
            <a:pPr marL="0" indent="0">
              <a:buNone/>
            </a:pPr>
            <a:r>
              <a:rPr lang="en-US" dirty="0"/>
              <a:t>attrs: [</a:t>
            </a:r>
          </a:p>
          <a:p>
            <a:pPr marL="0" indent="0">
              <a:buNone/>
            </a:pPr>
            <a:r>
              <a:rPr lang="en-US" dirty="0"/>
              <a:t>  {modelNum val:"48A3T025DNV62AHP"} </a:t>
            </a:r>
          </a:p>
          <a:p>
            <a:pPr marL="0" indent="0">
              <a:buNone/>
            </a:pPr>
            <a:r>
              <a:rPr lang="en-US" dirty="0"/>
              <a:t>  {serialNum val:"0517U4481"} </a:t>
            </a:r>
          </a:p>
          <a:p>
            <a:pPr marL="0" indent="0">
              <a:buNone/>
            </a:pPr>
            <a:r>
              <a:rPr lang="en-US" dirty="0"/>
              <a:t>  {heat energy max output rated val:425kBTU}, </a:t>
            </a:r>
          </a:p>
          <a:p>
            <a:pPr marL="0" indent="0">
              <a:buNone/>
            </a:pPr>
            <a:r>
              <a:rPr lang="en-US" dirty="0"/>
              <a:t>  {heat energy max input rated val:525kBTU}, </a:t>
            </a:r>
          </a:p>
          <a:p>
            <a:pPr marL="0" indent="0">
              <a:buNone/>
            </a:pPr>
            <a:r>
              <a:rPr lang="en-US" dirty="0"/>
              <a:t>  ]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E92F3E-3285-883A-F6FD-7F86AA89103D}"/>
              </a:ext>
            </a:extLst>
          </p:cNvPr>
          <p:cNvSpPr/>
          <p:nvPr/>
        </p:nvSpPr>
        <p:spPr>
          <a:xfrm>
            <a:off x="7027443" y="1087858"/>
            <a:ext cx="789014" cy="3425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equip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1FF6FD-0D86-226B-3045-39835F850A5E}"/>
              </a:ext>
            </a:extLst>
          </p:cNvPr>
          <p:cNvCxnSpPr>
            <a:cxnSpLocks/>
          </p:cNvCxnSpPr>
          <p:nvPr/>
        </p:nvCxnSpPr>
        <p:spPr>
          <a:xfrm>
            <a:off x="7050740" y="3231379"/>
            <a:ext cx="4671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E0AFA5A-69D2-8C97-D510-AFC5A188B670}"/>
              </a:ext>
            </a:extLst>
          </p:cNvPr>
          <p:cNvSpPr txBox="1"/>
          <p:nvPr/>
        </p:nvSpPr>
        <p:spPr>
          <a:xfrm>
            <a:off x="7470478" y="3037845"/>
            <a:ext cx="1593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attrsRef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FB69B2-38C4-FB91-EC1A-5AB1877F1435}"/>
              </a:ext>
            </a:extLst>
          </p:cNvPr>
          <p:cNvSpPr/>
          <p:nvPr/>
        </p:nvSpPr>
        <p:spPr>
          <a:xfrm>
            <a:off x="7027443" y="2027754"/>
            <a:ext cx="789014" cy="3425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attrs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77D8D6-0F6A-13B4-84C3-D8EDEF8B9D82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7421950" y="1430376"/>
            <a:ext cx="0" cy="5973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3" name="Graphic 12" descr="Document with solid fill">
            <a:extLst>
              <a:ext uri="{FF2B5EF4-FFF2-40B4-BE49-F238E27FC236}">
                <a16:creationId xmlns:a16="http://schemas.microsoft.com/office/drawing/2014/main" id="{5A312471-EB2D-A173-E6D8-C690E46DB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3764" y="1834220"/>
            <a:ext cx="7399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71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List of Attributes Refs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658" y="789700"/>
            <a:ext cx="6244960" cy="38861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id:@ahu-1 </a:t>
            </a:r>
          </a:p>
          <a:p>
            <a:pPr marL="0" indent="0">
              <a:buNone/>
            </a:pPr>
            <a:r>
              <a:rPr lang="en-US" dirty="0" err="1"/>
              <a:t>attrsRef</a:t>
            </a:r>
            <a:r>
              <a:rPr lang="en-US" dirty="0"/>
              <a:t>:[@ahu-1-attrs, @fan-attrs , @coil-attrs ]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id:@ahu-1-attrs</a:t>
            </a:r>
          </a:p>
          <a:p>
            <a:pPr marL="0" indent="0">
              <a:buNone/>
            </a:pPr>
            <a:r>
              <a:rPr lang="en-US" dirty="0" err="1"/>
              <a:t>attrs</a:t>
            </a:r>
            <a:r>
              <a:rPr lang="en-US" dirty="0"/>
              <a:t>: [</a:t>
            </a:r>
          </a:p>
          <a:p>
            <a:pPr marL="0" indent="0">
              <a:buNone/>
            </a:pPr>
            <a:r>
              <a:rPr lang="en-US" dirty="0"/>
              <a:t>  {serialNum val:"0517U4481"} </a:t>
            </a:r>
          </a:p>
          <a:p>
            <a:pPr marL="0" indent="0">
              <a:buNone/>
            </a:pPr>
            <a:r>
              <a:rPr lang="en-US" dirty="0"/>
              <a:t>  ] 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id:@fan-</a:t>
            </a:r>
            <a:r>
              <a:rPr lang="en-US" dirty="0" err="1"/>
              <a:t>attrs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attrs: [ </a:t>
            </a:r>
          </a:p>
          <a:p>
            <a:pPr marL="0" indent="0">
              <a:buNone/>
            </a:pPr>
            <a:r>
              <a:rPr lang="en-US" dirty="0"/>
              <a:t>  {fan rated power energy max output rated val:5hp}, </a:t>
            </a:r>
          </a:p>
          <a:p>
            <a:pPr marL="0" indent="0">
              <a:buNone/>
            </a:pPr>
            <a:r>
              <a:rPr lang="en-US" dirty="0"/>
              <a:t>  {fan design static pressure val:1.5”w.g. },</a:t>
            </a:r>
          </a:p>
          <a:p>
            <a:pPr marL="0" indent="0">
              <a:buNone/>
            </a:pPr>
            <a:r>
              <a:rPr lang="en-US" dirty="0"/>
              <a:t>  ]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id:@coil-</a:t>
            </a:r>
            <a:r>
              <a:rPr lang="en-US" dirty="0" err="1"/>
              <a:t>attrs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attrs</a:t>
            </a:r>
            <a:r>
              <a:rPr lang="en-US" dirty="0"/>
              <a:t>: [ </a:t>
            </a:r>
          </a:p>
          <a:p>
            <a:pPr marL="0" indent="0">
              <a:buNone/>
            </a:pPr>
            <a:r>
              <a:rPr lang="en-US" dirty="0"/>
              <a:t>  {coil design flow rate val:10gpm}, </a:t>
            </a:r>
          </a:p>
          <a:p>
            <a:pPr marL="0" indent="0">
              <a:buNone/>
            </a:pPr>
            <a:r>
              <a:rPr lang="en-US" dirty="0"/>
              <a:t>  {coil design water pressure delta val:10ft H20},</a:t>
            </a:r>
          </a:p>
          <a:p>
            <a:pPr marL="0" indent="0">
              <a:buNone/>
            </a:pPr>
            <a:r>
              <a:rPr lang="en-US" dirty="0"/>
              <a:t>  ]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98B171-2B5A-2422-B5C0-8AFAF8C38438}"/>
              </a:ext>
            </a:extLst>
          </p:cNvPr>
          <p:cNvSpPr/>
          <p:nvPr/>
        </p:nvSpPr>
        <p:spPr>
          <a:xfrm>
            <a:off x="6570243" y="1483858"/>
            <a:ext cx="789014" cy="3425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equip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3FC54F-D58D-0F04-5EF3-E07FE2246D7B}"/>
              </a:ext>
            </a:extLst>
          </p:cNvPr>
          <p:cNvSpPr/>
          <p:nvPr/>
        </p:nvSpPr>
        <p:spPr>
          <a:xfrm>
            <a:off x="6570243" y="2423754"/>
            <a:ext cx="789014" cy="3425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attrs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AC8DD52-9203-3D57-E530-62FFF8387684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6964750" y="1826376"/>
            <a:ext cx="0" cy="5973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7" name="Graphic 6" descr="Document with solid fill">
            <a:extLst>
              <a:ext uri="{FF2B5EF4-FFF2-40B4-BE49-F238E27FC236}">
                <a16:creationId xmlns:a16="http://schemas.microsoft.com/office/drawing/2014/main" id="{3B512FC4-0ECA-CF62-DB4F-ACCEFF056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926" y="2766272"/>
            <a:ext cx="739911" cy="73991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DDE019-B12E-8FC1-A000-313BEB081A84}"/>
              </a:ext>
            </a:extLst>
          </p:cNvPr>
          <p:cNvSpPr/>
          <p:nvPr/>
        </p:nvSpPr>
        <p:spPr>
          <a:xfrm>
            <a:off x="5220816" y="2428951"/>
            <a:ext cx="789014" cy="3425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attrs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7218CAE-8DE0-3436-906C-0CD301BEDD27}"/>
              </a:ext>
            </a:extLst>
          </p:cNvPr>
          <p:cNvSpPr/>
          <p:nvPr/>
        </p:nvSpPr>
        <p:spPr>
          <a:xfrm>
            <a:off x="7840843" y="2408069"/>
            <a:ext cx="789014" cy="3425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attrs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A2D566-AC1A-B1D8-9248-84AC395032FA}"/>
              </a:ext>
            </a:extLst>
          </p:cNvPr>
          <p:cNvCxnSpPr>
            <a:cxnSpLocks/>
          </p:cNvCxnSpPr>
          <p:nvPr/>
        </p:nvCxnSpPr>
        <p:spPr>
          <a:xfrm>
            <a:off x="6301425" y="3899985"/>
            <a:ext cx="4671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12AF79-2314-24B7-8F2B-E7C102D9FB3C}"/>
              </a:ext>
            </a:extLst>
          </p:cNvPr>
          <p:cNvSpPr txBox="1"/>
          <p:nvPr/>
        </p:nvSpPr>
        <p:spPr>
          <a:xfrm>
            <a:off x="6721163" y="3706451"/>
            <a:ext cx="1593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attrsRef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75F6EA-428D-6427-FB79-F8925E7ED63C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5615323" y="1826376"/>
            <a:ext cx="1349427" cy="6025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821A0C-3868-2634-206C-5EF430655F6B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6964750" y="1826376"/>
            <a:ext cx="1270600" cy="5816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846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Attributes Nested Directly on Equip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03" y="845955"/>
            <a:ext cx="6319424" cy="3444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id:@ahu </a:t>
            </a:r>
          </a:p>
          <a:p>
            <a:pPr marL="0" indent="0">
              <a:buNone/>
            </a:pPr>
            <a:r>
              <a:rPr lang="en-US" dirty="0"/>
              <a:t>attrsRef: @ahu </a:t>
            </a:r>
          </a:p>
          <a:p>
            <a:pPr marL="0" indent="0">
              <a:buNone/>
            </a:pPr>
            <a:r>
              <a:rPr lang="en-US" dirty="0" err="1"/>
              <a:t>attrs</a:t>
            </a:r>
            <a:r>
              <a:rPr lang="en-US" dirty="0"/>
              <a:t>: [</a:t>
            </a:r>
          </a:p>
          <a:p>
            <a:pPr marL="0" indent="0">
              <a:buNone/>
            </a:pPr>
            <a:r>
              <a:rPr lang="en-US" dirty="0"/>
              <a:t>  {modelNum val:"48A3T025DNV62AHP"} </a:t>
            </a:r>
          </a:p>
          <a:p>
            <a:pPr marL="0" indent="0">
              <a:buNone/>
            </a:pPr>
            <a:r>
              <a:rPr lang="en-US" dirty="0"/>
              <a:t>  {serialNum val:"0517U4481"} </a:t>
            </a:r>
          </a:p>
          <a:p>
            <a:pPr marL="0" indent="0">
              <a:buNone/>
            </a:pPr>
            <a:r>
              <a:rPr lang="en-US" dirty="0"/>
              <a:t>  {heat energy max output rated val:425kBTU}, </a:t>
            </a:r>
          </a:p>
          <a:p>
            <a:pPr marL="0" indent="0">
              <a:buNone/>
            </a:pPr>
            <a:r>
              <a:rPr lang="en-US" dirty="0"/>
              <a:t>  {heat energy max input rated val:525kBTU}, </a:t>
            </a:r>
          </a:p>
          <a:p>
            <a:pPr marL="0" indent="0">
              <a:buNone/>
            </a:pPr>
            <a:r>
              <a:rPr lang="en-US" dirty="0"/>
              <a:t>  ]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1FF6FD-0D86-226B-3045-39835F850A5E}"/>
              </a:ext>
            </a:extLst>
          </p:cNvPr>
          <p:cNvCxnSpPr>
            <a:cxnSpLocks/>
          </p:cNvCxnSpPr>
          <p:nvPr/>
        </p:nvCxnSpPr>
        <p:spPr>
          <a:xfrm>
            <a:off x="7050740" y="3231379"/>
            <a:ext cx="4671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E0AFA5A-69D2-8C97-D510-AFC5A188B670}"/>
              </a:ext>
            </a:extLst>
          </p:cNvPr>
          <p:cNvSpPr txBox="1"/>
          <p:nvPr/>
        </p:nvSpPr>
        <p:spPr>
          <a:xfrm>
            <a:off x="7470478" y="3037845"/>
            <a:ext cx="1593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attrsRef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FB69B2-38C4-FB91-EC1A-5AB1877F1435}"/>
              </a:ext>
            </a:extLst>
          </p:cNvPr>
          <p:cNvSpPr/>
          <p:nvPr/>
        </p:nvSpPr>
        <p:spPr>
          <a:xfrm>
            <a:off x="7027443" y="2027754"/>
            <a:ext cx="789014" cy="3425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attrs</a:t>
            </a:r>
            <a:endParaRPr lang="en-US" dirty="0"/>
          </a:p>
        </p:txBody>
      </p:sp>
      <p:pic>
        <p:nvPicPr>
          <p:cNvPr id="13" name="Graphic 12" descr="Document with solid fill">
            <a:extLst>
              <a:ext uri="{FF2B5EF4-FFF2-40B4-BE49-F238E27FC236}">
                <a16:creationId xmlns:a16="http://schemas.microsoft.com/office/drawing/2014/main" id="{5A312471-EB2D-A173-E6D8-C690E46DB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3764" y="1834220"/>
            <a:ext cx="739911" cy="73991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E92F3E-3285-883A-F6FD-7F86AA89103D}"/>
              </a:ext>
            </a:extLst>
          </p:cNvPr>
          <p:cNvSpPr/>
          <p:nvPr/>
        </p:nvSpPr>
        <p:spPr>
          <a:xfrm>
            <a:off x="6551454" y="1780926"/>
            <a:ext cx="789014" cy="3425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equip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95EA73E-D44B-3B04-F21C-4C7009C1C0B2}"/>
              </a:ext>
            </a:extLst>
          </p:cNvPr>
          <p:cNvCxnSpPr>
            <a:cxnSpLocks/>
            <a:endCxn id="4" idx="0"/>
          </p:cNvCxnSpPr>
          <p:nvPr/>
        </p:nvCxnSpPr>
        <p:spPr>
          <a:xfrm rot="5400000" flipH="1" flipV="1">
            <a:off x="6768352" y="1952185"/>
            <a:ext cx="348868" cy="6350"/>
          </a:xfrm>
          <a:prstGeom prst="bentConnector5">
            <a:avLst>
              <a:gd name="adj1" fmla="val -146299"/>
              <a:gd name="adj2" fmla="val 25399622"/>
              <a:gd name="adj3" fmla="val 165526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981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E45B-04D0-9CF1-8259-E75EDE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3" y="1699059"/>
            <a:ext cx="8794020" cy="536781"/>
          </a:xfrm>
        </p:spPr>
        <p:txBody>
          <a:bodyPr>
            <a:normAutofit fontScale="90000"/>
          </a:bodyPr>
          <a:lstStyle/>
          <a:p>
            <a:r>
              <a:rPr lang="en-US" dirty="0"/>
              <a:t>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62244-6FCD-86B3-81D4-CDF8FEC0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0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042" y="1201261"/>
            <a:ext cx="6244960" cy="35657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Current filter syntax is not going to handle looking up a specific attribute Dict</a:t>
            </a:r>
          </a:p>
          <a:p>
            <a:r>
              <a:rPr lang="en-US" dirty="0"/>
              <a:t>Do we need to?  We could just leave it up to implementations to implement an attrs() function</a:t>
            </a:r>
          </a:p>
          <a:p>
            <a:r>
              <a:rPr lang="en-US" dirty="0"/>
              <a:t>We also could potentially handle via Xeto query slots which work more like GraphQL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8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Xeto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042" y="1201261"/>
            <a:ext cx="6244960" cy="35657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could solve attributes more elegantly using native Xeto</a:t>
            </a:r>
          </a:p>
          <a:p>
            <a:r>
              <a:rPr lang="en-US" dirty="0"/>
              <a:t>IMO better to solve modeling strictly with existing Haystack data structures</a:t>
            </a:r>
          </a:p>
          <a:p>
            <a:r>
              <a:rPr lang="en-US" dirty="0"/>
              <a:t>Leverage Xeto for templates and validation </a:t>
            </a:r>
          </a:p>
          <a:p>
            <a:r>
              <a:rPr lang="en-US" dirty="0"/>
              <a:t>Attribute template/validation very similar to point templates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9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 New Concepts Introduced to Haystack:</a:t>
            </a:r>
          </a:p>
          <a:p>
            <a:pPr marL="914400" lvl="1" indent="-514350">
              <a:buAutoNum type="arabicPeriod"/>
            </a:pPr>
            <a:r>
              <a:rPr lang="en-US" sz="3600" dirty="0"/>
              <a:t>Portfolio</a:t>
            </a:r>
          </a:p>
          <a:p>
            <a:pPr marL="914400" lvl="1" indent="-514350">
              <a:buAutoNum type="arabicPeriod"/>
            </a:pPr>
            <a:r>
              <a:rPr lang="en-US" sz="3600" dirty="0"/>
              <a:t>Attributes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4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Portfolios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31" y="1201262"/>
            <a:ext cx="8229600" cy="33976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Higher Level organization and grouping for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Biome" panose="020B0502040204020203" pitchFamily="34" charset="0"/>
              </a:rPr>
              <a:t>sites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3</a:t>
            </a:fld>
            <a:endParaRPr lang="en-US"/>
          </a:p>
        </p:txBody>
      </p:sp>
      <p:pic>
        <p:nvPicPr>
          <p:cNvPr id="6" name="Graphic 5" descr="Modern architecture with solid fill">
            <a:extLst>
              <a:ext uri="{FF2B5EF4-FFF2-40B4-BE49-F238E27FC236}">
                <a16:creationId xmlns:a16="http://schemas.microsoft.com/office/drawing/2014/main" id="{7C2E082E-8361-46B8-D70B-A647F7C0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3800" y="2465274"/>
            <a:ext cx="914400" cy="914400"/>
          </a:xfrm>
          <a:prstGeom prst="rect">
            <a:avLst/>
          </a:prstGeom>
        </p:spPr>
      </p:pic>
      <p:pic>
        <p:nvPicPr>
          <p:cNvPr id="8" name="Graphic 7" descr="Court with solid fill">
            <a:extLst>
              <a:ext uri="{FF2B5EF4-FFF2-40B4-BE49-F238E27FC236}">
                <a16:creationId xmlns:a16="http://schemas.microsoft.com/office/drawing/2014/main" id="{FB2A40C5-CDA8-CB8D-6E0B-2787E2770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7200" y="2416931"/>
            <a:ext cx="914400" cy="914400"/>
          </a:xfrm>
          <a:prstGeom prst="rect">
            <a:avLst/>
          </a:prstGeom>
        </p:spPr>
      </p:pic>
      <p:pic>
        <p:nvPicPr>
          <p:cNvPr id="10" name="Graphic 9" descr="Bank with solid fill">
            <a:extLst>
              <a:ext uri="{FF2B5EF4-FFF2-40B4-BE49-F238E27FC236}">
                <a16:creationId xmlns:a16="http://schemas.microsoft.com/office/drawing/2014/main" id="{CCF3A51A-F38C-6929-64D0-C4AEA6964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98700" y="2469397"/>
            <a:ext cx="914400" cy="914400"/>
          </a:xfrm>
          <a:prstGeom prst="rect">
            <a:avLst/>
          </a:prstGeom>
        </p:spPr>
      </p:pic>
      <p:pic>
        <p:nvPicPr>
          <p:cNvPr id="12" name="Graphic 11" descr="Building with solid fill">
            <a:extLst>
              <a:ext uri="{FF2B5EF4-FFF2-40B4-BE49-F238E27FC236}">
                <a16:creationId xmlns:a16="http://schemas.microsoft.com/office/drawing/2014/main" id="{BF9930E8-2514-B020-7ABA-AF37A7C931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4300" y="2469397"/>
            <a:ext cx="914400" cy="914400"/>
          </a:xfrm>
          <a:prstGeom prst="rect">
            <a:avLst/>
          </a:prstGeom>
        </p:spPr>
      </p:pic>
      <p:pic>
        <p:nvPicPr>
          <p:cNvPr id="13" name="Graphic 12" descr="Building with solid fill">
            <a:extLst>
              <a:ext uri="{FF2B5EF4-FFF2-40B4-BE49-F238E27FC236}">
                <a16:creationId xmlns:a16="http://schemas.microsoft.com/office/drawing/2014/main" id="{E0DBCCF9-DC84-6153-0EAC-168393E03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4800" y="2486642"/>
            <a:ext cx="914400" cy="914400"/>
          </a:xfrm>
          <a:prstGeom prst="rect">
            <a:avLst/>
          </a:prstGeom>
        </p:spPr>
      </p:pic>
      <p:pic>
        <p:nvPicPr>
          <p:cNvPr id="14" name="Graphic 13" descr="Modern architecture with solid fill">
            <a:extLst>
              <a:ext uri="{FF2B5EF4-FFF2-40B4-BE49-F238E27FC236}">
                <a16:creationId xmlns:a16="http://schemas.microsoft.com/office/drawing/2014/main" id="{A748BF01-D894-E070-F1D2-6D08232A4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7500" y="24693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7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portfolio, </a:t>
            </a:r>
            <a:r>
              <a:rPr lang="en-US" dirty="0" err="1"/>
              <a:t>portfolioRef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73FE6A5-0A8A-9362-8B66-F84630861E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1598" y="1009163"/>
            <a:ext cx="3222796" cy="2782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def: ^portfolio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is: ^entity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doc: "A collection of sites“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def: ^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portfolioRef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is: ^ref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of: ^portfolio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tagOn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[^site, portfolio]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containedBy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^portfolio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4FE2CC1-A974-0433-9A32-9D13DE834CA6}"/>
              </a:ext>
            </a:extLst>
          </p:cNvPr>
          <p:cNvGrpSpPr/>
          <p:nvPr/>
        </p:nvGrpSpPr>
        <p:grpSpPr>
          <a:xfrm>
            <a:off x="5034551" y="1375947"/>
            <a:ext cx="3396380" cy="2734212"/>
            <a:chOff x="5034551" y="1389917"/>
            <a:chExt cx="3396380" cy="273421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E42A500-E4D4-878C-EDB4-371ECCE486C9}"/>
                </a:ext>
              </a:extLst>
            </p:cNvPr>
            <p:cNvSpPr/>
            <p:nvPr/>
          </p:nvSpPr>
          <p:spPr>
            <a:xfrm>
              <a:off x="5186698" y="3045961"/>
              <a:ext cx="789014" cy="34251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site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15D95A2-FBE5-3357-95AB-5D2918E83AC2}"/>
                </a:ext>
              </a:extLst>
            </p:cNvPr>
            <p:cNvSpPr/>
            <p:nvPr/>
          </p:nvSpPr>
          <p:spPr>
            <a:xfrm>
              <a:off x="5620451" y="2122637"/>
              <a:ext cx="1254369" cy="38120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portfolio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935D65F-7E20-EF51-9F14-25933BE472DF}"/>
                </a:ext>
              </a:extLst>
            </p:cNvPr>
            <p:cNvSpPr/>
            <p:nvPr/>
          </p:nvSpPr>
          <p:spPr>
            <a:xfrm>
              <a:off x="6247635" y="1389917"/>
              <a:ext cx="1254369" cy="38120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portfolio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5512084-4B64-B911-D4C0-DEFCEB7C79D4}"/>
                </a:ext>
              </a:extLst>
            </p:cNvPr>
            <p:cNvSpPr/>
            <p:nvPr/>
          </p:nvSpPr>
          <p:spPr>
            <a:xfrm>
              <a:off x="7176562" y="2124336"/>
              <a:ext cx="1254369" cy="38120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portfolio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ACA31D1-2324-0947-81A1-3EEEF6D8555E}"/>
                </a:ext>
              </a:extLst>
            </p:cNvPr>
            <p:cNvSpPr/>
            <p:nvPr/>
          </p:nvSpPr>
          <p:spPr>
            <a:xfrm>
              <a:off x="6595878" y="3062664"/>
              <a:ext cx="789014" cy="34251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site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32E1C26-ACD0-EE44-D8D1-DA593D1FAE28}"/>
                </a:ext>
              </a:extLst>
            </p:cNvPr>
            <p:cNvCxnSpPr>
              <a:stCxn id="9" idx="0"/>
              <a:endCxn id="10" idx="2"/>
            </p:cNvCxnSpPr>
            <p:nvPr/>
          </p:nvCxnSpPr>
          <p:spPr>
            <a:xfrm flipV="1">
              <a:off x="5581205" y="2503845"/>
              <a:ext cx="666431" cy="5421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A2B1A7-E0FB-7578-388E-0FA96A0B6FA5}"/>
                </a:ext>
              </a:extLst>
            </p:cNvPr>
            <p:cNvCxnSpPr>
              <a:cxnSpLocks/>
              <a:stCxn id="14" idx="0"/>
              <a:endCxn id="10" idx="2"/>
            </p:cNvCxnSpPr>
            <p:nvPr/>
          </p:nvCxnSpPr>
          <p:spPr>
            <a:xfrm flipH="1" flipV="1">
              <a:off x="6247636" y="2503845"/>
              <a:ext cx="742749" cy="5588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460E91E-4D76-EAD2-BCA6-E03073A83F7F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6208389" y="1771125"/>
              <a:ext cx="666431" cy="31874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2233E95-C1B5-B251-DCE8-DB8E6CD18D61}"/>
                </a:ext>
              </a:extLst>
            </p:cNvPr>
            <p:cNvCxnSpPr>
              <a:cxnSpLocks/>
              <a:stCxn id="13" idx="0"/>
              <a:endCxn id="12" idx="2"/>
            </p:cNvCxnSpPr>
            <p:nvPr/>
          </p:nvCxnSpPr>
          <p:spPr>
            <a:xfrm flipH="1" flipV="1">
              <a:off x="6874820" y="1771125"/>
              <a:ext cx="928927" cy="3532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03A3736-DF01-BB45-B973-21C5B40A73DD}"/>
                </a:ext>
              </a:extLst>
            </p:cNvPr>
            <p:cNvCxnSpPr>
              <a:cxnSpLocks/>
            </p:cNvCxnSpPr>
            <p:nvPr/>
          </p:nvCxnSpPr>
          <p:spPr>
            <a:xfrm>
              <a:off x="5034551" y="3948331"/>
              <a:ext cx="467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25DFDA-A2A5-8C9B-719E-146950C7925B}"/>
                </a:ext>
              </a:extLst>
            </p:cNvPr>
            <p:cNvSpPr txBox="1"/>
            <p:nvPr/>
          </p:nvSpPr>
          <p:spPr>
            <a:xfrm>
              <a:off x="5454289" y="3754797"/>
              <a:ext cx="15934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222222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portfolioRef</a:t>
              </a:r>
              <a:endParaRPr lang="en-US" dirty="0"/>
            </a:p>
          </p:txBody>
        </p:sp>
      </p:grpSp>
      <p:pic>
        <p:nvPicPr>
          <p:cNvPr id="31" name="Graphic 30" descr="Building with solid fill">
            <a:extLst>
              <a:ext uri="{FF2B5EF4-FFF2-40B4-BE49-F238E27FC236}">
                <a16:creationId xmlns:a16="http://schemas.microsoft.com/office/drawing/2014/main" id="{C4E049BA-2064-684E-5274-6898952D8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1700" y="3078472"/>
            <a:ext cx="304905" cy="304905"/>
          </a:xfrm>
          <a:prstGeom prst="rect">
            <a:avLst/>
          </a:prstGeom>
        </p:spPr>
      </p:pic>
      <p:pic>
        <p:nvPicPr>
          <p:cNvPr id="33" name="Graphic 32" descr="Modern architecture with solid fill">
            <a:extLst>
              <a:ext uri="{FF2B5EF4-FFF2-40B4-BE49-F238E27FC236}">
                <a16:creationId xmlns:a16="http://schemas.microsoft.com/office/drawing/2014/main" id="{3C818CC6-CDB9-5E33-3ED7-D35178E30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7924" y="3041279"/>
            <a:ext cx="392060" cy="39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8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A7C-0008-BE41-261F-D652C5CB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13CC6-AA55-94E7-38ED-9175791A0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10" y="1314415"/>
            <a:ext cx="3940483" cy="2113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def: ^campus</a:t>
            </a:r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is: ^site </a:t>
            </a:r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doc: "A collection of contiguous sites. “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DD164-3070-A967-94CE-4984B0A3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DBA1CB-3389-4663-EB8A-1B5F8873D507}"/>
              </a:ext>
            </a:extLst>
          </p:cNvPr>
          <p:cNvSpPr/>
          <p:nvPr/>
        </p:nvSpPr>
        <p:spPr>
          <a:xfrm>
            <a:off x="4796861" y="2194119"/>
            <a:ext cx="789014" cy="3425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9B0357-66FE-8C6B-2AD4-F9E9C6DD1943}"/>
              </a:ext>
            </a:extLst>
          </p:cNvPr>
          <p:cNvSpPr/>
          <p:nvPr/>
        </p:nvSpPr>
        <p:spPr>
          <a:xfrm>
            <a:off x="5620450" y="1254461"/>
            <a:ext cx="1254369" cy="3812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campus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72B2E21-65C5-DEE6-8843-15288F734591}"/>
              </a:ext>
            </a:extLst>
          </p:cNvPr>
          <p:cNvSpPr/>
          <p:nvPr/>
        </p:nvSpPr>
        <p:spPr>
          <a:xfrm>
            <a:off x="6158394" y="2209051"/>
            <a:ext cx="789014" cy="3425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86D82F-6529-7452-0028-0038D82BC112}"/>
              </a:ext>
            </a:extLst>
          </p:cNvPr>
          <p:cNvCxnSpPr>
            <a:stCxn id="6" idx="0"/>
            <a:endCxn id="7" idx="2"/>
          </p:cNvCxnSpPr>
          <p:nvPr/>
        </p:nvCxnSpPr>
        <p:spPr>
          <a:xfrm flipV="1">
            <a:off x="5191368" y="1635669"/>
            <a:ext cx="1056267" cy="558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D889F1-2A04-4DD6-8DBB-190D067139BE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>
          <a:xfrm flipH="1" flipV="1">
            <a:off x="6247635" y="1635669"/>
            <a:ext cx="305266" cy="573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8C0BA8-F428-69C4-6D2B-A6702E938551}"/>
              </a:ext>
            </a:extLst>
          </p:cNvPr>
          <p:cNvCxnSpPr>
            <a:cxnSpLocks/>
          </p:cNvCxnSpPr>
          <p:nvPr/>
        </p:nvCxnSpPr>
        <p:spPr>
          <a:xfrm>
            <a:off x="5034550" y="3080155"/>
            <a:ext cx="4671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AFC73B-E6A1-5106-E1EC-742DD7FCD1A0}"/>
              </a:ext>
            </a:extLst>
          </p:cNvPr>
          <p:cNvSpPr txBox="1"/>
          <p:nvPr/>
        </p:nvSpPr>
        <p:spPr>
          <a:xfrm>
            <a:off x="5454288" y="2886621"/>
            <a:ext cx="1593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siteRef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11586A0-1A3E-EC08-42C0-921E2BA6E238}"/>
              </a:ext>
            </a:extLst>
          </p:cNvPr>
          <p:cNvSpPr/>
          <p:nvPr/>
        </p:nvSpPr>
        <p:spPr>
          <a:xfrm>
            <a:off x="7547568" y="2225798"/>
            <a:ext cx="789014" cy="3425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site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BB08E0-0D45-D7DC-7CBA-EF9D06B551CC}"/>
              </a:ext>
            </a:extLst>
          </p:cNvPr>
          <p:cNvCxnSpPr>
            <a:cxnSpLocks/>
            <a:stCxn id="17" idx="0"/>
            <a:endCxn id="7" idx="2"/>
          </p:cNvCxnSpPr>
          <p:nvPr/>
        </p:nvCxnSpPr>
        <p:spPr>
          <a:xfrm flipH="1" flipV="1">
            <a:off x="6247635" y="1635669"/>
            <a:ext cx="1694440" cy="5901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Court with solid fill">
            <a:extLst>
              <a:ext uri="{FF2B5EF4-FFF2-40B4-BE49-F238E27FC236}">
                <a16:creationId xmlns:a16="http://schemas.microsoft.com/office/drawing/2014/main" id="{BEF45CDA-8494-6C26-7E86-CBD4CD6EB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1240" y="2147507"/>
            <a:ext cx="420809" cy="420809"/>
          </a:xfrm>
          <a:prstGeom prst="rect">
            <a:avLst/>
          </a:prstGeom>
        </p:spPr>
      </p:pic>
      <p:pic>
        <p:nvPicPr>
          <p:cNvPr id="23" name="Graphic 22" descr="Schoolhouse with solid fill">
            <a:extLst>
              <a:ext uri="{FF2B5EF4-FFF2-40B4-BE49-F238E27FC236}">
                <a16:creationId xmlns:a16="http://schemas.microsoft.com/office/drawing/2014/main" id="{916A5850-1798-315A-1DE9-13914A875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8234" y="2044010"/>
            <a:ext cx="627801" cy="627801"/>
          </a:xfrm>
          <a:prstGeom prst="rect">
            <a:avLst/>
          </a:prstGeom>
        </p:spPr>
      </p:pic>
      <p:pic>
        <p:nvPicPr>
          <p:cNvPr id="27" name="Graphic 26" descr="Schoolhouse with solid fill">
            <a:extLst>
              <a:ext uri="{FF2B5EF4-FFF2-40B4-BE49-F238E27FC236}">
                <a16:creationId xmlns:a16="http://schemas.microsoft.com/office/drawing/2014/main" id="{68D3AD1A-8DF4-6E4C-66D4-47B6C7597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4404" y="2041542"/>
            <a:ext cx="627801" cy="6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9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A7C-0008-BE41-261F-D652C5CB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13CC6-AA55-94E7-38ED-9175791A0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1262"/>
            <a:ext cx="4736841" cy="2303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def: ^building </a:t>
            </a:r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is: ^site </a:t>
            </a:r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doc: "A closed structure with walls and a roof." </a:t>
            </a:r>
          </a:p>
          <a:p>
            <a:pPr marL="0" indent="0">
              <a:buNone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usage: building site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DD164-3070-A967-94CE-4984B0A3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Graphic 4" descr="Building with solid fill">
            <a:extLst>
              <a:ext uri="{FF2B5EF4-FFF2-40B4-BE49-F238E27FC236}">
                <a16:creationId xmlns:a16="http://schemas.microsoft.com/office/drawing/2014/main" id="{5DE1E583-F87D-5EFA-C850-B47842DDF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271" y="1392377"/>
            <a:ext cx="1921708" cy="19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3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A7C-0008-BE41-261F-D652C5CB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13CC6-AA55-94E7-38ED-9175791A0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326" y="772247"/>
            <a:ext cx="6527715" cy="1801884"/>
          </a:xfrm>
        </p:spPr>
        <p:txBody>
          <a:bodyPr>
            <a:normAutofit/>
          </a:bodyPr>
          <a:lstStyle/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Static (not time-series) meta data about an entity, typically an equip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Examples include: equipment schedules and name plate data, BIM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DD164-3070-A967-94CE-4984B0A3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512C111-F1CC-54CD-02EC-8361A740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1" y="2263801"/>
            <a:ext cx="1775531" cy="23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14DBA53-EFAC-0ED4-3EAE-55DF42A7B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77" y="2263132"/>
            <a:ext cx="1763023" cy="23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88C439A-698C-4790-0793-C50A147C6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65" y="2263131"/>
            <a:ext cx="3138124" cy="235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3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A7C-0008-BE41-261F-D652C5CB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13CC6-AA55-94E7-38ED-9175791A0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326" y="772246"/>
            <a:ext cx="7014806" cy="3555496"/>
          </a:xfrm>
        </p:spPr>
        <p:txBody>
          <a:bodyPr>
            <a:normAutofit lnSpcReduction="10000"/>
          </a:bodyPr>
          <a:lstStyle/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Identifying Information</a:t>
            </a:r>
          </a:p>
          <a:p>
            <a:pPr lvl="1"/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Make</a:t>
            </a:r>
          </a:p>
          <a:p>
            <a:pPr lvl="1"/>
            <a: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odel</a:t>
            </a:r>
          </a:p>
          <a:p>
            <a:pPr lvl="1"/>
            <a: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erial number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Equipment size</a:t>
            </a:r>
          </a:p>
          <a:p>
            <a:pPr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Capacity</a:t>
            </a:r>
          </a:p>
          <a:p>
            <a:pPr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Airflow</a:t>
            </a:r>
          </a:p>
          <a:p>
            <a:pPr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Power</a:t>
            </a:r>
          </a:p>
          <a:p>
            <a:pPr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Voltage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Spatial Attributes</a:t>
            </a:r>
          </a:p>
          <a:p>
            <a:pPr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Gross Floor Area</a:t>
            </a:r>
          </a:p>
          <a:p>
            <a:pPr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Design Occupancy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DD164-3070-A967-94CE-4984B0A3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4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Modelling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022" y="889325"/>
            <a:ext cx="6923934" cy="30955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Attributes have a scalar value</a:t>
            </a:r>
          </a:p>
          <a:p>
            <a:r>
              <a:rPr lang="en-US" dirty="0"/>
              <a:t>Attributes are messy just like points</a:t>
            </a:r>
          </a:p>
          <a:p>
            <a:pPr lvl="1"/>
            <a:r>
              <a:rPr lang="en-US" dirty="0"/>
              <a:t>Model as a "bag" of marker tags on an equip ?</a:t>
            </a:r>
          </a:p>
          <a:p>
            <a:pPr lvl="2"/>
            <a:r>
              <a:rPr lang="en-US" dirty="0"/>
              <a:t>Camel case is fraught: </a:t>
            </a:r>
            <a:r>
              <a:rPr lang="en-US" dirty="0" err="1">
                <a:solidFill>
                  <a:srgbClr val="417D41"/>
                </a:solidFill>
              </a:rPr>
              <a:t>heatEnergyMaxRatedOutput</a:t>
            </a:r>
            <a:r>
              <a:rPr lang="en-US" dirty="0"/>
              <a:t> or is it </a:t>
            </a:r>
            <a:r>
              <a:rPr lang="en-US" dirty="0" err="1">
                <a:solidFill>
                  <a:srgbClr val="417D41"/>
                </a:solidFill>
              </a:rPr>
              <a:t>maxHeatEnergyRatedOutput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Model each attribute as a Dict with the </a:t>
            </a:r>
            <a:r>
              <a:rPr lang="en-US" dirty="0" err="1"/>
              <a:t>val</a:t>
            </a:r>
            <a:r>
              <a:rPr lang="en-US" dirty="0"/>
              <a:t> tag? </a:t>
            </a:r>
          </a:p>
          <a:p>
            <a:pPr lvl="2"/>
            <a:r>
              <a:rPr lang="en-US" dirty="0"/>
              <a:t>Soo many attribute records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9C223-FDE5-FCEB-8099-73D0760FC578}"/>
              </a:ext>
            </a:extLst>
          </p:cNvPr>
          <p:cNvSpPr txBox="1"/>
          <p:nvPr/>
        </p:nvSpPr>
        <p:spPr>
          <a:xfrm>
            <a:off x="1436175" y="3834574"/>
            <a:ext cx="7081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ea typeface="Verdana" panose="020B0604030504040204" pitchFamily="34" charset="0"/>
              </a:rPr>
              <a:t>{heat energy max output </a:t>
            </a:r>
            <a:r>
              <a:rPr lang="en-US" dirty="0">
                <a:solidFill>
                  <a:srgbClr val="417D41"/>
                </a:solidFill>
                <a:ea typeface="Verdana" panose="020B0604030504040204" pitchFamily="34" charset="0"/>
              </a:rPr>
              <a:t>rated</a:t>
            </a:r>
            <a:r>
              <a:rPr lang="en-US" dirty="0">
                <a:solidFill>
                  <a:srgbClr val="008000"/>
                </a:solidFill>
                <a:ea typeface="Verdana" panose="020B0604030504040204" pitchFamily="34" charset="0"/>
              </a:rPr>
              <a:t> val:425kBTU id: @heatEnergyAttr1}</a:t>
            </a:r>
          </a:p>
          <a:p>
            <a:r>
              <a:rPr lang="en-US" dirty="0">
                <a:solidFill>
                  <a:srgbClr val="008000"/>
                </a:solidFill>
              </a:rPr>
              <a:t>{heat energy max input rated val:525kBTU </a:t>
            </a:r>
            <a:r>
              <a:rPr lang="en-US" dirty="0">
                <a:solidFill>
                  <a:srgbClr val="008000"/>
                </a:solidFill>
                <a:ea typeface="Verdana" panose="020B0604030504040204" pitchFamily="34" charset="0"/>
              </a:rPr>
              <a:t>@heatEnergyAttr2</a:t>
            </a:r>
            <a:r>
              <a:rPr lang="en-US" dirty="0">
                <a:solidFill>
                  <a:srgbClr val="008000"/>
                </a:solidFill>
              </a:rPr>
              <a:t>}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823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Haystack 2023">
      <a:dk1>
        <a:srgbClr val="002841"/>
      </a:dk1>
      <a:lt1>
        <a:srgbClr val="FFFFFF"/>
      </a:lt1>
      <a:dk2>
        <a:srgbClr val="0C456E"/>
      </a:dk2>
      <a:lt2>
        <a:srgbClr val="9E9E9A"/>
      </a:lt2>
      <a:accent1>
        <a:srgbClr val="FFC824"/>
      </a:accent1>
      <a:accent2>
        <a:srgbClr val="C01823"/>
      </a:accent2>
      <a:accent3>
        <a:srgbClr val="EF4D36"/>
      </a:accent3>
      <a:accent4>
        <a:srgbClr val="9C9B93"/>
      </a:accent4>
      <a:accent5>
        <a:srgbClr val="4E8033"/>
      </a:accent5>
      <a:accent6>
        <a:srgbClr val="F8E4CF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2494</TotalTime>
  <Words>644</Words>
  <Application>Microsoft Office PowerPoint</Application>
  <PresentationFormat>Custom</PresentationFormat>
  <Paragraphs>139</Paragraphs>
  <Slides>16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Next Regular</vt:lpstr>
      <vt:lpstr>Calibri</vt:lpstr>
      <vt:lpstr>Franklin Gothic Book</vt:lpstr>
      <vt:lpstr>Franklin Gothic Medium</vt:lpstr>
      <vt:lpstr>Verdana</vt:lpstr>
      <vt:lpstr>Default Theme</vt:lpstr>
      <vt:lpstr>Haystack Labs WG Update: Portfolio &amp; Attributes </vt:lpstr>
      <vt:lpstr>Overview</vt:lpstr>
      <vt:lpstr>Portfolios</vt:lpstr>
      <vt:lpstr>portfolio, portfolioRef</vt:lpstr>
      <vt:lpstr>campus</vt:lpstr>
      <vt:lpstr>building</vt:lpstr>
      <vt:lpstr>Attributes</vt:lpstr>
      <vt:lpstr>Typical Attributes</vt:lpstr>
      <vt:lpstr>Modelling Considerations</vt:lpstr>
      <vt:lpstr>Question at Hand</vt:lpstr>
      <vt:lpstr>Attributes Model </vt:lpstr>
      <vt:lpstr>List of Attributes Refs</vt:lpstr>
      <vt:lpstr>Attributes Nested Directly on Equip </vt:lpstr>
      <vt:lpstr> Questions?</vt:lpstr>
      <vt:lpstr>Querying</vt:lpstr>
      <vt:lpstr>Xeto</vt:lpstr>
    </vt:vector>
  </TitlesOfParts>
  <Company>Carden Jennings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Bretches</dc:creator>
  <cp:lastModifiedBy>Annie Dehghani</cp:lastModifiedBy>
  <cp:revision>49</cp:revision>
  <dcterms:created xsi:type="dcterms:W3CDTF">2017-10-05T00:34:28Z</dcterms:created>
  <dcterms:modified xsi:type="dcterms:W3CDTF">2023-06-06T18:44:32Z</dcterms:modified>
</cp:coreProperties>
</file>