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2FF_A8F6D20A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08" r:id="rId5"/>
    <p:sldId id="4859" r:id="rId6"/>
    <p:sldId id="4861" r:id="rId7"/>
    <p:sldId id="4864" r:id="rId8"/>
    <p:sldId id="4860" r:id="rId9"/>
    <p:sldId id="398" r:id="rId10"/>
    <p:sldId id="4863" r:id="rId11"/>
    <p:sldId id="362" r:id="rId12"/>
    <p:sldId id="288" r:id="rId13"/>
    <p:sldId id="377" r:id="rId14"/>
    <p:sldId id="4878" r:id="rId15"/>
    <p:sldId id="4862" r:id="rId16"/>
    <p:sldId id="4865" r:id="rId17"/>
    <p:sldId id="4866" r:id="rId18"/>
    <p:sldId id="4867" r:id="rId19"/>
    <p:sldId id="4868" r:id="rId20"/>
    <p:sldId id="4869" r:id="rId21"/>
    <p:sldId id="4870" r:id="rId22"/>
    <p:sldId id="4873" r:id="rId23"/>
    <p:sldId id="4874" r:id="rId24"/>
    <p:sldId id="4875" r:id="rId25"/>
    <p:sldId id="4876" r:id="rId26"/>
    <p:sldId id="4877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BE4B2B-AD5A-A1B2-960B-E4EE1EEC65A7}" name="Trenbath, Kim" initials="TK" userId="S::ktrenbat@nrel.gov::8e543d22-4725-4029-808e-b5896973b663" providerId="AD"/>
  <p188:author id="{0ADF4445-E52B-11B0-A023-F925D59A46E0}" name="Jin, Xin" initials="JX" userId="S::xjin@nrel.gov::f99bce3c-8af1-4fae-b4af-8da2d9aed479" providerId="AD"/>
  <p188:author id="{4C2B5D75-0E07-3028-DA0F-7799211F06EE}" name="Saha, Avijit" initials="SA" userId="S::asaha@nrel.gov::0e7bf1a0-0a81-4220-b24e-0dd8dbce878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lynn Schroed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0191B-4107-A245-BE68-75EEA9B8E62C}" v="224" dt="2023-06-06T19:26:31.241"/>
    <p1510:client id="{99B37C51-7D3C-432C-88C9-24198A6C2988}" v="685" dt="2023-06-06T14:48:52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 showGuides="1">
      <p:cViewPr varScale="1">
        <p:scale>
          <a:sx n="161" d="100"/>
          <a:sy n="161" d="100"/>
        </p:scale>
        <p:origin x="344" y="200"/>
      </p:cViewPr>
      <p:guideLst>
        <p:guide orient="horz" pos="6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omments/modernComment_12FF_A8F6D20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C662160-4BAE-419B-ABB6-401C882CBC4A}" authorId="{4C2B5D75-0E07-3028-DA0F-7799211F06EE}" created="2023-06-06T14:46:09.24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34747914" sldId="4863"/>
      <ac:spMk id="3" creationId="{9611476C-550D-82C5-E43C-F4737B1821B3}"/>
      <ac:txMk cp="212" len="45">
        <ac:context len="298" hash="3943538721"/>
      </ac:txMk>
    </ac:txMkLst>
    <p188:pos x="8279310" y="2276123"/>
    <p188:txBody>
      <a:bodyPr/>
      <a:lstStyle/>
      <a:p>
        <a:r>
          <a:rPr lang="en-US"/>
          <a:t>Need to talk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62C283-8B25-4E99-BA37-A6FD5B90B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31EE5-5610-40A4-B840-CD2FB1E646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BFBF5-9F8A-40B1-88F4-AFAE0BF032A6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9C3F4-5B46-4B42-A455-56E0CC4F70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9E3E9-4AB4-4B8E-B9D1-E9F9AFC4E5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CC656-0990-4576-BC00-328E448F3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75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7FED6-1CE0-9E49-8E28-4BC1AFD39CD7}" type="datetimeFigureOut"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5793-58F2-5D45-93FF-B0076DA99F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33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85793-58F2-5D45-93FF-B0076DA99F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5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85793-58F2-5D45-93FF-B0076DA99F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1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85793-58F2-5D45-93FF-B0076DA99F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4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Imports from csv, etc.</a:t>
            </a:r>
          </a:p>
          <a:p>
            <a:r>
              <a:rPr lang="en-US"/>
              <a:t>Matching process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85793-58F2-5D45-93FF-B0076DA99FD1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1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85793-58F2-5D45-93FF-B0076DA99F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54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Imports from csv, etc.</a:t>
            </a:r>
          </a:p>
          <a:p>
            <a:r>
              <a:rPr lang="en-US"/>
              <a:t>Matching process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85793-58F2-5D45-93FF-B0076DA99FD1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7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39856" y="2780783"/>
            <a:ext cx="42192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736975" y="2961483"/>
            <a:ext cx="4322763" cy="1101551"/>
          </a:xfrm>
        </p:spPr>
        <p:txBody>
          <a:bodyPr>
            <a:noAutofit/>
          </a:bodyPr>
          <a:lstStyle>
            <a:lvl1pPr marL="0" indent="0">
              <a:spcBef>
                <a:spcPts val="400"/>
              </a:spcBef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  <a:br>
              <a:rPr lang="en-US"/>
            </a:br>
            <a:r>
              <a:rPr lang="en-US"/>
              <a:t>Venue or Organization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3528C9F-D43C-8E4B-8E26-1B7ED4C75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454" y="0"/>
            <a:ext cx="2331892" cy="10923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8A96CAC-91CB-46A4-B549-F63ACBD97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07" y="1252017"/>
            <a:ext cx="4310731" cy="1348326"/>
          </a:xfrm>
          <a:noFill/>
        </p:spPr>
        <p:txBody>
          <a:bodyPr anchor="b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9012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 An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199" y="1"/>
            <a:ext cx="8236857" cy="907142"/>
          </a:xfrm>
        </p:spPr>
        <p:txBody>
          <a:bodyPr/>
          <a:lstStyle/>
          <a:p>
            <a:r>
              <a:rPr lang="en-US"/>
              <a:t>Simple Slide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B6C6E8-42C3-4A1F-BB59-EF4B7F76FB04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48500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355001-704C-4C10-815D-7693152212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5143500" cy="362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0"/>
            <a:ext cx="5936343" cy="907143"/>
          </a:xfrm>
        </p:spPr>
        <p:txBody>
          <a:bodyPr/>
          <a:lstStyle/>
          <a:p>
            <a:r>
              <a:rPr lang="en-US"/>
              <a:t>Simple Slide + Image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0250B1-824A-CC4A-9A13-92F03EBFAA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52392" y="1125538"/>
            <a:ext cx="2734407" cy="318045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DB34FA8-4ACC-46E6-97AD-086A76B74A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53125" y="4386263"/>
            <a:ext cx="2733675" cy="3603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" i="1">
                <a:solidFill>
                  <a:schemeClr val="accent6"/>
                </a:solidFill>
              </a:defRPr>
            </a:lvl1pPr>
            <a:lvl2pPr marL="233362" indent="0">
              <a:buNone/>
              <a:defRPr sz="800"/>
            </a:lvl2pPr>
            <a:lvl3pPr marL="458787" indent="0">
              <a:buNone/>
              <a:defRPr sz="800"/>
            </a:lvl3pPr>
            <a:lvl4pPr marL="688975" indent="0">
              <a:buNone/>
              <a:defRPr sz="800"/>
            </a:lvl4pPr>
            <a:lvl5pPr marL="914400" indent="0">
              <a:buNone/>
              <a:defRPr sz="800"/>
            </a:lvl5pPr>
          </a:lstStyle>
          <a:p>
            <a:pPr lvl="0"/>
            <a:r>
              <a:rPr lang="en-US"/>
              <a:t>Photo/Image Credit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8A16C9-18E2-47B3-8252-696CD0EE14C0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5707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32096-103A-4CD7-9B8E-116EDD3F44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395288"/>
            <a:ext cx="4114800" cy="217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0250B1-824A-CC4A-9A13-92F03EBFAA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" y="2795954"/>
            <a:ext cx="2651760" cy="148510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F619479-75AC-A745-A352-0D743D62E3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46120" y="2795954"/>
            <a:ext cx="2651760" cy="148510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EC72F80-AAAF-2747-9B70-3072CB21FA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35040" y="2795954"/>
            <a:ext cx="2651760" cy="148510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EEADAD7D-0DCA-B946-BD57-8AFA7A8BDDF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65432" y="395095"/>
            <a:ext cx="3921368" cy="21766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0D0F7-B8F0-4F72-9A30-CBED9FC951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371975"/>
            <a:ext cx="2651125" cy="3413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" i="1">
                <a:solidFill>
                  <a:schemeClr val="accent6"/>
                </a:solidFill>
              </a:defRPr>
            </a:lvl1pPr>
            <a:lvl2pPr marL="233362" indent="0">
              <a:buNone/>
              <a:defRPr sz="700">
                <a:solidFill>
                  <a:schemeClr val="accent6"/>
                </a:solidFill>
              </a:defRPr>
            </a:lvl2pPr>
            <a:lvl3pPr marL="458787" indent="0">
              <a:buNone/>
              <a:defRPr sz="700">
                <a:solidFill>
                  <a:schemeClr val="accent6"/>
                </a:solidFill>
              </a:defRPr>
            </a:lvl3pPr>
            <a:lvl4pPr marL="688975" indent="0">
              <a:buNone/>
              <a:defRPr sz="700">
                <a:solidFill>
                  <a:schemeClr val="accent6"/>
                </a:solidFill>
              </a:defRPr>
            </a:lvl4pPr>
            <a:lvl5pPr marL="914400" indent="0">
              <a:buNone/>
              <a:defRPr sz="7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Photo/Image Credit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80900F6-3B3F-4F4A-8429-17E4076D24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6755" y="4365914"/>
            <a:ext cx="2651125" cy="3413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" i="1">
                <a:solidFill>
                  <a:schemeClr val="accent6"/>
                </a:solidFill>
              </a:defRPr>
            </a:lvl1pPr>
            <a:lvl2pPr marL="233362" indent="0">
              <a:buNone/>
              <a:defRPr sz="700">
                <a:solidFill>
                  <a:schemeClr val="accent6"/>
                </a:solidFill>
              </a:defRPr>
            </a:lvl2pPr>
            <a:lvl3pPr marL="458787" indent="0">
              <a:buNone/>
              <a:defRPr sz="700">
                <a:solidFill>
                  <a:schemeClr val="accent6"/>
                </a:solidFill>
              </a:defRPr>
            </a:lvl3pPr>
            <a:lvl4pPr marL="688975" indent="0">
              <a:buNone/>
              <a:defRPr sz="700">
                <a:solidFill>
                  <a:schemeClr val="accent6"/>
                </a:solidFill>
              </a:defRPr>
            </a:lvl4pPr>
            <a:lvl5pPr marL="914400" indent="0">
              <a:buNone/>
              <a:defRPr sz="7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Photo/Image Credit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2023008-9212-4632-B985-C05ACD7E15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50280" y="4371975"/>
            <a:ext cx="2651125" cy="3413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" i="1">
                <a:solidFill>
                  <a:schemeClr val="accent6"/>
                </a:solidFill>
              </a:defRPr>
            </a:lvl1pPr>
            <a:lvl2pPr marL="233362" indent="0">
              <a:buNone/>
              <a:defRPr sz="700">
                <a:solidFill>
                  <a:schemeClr val="accent6"/>
                </a:solidFill>
              </a:defRPr>
            </a:lvl2pPr>
            <a:lvl3pPr marL="458787" indent="0">
              <a:buNone/>
              <a:defRPr sz="700">
                <a:solidFill>
                  <a:schemeClr val="accent6"/>
                </a:solidFill>
              </a:defRPr>
            </a:lvl3pPr>
            <a:lvl4pPr marL="688975" indent="0">
              <a:buNone/>
              <a:defRPr sz="700">
                <a:solidFill>
                  <a:schemeClr val="accent6"/>
                </a:solidFill>
              </a:defRPr>
            </a:lvl4pPr>
            <a:lvl5pPr marL="914400" indent="0">
              <a:buNone/>
              <a:defRPr sz="7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Photo/Image Credit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130C30-FD65-48E6-857B-DB0C44DBF507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045453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48571"/>
            <a:ext cx="8120063" cy="536572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/>
              <a:t>Blank Slide for Any 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F4F54-F4DA-4D9C-B4E0-952F2ABC82EF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27857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70335" y="2780783"/>
            <a:ext cx="4574979" cy="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455" y="2961483"/>
            <a:ext cx="3952712" cy="1101551"/>
          </a:xfrm>
        </p:spPr>
        <p:txBody>
          <a:bodyPr>
            <a:noAutofit/>
          </a:bodyPr>
          <a:lstStyle>
            <a:lvl1pPr marL="0" indent="0">
              <a:spcBef>
                <a:spcPts val="400"/>
              </a:spcBef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 or additional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E67DE-D090-4E05-A78B-1B661FF1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752" y="1252017"/>
            <a:ext cx="3962400" cy="1358834"/>
          </a:xfrm>
          <a:noFill/>
        </p:spPr>
        <p:txBody>
          <a:bodyPr tIns="45720" anchor="b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</p:spTree>
    <p:extLst>
      <p:ext uri="{BB962C8B-B14F-4D97-AF65-F5344CB8AC3E}">
        <p14:creationId xmlns:p14="http://schemas.microsoft.com/office/powerpoint/2010/main" val="2811229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70335" y="2780783"/>
            <a:ext cx="4574979" cy="0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455" y="2961483"/>
            <a:ext cx="3952712" cy="1101551"/>
          </a:xfrm>
        </p:spPr>
        <p:txBody>
          <a:bodyPr>
            <a:noAutofit/>
          </a:bodyPr>
          <a:lstStyle>
            <a:lvl1pPr marL="0" indent="0">
              <a:spcBef>
                <a:spcPts val="400"/>
              </a:spcBef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 or additional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794D23-6074-4A1B-BA3A-739DFE96CA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455" y="1252017"/>
            <a:ext cx="3962400" cy="1358834"/>
          </a:xfrm>
          <a:noFill/>
        </p:spPr>
        <p:txBody>
          <a:bodyPr tIns="45720" anchor="b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</p:spTree>
    <p:extLst>
      <p:ext uri="{BB962C8B-B14F-4D97-AF65-F5344CB8AC3E}">
        <p14:creationId xmlns:p14="http://schemas.microsoft.com/office/powerpoint/2010/main" val="1941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ing -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Insert a large image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1590675"/>
            <a:ext cx="5565779" cy="628650"/>
          </a:xfrm>
          <a:solidFill>
            <a:srgbClr val="000000">
              <a:alpha val="75000"/>
            </a:srgbClr>
          </a:solidFill>
        </p:spPr>
        <p:txBody>
          <a:bodyPr wrap="none" lIns="457200" tIns="36576" rIns="457200" bIns="91440" anchor="ctr" anchorCtr="0">
            <a:no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Key Messaging Slide One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81663"/>
            <a:ext cx="3747874" cy="628650"/>
          </a:xfrm>
          <a:solidFill>
            <a:srgbClr val="000000">
              <a:alpha val="75000"/>
            </a:srgbClr>
          </a:solidFill>
        </p:spPr>
        <p:txBody>
          <a:bodyPr wrap="none" lIns="457200" tIns="36576" rIns="457200" bIns="91440" anchor="ctr" anchorCtr="0">
            <a:no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Transition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9030D-4C76-415A-95F6-CB8F61DED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438" y="4819650"/>
            <a:ext cx="2779713" cy="1148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" i="1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233362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458787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688975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Photo/Image Credit</a:t>
            </a:r>
          </a:p>
        </p:txBody>
      </p:sp>
    </p:spTree>
    <p:extLst>
      <p:ext uri="{BB962C8B-B14F-4D97-AF65-F5344CB8AC3E}">
        <p14:creationId xmlns:p14="http://schemas.microsoft.com/office/powerpoint/2010/main" val="3788749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1428" userDrawn="1">
          <p15:clr>
            <a:srgbClr val="FBAE40"/>
          </p15:clr>
        </p15:guide>
        <p15:guide id="7" orient="horz" pos="1404" userDrawn="1">
          <p15:clr>
            <a:srgbClr val="FBAE40"/>
          </p15:clr>
        </p15:guide>
        <p15:guide id="8" orient="horz" pos="99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3209739" cy="1699456"/>
          </a:xfrm>
        </p:spPr>
        <p:txBody>
          <a:bodyPr/>
          <a:lstStyle/>
          <a:p>
            <a:r>
              <a:rPr lang="en-US"/>
              <a:t>Data Slide: </a:t>
            </a:r>
            <a:br>
              <a:rPr lang="en-US"/>
            </a:br>
            <a:r>
              <a:rPr lang="en-US"/>
              <a:t>Keep Title Concise</a:t>
            </a:r>
          </a:p>
        </p:txBody>
      </p:sp>
      <p:sp>
        <p:nvSpPr>
          <p:cNvPr id="5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468313" y="2081080"/>
            <a:ext cx="1883539" cy="14361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10" name="Chart Placeholder 6"/>
          <p:cNvSpPr>
            <a:spLocks noGrp="1"/>
          </p:cNvSpPr>
          <p:nvPr>
            <p:ph type="chart" sz="quarter" idx="12" hasCustomPrompt="1"/>
          </p:nvPr>
        </p:nvSpPr>
        <p:spPr>
          <a:xfrm>
            <a:off x="6963599" y="2081080"/>
            <a:ext cx="1883539" cy="14361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11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4765926" y="2081080"/>
            <a:ext cx="1883539" cy="14361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12" name="Chart Placeholder 6"/>
          <p:cNvSpPr>
            <a:spLocks noGrp="1"/>
          </p:cNvSpPr>
          <p:nvPr>
            <p:ph type="chart" sz="quarter" idx="14" hasCustomPrompt="1"/>
          </p:nvPr>
        </p:nvSpPr>
        <p:spPr>
          <a:xfrm>
            <a:off x="2618059" y="2081080"/>
            <a:ext cx="1883539" cy="14361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BB44AFF9-5CA2-4EFB-B05E-64011B1C80D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9077" y="3664284"/>
            <a:ext cx="1882775" cy="79533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F20737D2-3AF9-49C4-B984-BC8F45A24AF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618059" y="3664284"/>
            <a:ext cx="1882775" cy="79533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87788D4B-F605-40F2-A462-8A63E3AB856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3853" y="3664284"/>
            <a:ext cx="1882775" cy="79533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BB32518-80C2-490A-8EDF-A9BC4D5EE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8288" y="413132"/>
            <a:ext cx="4768850" cy="1286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30803C72-3ECE-47FE-AAFE-2FA8EAD7B66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3599" y="3664284"/>
            <a:ext cx="1883539" cy="79533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559408-3876-4B5B-BD71-E3C30A4C481E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332969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49" hasCustomPrompt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/>
              <a:t>Insert a large image here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40"/>
          </p:nvPr>
        </p:nvSpPr>
        <p:spPr>
          <a:xfrm>
            <a:off x="0" y="2561212"/>
            <a:ext cx="9144000" cy="198312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vert="horz"/>
          <a:lstStyle>
            <a:lvl1pPr marL="0" indent="0" algn="ctr">
              <a:buNone/>
              <a:defRPr sz="10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3213510" cy="1704258"/>
          </a:xfrm>
        </p:spPr>
        <p:txBody>
          <a:bodyPr/>
          <a:lstStyle/>
          <a:p>
            <a:r>
              <a:rPr lang="en-US"/>
              <a:t>Messaging + Blue Infographic Content</a:t>
            </a:r>
          </a:p>
        </p:txBody>
      </p:sp>
      <p:sp>
        <p:nvSpPr>
          <p:cNvPr id="33" name="Picture Placeholder 24"/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490683" y="1962045"/>
            <a:ext cx="1291932" cy="12919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5" name="Picture Placeholder 24"/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2239612" y="1962045"/>
            <a:ext cx="1291932" cy="12919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6" name="Picture Placeholder 24"/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3926034" y="1962045"/>
            <a:ext cx="1291932" cy="12919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5675688" y="1962045"/>
            <a:ext cx="1291932" cy="12919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7336601" y="1962045"/>
            <a:ext cx="1291932" cy="12919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5006D69-EA13-4B2D-9C01-B58C393770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438" y="4819650"/>
            <a:ext cx="2779713" cy="1148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" i="1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233362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458787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688975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Photo/Image Credit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336601" y="3793135"/>
            <a:ext cx="1336675" cy="570668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48" hasCustomPrompt="1"/>
          </p:nvPr>
        </p:nvSpPr>
        <p:spPr>
          <a:xfrm>
            <a:off x="7336602" y="3389856"/>
            <a:ext cx="1336675" cy="326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rgbClr val="8DC63F"/>
                </a:solidFill>
              </a:defRPr>
            </a:lvl2pPr>
            <a:lvl3pPr marL="914400" indent="0">
              <a:buNone/>
              <a:defRPr sz="2200">
                <a:solidFill>
                  <a:srgbClr val="8DC63F"/>
                </a:solidFill>
              </a:defRPr>
            </a:lvl3pPr>
            <a:lvl4pPr marL="1371600" indent="0">
              <a:buNone/>
              <a:defRPr sz="2200">
                <a:solidFill>
                  <a:srgbClr val="8DC63F"/>
                </a:solidFill>
              </a:defRPr>
            </a:lvl4pPr>
            <a:lvl5pPr marL="1828800" indent="0">
              <a:buNone/>
              <a:defRPr sz="2200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5655659" y="3793135"/>
            <a:ext cx="1336675" cy="570668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46" hasCustomPrompt="1"/>
          </p:nvPr>
        </p:nvSpPr>
        <p:spPr>
          <a:xfrm>
            <a:off x="5655660" y="3389856"/>
            <a:ext cx="1336675" cy="326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rgbClr val="8DC63F"/>
                </a:solidFill>
              </a:defRPr>
            </a:lvl2pPr>
            <a:lvl3pPr marL="914400" indent="0">
              <a:buNone/>
              <a:defRPr sz="2200">
                <a:solidFill>
                  <a:srgbClr val="8DC63F"/>
                </a:solidFill>
              </a:defRPr>
            </a:lvl3pPr>
            <a:lvl4pPr marL="1371600" indent="0">
              <a:buNone/>
              <a:defRPr sz="2200">
                <a:solidFill>
                  <a:srgbClr val="8DC63F"/>
                </a:solidFill>
              </a:defRPr>
            </a:lvl4pPr>
            <a:lvl5pPr marL="1828800" indent="0">
              <a:buNone/>
              <a:defRPr sz="2200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3931141" y="3793135"/>
            <a:ext cx="1336675" cy="570668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44" hasCustomPrompt="1"/>
          </p:nvPr>
        </p:nvSpPr>
        <p:spPr>
          <a:xfrm>
            <a:off x="3931142" y="3389856"/>
            <a:ext cx="1336675" cy="326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rgbClr val="8DC63F"/>
                </a:solidFill>
              </a:defRPr>
            </a:lvl2pPr>
            <a:lvl3pPr marL="914400" indent="0">
              <a:buNone/>
              <a:defRPr sz="2200">
                <a:solidFill>
                  <a:srgbClr val="8DC63F"/>
                </a:solidFill>
              </a:defRPr>
            </a:lvl3pPr>
            <a:lvl4pPr marL="1371600" indent="0">
              <a:buNone/>
              <a:defRPr sz="2200">
                <a:solidFill>
                  <a:srgbClr val="8DC63F"/>
                </a:solidFill>
              </a:defRPr>
            </a:lvl4pPr>
            <a:lvl5pPr marL="1828800" indent="0">
              <a:buNone/>
              <a:defRPr sz="2200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2194869" y="3793135"/>
            <a:ext cx="1336675" cy="570668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42" hasCustomPrompt="1"/>
          </p:nvPr>
        </p:nvSpPr>
        <p:spPr>
          <a:xfrm>
            <a:off x="2194870" y="3389856"/>
            <a:ext cx="1336675" cy="326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rgbClr val="8DC63F"/>
                </a:solidFill>
              </a:defRPr>
            </a:lvl2pPr>
            <a:lvl3pPr marL="914400" indent="0">
              <a:buNone/>
              <a:defRPr sz="2200">
                <a:solidFill>
                  <a:srgbClr val="8DC63F"/>
                </a:solidFill>
              </a:defRPr>
            </a:lvl3pPr>
            <a:lvl4pPr marL="1371600" indent="0">
              <a:buNone/>
              <a:defRPr sz="2200">
                <a:solidFill>
                  <a:srgbClr val="8DC63F"/>
                </a:solidFill>
              </a:defRPr>
            </a:lvl4pPr>
            <a:lvl5pPr marL="1828800" indent="0">
              <a:buNone/>
              <a:defRPr sz="2200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F547DDC-F696-4D14-A37E-2EF7474AC2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389856"/>
            <a:ext cx="1336675" cy="32653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1D542F68-27CA-4381-B06E-F293CB5998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314" y="3793136"/>
            <a:ext cx="1336674" cy="57066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B0FA8B-B330-4468-BB80-FF22E50F5EEA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982103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 Larg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9B11AF2C-EBE2-41A1-A2E6-4146F22C1028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0" y="0"/>
            <a:ext cx="9144000" cy="268287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US"/>
              <a:t>Insert a large image here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40"/>
          </p:nvPr>
        </p:nvSpPr>
        <p:spPr>
          <a:xfrm>
            <a:off x="0" y="2682874"/>
            <a:ext cx="9144000" cy="2460625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marL="0" indent="0" algn="ctr">
              <a:buNone/>
              <a:defRPr sz="10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3213510" cy="1704258"/>
          </a:xfrm>
        </p:spPr>
        <p:txBody>
          <a:bodyPr/>
          <a:lstStyle/>
          <a:p>
            <a:r>
              <a:rPr lang="en-US"/>
              <a:t>Messaging + Blue Infographic Content</a:t>
            </a:r>
          </a:p>
        </p:txBody>
      </p:sp>
      <p:sp>
        <p:nvSpPr>
          <p:cNvPr id="33" name="Picture Placeholder 24"/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490683" y="1962045"/>
            <a:ext cx="1291932" cy="12919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5" name="Picture Placeholder 24"/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2239612" y="1962045"/>
            <a:ext cx="1291932" cy="12919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6" name="Picture Placeholder 24"/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3926034" y="1962045"/>
            <a:ext cx="1291932" cy="12919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5675688" y="1962045"/>
            <a:ext cx="1291932" cy="12919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7336601" y="1962045"/>
            <a:ext cx="1291932" cy="12919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5006D69-EA13-4B2D-9C01-B58C393770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438" y="4819650"/>
            <a:ext cx="2779713" cy="1148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" i="1">
                <a:solidFill>
                  <a:schemeClr val="accent6"/>
                </a:solidFill>
              </a:defRPr>
            </a:lvl1pPr>
            <a:lvl2pPr marL="233362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458787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688975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Photo/Image Credit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336601" y="3793135"/>
            <a:ext cx="1336675" cy="570668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48" hasCustomPrompt="1"/>
          </p:nvPr>
        </p:nvSpPr>
        <p:spPr>
          <a:xfrm>
            <a:off x="7336602" y="3389856"/>
            <a:ext cx="1336675" cy="326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rgbClr val="8DC63F"/>
                </a:solidFill>
              </a:defRPr>
            </a:lvl2pPr>
            <a:lvl3pPr marL="914400" indent="0">
              <a:buNone/>
              <a:defRPr sz="2200">
                <a:solidFill>
                  <a:srgbClr val="8DC63F"/>
                </a:solidFill>
              </a:defRPr>
            </a:lvl3pPr>
            <a:lvl4pPr marL="1371600" indent="0">
              <a:buNone/>
              <a:defRPr sz="2200">
                <a:solidFill>
                  <a:srgbClr val="8DC63F"/>
                </a:solidFill>
              </a:defRPr>
            </a:lvl4pPr>
            <a:lvl5pPr marL="1828800" indent="0">
              <a:buNone/>
              <a:defRPr sz="2200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5655659" y="3793135"/>
            <a:ext cx="1336675" cy="570668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46" hasCustomPrompt="1"/>
          </p:nvPr>
        </p:nvSpPr>
        <p:spPr>
          <a:xfrm>
            <a:off x="5655660" y="3389856"/>
            <a:ext cx="1336675" cy="326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rgbClr val="8DC63F"/>
                </a:solidFill>
              </a:defRPr>
            </a:lvl2pPr>
            <a:lvl3pPr marL="914400" indent="0">
              <a:buNone/>
              <a:defRPr sz="2200">
                <a:solidFill>
                  <a:srgbClr val="8DC63F"/>
                </a:solidFill>
              </a:defRPr>
            </a:lvl3pPr>
            <a:lvl4pPr marL="1371600" indent="0">
              <a:buNone/>
              <a:defRPr sz="2200">
                <a:solidFill>
                  <a:srgbClr val="8DC63F"/>
                </a:solidFill>
              </a:defRPr>
            </a:lvl4pPr>
            <a:lvl5pPr marL="1828800" indent="0">
              <a:buNone/>
              <a:defRPr sz="2200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3931141" y="3793135"/>
            <a:ext cx="1336675" cy="570668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44" hasCustomPrompt="1"/>
          </p:nvPr>
        </p:nvSpPr>
        <p:spPr>
          <a:xfrm>
            <a:off x="3931142" y="3389856"/>
            <a:ext cx="1336675" cy="326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rgbClr val="8DC63F"/>
                </a:solidFill>
              </a:defRPr>
            </a:lvl2pPr>
            <a:lvl3pPr marL="914400" indent="0">
              <a:buNone/>
              <a:defRPr sz="2200">
                <a:solidFill>
                  <a:srgbClr val="8DC63F"/>
                </a:solidFill>
              </a:defRPr>
            </a:lvl3pPr>
            <a:lvl4pPr marL="1371600" indent="0">
              <a:buNone/>
              <a:defRPr sz="2200">
                <a:solidFill>
                  <a:srgbClr val="8DC63F"/>
                </a:solidFill>
              </a:defRPr>
            </a:lvl4pPr>
            <a:lvl5pPr marL="1828800" indent="0">
              <a:buNone/>
              <a:defRPr sz="2200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2194869" y="3793135"/>
            <a:ext cx="1336675" cy="570668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42" hasCustomPrompt="1"/>
          </p:nvPr>
        </p:nvSpPr>
        <p:spPr>
          <a:xfrm>
            <a:off x="2194870" y="3389856"/>
            <a:ext cx="1336675" cy="326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rgbClr val="8DC63F"/>
                </a:solidFill>
              </a:defRPr>
            </a:lvl2pPr>
            <a:lvl3pPr marL="914400" indent="0">
              <a:buNone/>
              <a:defRPr sz="2200">
                <a:solidFill>
                  <a:srgbClr val="8DC63F"/>
                </a:solidFill>
              </a:defRPr>
            </a:lvl3pPr>
            <a:lvl4pPr marL="1371600" indent="0">
              <a:buNone/>
              <a:defRPr sz="2200">
                <a:solidFill>
                  <a:srgbClr val="8DC63F"/>
                </a:solidFill>
              </a:defRPr>
            </a:lvl4pPr>
            <a:lvl5pPr marL="1828800" indent="0">
              <a:buNone/>
              <a:defRPr sz="2200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F547DDC-F696-4D14-A37E-2EF7474AC2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389856"/>
            <a:ext cx="1336675" cy="32653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1D542F68-27CA-4381-B06E-F293CB5998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314" y="3793136"/>
            <a:ext cx="1336674" cy="57066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C495A5-6A79-42D1-9501-3481B5753125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74210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1CEB93-B319-4B7C-A580-74D0269E1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55" y="0"/>
            <a:ext cx="9130475" cy="514350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36975" y="1504827"/>
            <a:ext cx="5393498" cy="1095516"/>
          </a:xfrm>
          <a:solidFill>
            <a:schemeClr val="accent1">
              <a:alpha val="75000"/>
            </a:schemeClr>
          </a:solidFill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2800"/>
              </a:lnSpc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736975" y="2744787"/>
            <a:ext cx="4322763" cy="1101551"/>
          </a:xfrm>
          <a:solidFill>
            <a:schemeClr val="accent1">
              <a:alpha val="75000"/>
            </a:schemeClr>
          </a:solidFill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1760"/>
              </a:lnSpc>
              <a:spcBef>
                <a:spcPts val="4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  <a:br>
              <a:rPr lang="en-US"/>
            </a:br>
            <a:r>
              <a:rPr lang="en-US"/>
              <a:t>Venue or Organization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65B8CD2-BF47-094F-B614-5CEAE71B3F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454" y="0"/>
            <a:ext cx="2331892" cy="10923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30BCCF-CBC7-5646-AFBB-E99D6B7D4D8F}"/>
              </a:ext>
            </a:extLst>
          </p:cNvPr>
          <p:cNvSpPr txBox="1"/>
          <p:nvPr userDrawn="1"/>
        </p:nvSpPr>
        <p:spPr>
          <a:xfrm>
            <a:off x="467454" y="4830962"/>
            <a:ext cx="2093495" cy="200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600" i="1">
                <a:solidFill>
                  <a:schemeClr val="tx1">
                    <a:lumMod val="20000"/>
                    <a:lumOff val="80000"/>
                  </a:schemeClr>
                </a:solidFill>
              </a:rPr>
              <a:t>Photo from iStock-627281636</a:t>
            </a:r>
          </a:p>
        </p:txBody>
      </p:sp>
    </p:spTree>
    <p:extLst>
      <p:ext uri="{BB962C8B-B14F-4D97-AF65-F5344CB8AC3E}">
        <p14:creationId xmlns:p14="http://schemas.microsoft.com/office/powerpoint/2010/main" val="127467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36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0" y="0"/>
            <a:ext cx="9144000" cy="268287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US"/>
              <a:t>Insert a large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35605"/>
            <a:ext cx="4936982" cy="548154"/>
          </a:xfrm>
        </p:spPr>
        <p:txBody>
          <a:bodyPr lIns="274320" tIns="118872" bIns="45720">
            <a:noAutofit/>
          </a:bodyPr>
          <a:lstStyle>
            <a:lvl1pPr algn="l">
              <a:defRPr/>
            </a:lvl1pPr>
          </a:lstStyle>
          <a:p>
            <a:pPr lvl="0"/>
            <a:r>
              <a:rPr lang="en-US"/>
              <a:t>Title: Content Slide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B73B91-ED3C-4FB3-BF3A-127FF6200B68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57201" y="2943225"/>
            <a:ext cx="4023360" cy="176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AAC7818-041E-483D-B6B5-A5441FAD451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4778925" y="2943225"/>
            <a:ext cx="3974378" cy="176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B8A3555-C79D-42B2-BFE0-E20044604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438" y="4819650"/>
            <a:ext cx="2779713" cy="1148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" i="1">
                <a:solidFill>
                  <a:schemeClr val="accent6"/>
                </a:solidFill>
              </a:defRPr>
            </a:lvl1pPr>
            <a:lvl2pPr marL="233362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458787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688975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Photo/Image Credit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42666-E6BA-4BA3-9385-05926FE5819A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638536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alf Blue - 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3C7420-D1E3-2748-83F1-0C3F1C99A95C}"/>
              </a:ext>
            </a:extLst>
          </p:cNvPr>
          <p:cNvSpPr/>
          <p:nvPr userDrawn="1"/>
        </p:nvSpPr>
        <p:spPr>
          <a:xfrm>
            <a:off x="0" y="3205163"/>
            <a:ext cx="9144000" cy="19390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4E0F-43B5-0F46-B097-5F1C5C7C3C6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0" y="0"/>
            <a:ext cx="9144000" cy="32051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or Graphic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67F07-FC40-4A48-9D06-A0AE1C2B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536950"/>
            <a:ext cx="3308350" cy="1096963"/>
          </a:xfrm>
          <a:noFill/>
        </p:spPr>
        <p:txBody>
          <a:bodyPr lIns="0" tIns="0" rIns="0" bIns="0" anchor="t" anchorCtr="0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F8F470B-7468-4549-B5A7-39A947D7C0A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105261" y="3536950"/>
            <a:ext cx="4641850" cy="1096963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7B8E6B-B480-42E2-ABF7-01AB7B2EA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438" y="4819650"/>
            <a:ext cx="2779713" cy="1148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" i="1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233362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458787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688975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Photo/Image Credit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7DB6FF-EB87-4DCF-8ECF-FDA3E4380AAA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</a:rPr>
              <a:t>NREL</a:t>
            </a:r>
            <a:r>
              <a:rPr lang="en-US" sz="800" baseline="0">
                <a:solidFill>
                  <a:schemeClr val="bg1"/>
                </a:solidFill>
              </a:rPr>
              <a:t>    </a:t>
            </a:r>
            <a:r>
              <a:rPr lang="en-US" sz="800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800">
                <a:solidFill>
                  <a:schemeClr val="bg1"/>
                </a:solidFill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64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alf Blue, Half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3C7420-D1E3-2748-83F1-0C3F1C99A95C}"/>
              </a:ext>
            </a:extLst>
          </p:cNvPr>
          <p:cNvSpPr/>
          <p:nvPr userDrawn="1"/>
        </p:nvSpPr>
        <p:spPr>
          <a:xfrm>
            <a:off x="0" y="3204446"/>
            <a:ext cx="9144000" cy="19390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</a:rPr>
              <a:t>NREL</a:t>
            </a:r>
            <a:r>
              <a:rPr lang="en-US" sz="800" baseline="0">
                <a:solidFill>
                  <a:schemeClr val="bg1"/>
                </a:solidFill>
              </a:rPr>
              <a:t>    </a:t>
            </a:r>
            <a:r>
              <a:rPr lang="en-US" sz="800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800">
                <a:solidFill>
                  <a:schemeClr val="bg1"/>
                </a:solidFill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F8E801-C21C-E943-9A0D-715C66D645FB}"/>
              </a:ext>
            </a:extLst>
          </p:cNvPr>
          <p:cNvSpPr/>
          <p:nvPr userDrawn="1"/>
        </p:nvSpPr>
        <p:spPr>
          <a:xfrm>
            <a:off x="0" y="0"/>
            <a:ext cx="9144000" cy="3204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B61296E-9FBE-4301-BA11-B3BFA380423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79425" y="582613"/>
            <a:ext cx="4641850" cy="109696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7D88D45-FB85-42C7-BC0A-8E60CF8D2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536950"/>
            <a:ext cx="3308350" cy="1096963"/>
          </a:xfrm>
          <a:noFill/>
        </p:spPr>
        <p:txBody>
          <a:bodyPr lIns="0" tIns="0" rIns="0" bIns="0" anchor="t" anchorCtr="0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3E3C2AA-2178-46D9-950C-DEA68334901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105261" y="3536950"/>
            <a:ext cx="4641850" cy="1096963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837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alf Blue, Hal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3C7420-D1E3-2748-83F1-0C3F1C99A95C}"/>
              </a:ext>
            </a:extLst>
          </p:cNvPr>
          <p:cNvSpPr/>
          <p:nvPr userDrawn="1"/>
        </p:nvSpPr>
        <p:spPr>
          <a:xfrm>
            <a:off x="0" y="3204446"/>
            <a:ext cx="9144000" cy="19390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</a:rPr>
              <a:t>NREL</a:t>
            </a:r>
            <a:r>
              <a:rPr lang="en-US" sz="800" baseline="0">
                <a:solidFill>
                  <a:schemeClr val="bg1"/>
                </a:solidFill>
              </a:rPr>
              <a:t>    </a:t>
            </a:r>
            <a:r>
              <a:rPr lang="en-US" sz="800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800">
                <a:solidFill>
                  <a:schemeClr val="bg1"/>
                </a:solidFill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D3272D3-1563-408A-9F95-5911769F6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536950"/>
            <a:ext cx="3308350" cy="1096963"/>
          </a:xfrm>
          <a:noFill/>
        </p:spPr>
        <p:txBody>
          <a:bodyPr lIns="0" tIns="0" rIns="0" bIns="0" anchor="t" anchorCtr="0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32C334E-AB79-46B6-A7C0-92FD37A3E81A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105261" y="3536950"/>
            <a:ext cx="4641850" cy="1096963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C553F5F-3EDD-4319-AB33-64D58BC16251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79425" y="582613"/>
            <a:ext cx="4641850" cy="109696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080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/4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3C7420-D1E3-2748-83F1-0C3F1C99A95C}"/>
              </a:ext>
            </a:extLst>
          </p:cNvPr>
          <p:cNvSpPr/>
          <p:nvPr userDrawn="1"/>
        </p:nvSpPr>
        <p:spPr>
          <a:xfrm>
            <a:off x="0" y="4152614"/>
            <a:ext cx="9144000" cy="9908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</a:rPr>
              <a:t>NREL</a:t>
            </a:r>
            <a:r>
              <a:rPr lang="en-US" sz="800" baseline="0">
                <a:solidFill>
                  <a:schemeClr val="bg1"/>
                </a:solidFill>
              </a:rPr>
              <a:t>    </a:t>
            </a:r>
            <a:r>
              <a:rPr lang="en-US" sz="800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800">
                <a:solidFill>
                  <a:schemeClr val="bg1"/>
                </a:solidFill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F8E801-C21C-E943-9A0D-715C66D645FB}"/>
              </a:ext>
            </a:extLst>
          </p:cNvPr>
          <p:cNvSpPr/>
          <p:nvPr userDrawn="1"/>
        </p:nvSpPr>
        <p:spPr>
          <a:xfrm>
            <a:off x="0" y="0"/>
            <a:ext cx="9144000" cy="4152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75F658F-F273-41B3-ACB3-9D303C6C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292033"/>
            <a:ext cx="3308350" cy="448409"/>
          </a:xfrm>
          <a:noFill/>
        </p:spPr>
        <p:txBody>
          <a:bodyPr lIns="0" tIns="0" rIns="0" bIns="0" anchor="t" anchorCtr="0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E8785B-1579-4206-A28B-023A6726B47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105261" y="4292033"/>
            <a:ext cx="4641850" cy="448409"/>
          </a:xfrm>
        </p:spPr>
        <p:txBody>
          <a:bodyPr lIns="0" tIns="0" rIns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04D3633-C450-4164-8D2F-BE6D20A86AFB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79425" y="582613"/>
            <a:ext cx="4641850" cy="109696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799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/4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3C7420-D1E3-2748-83F1-0C3F1C99A95C}"/>
              </a:ext>
            </a:extLst>
          </p:cNvPr>
          <p:cNvSpPr/>
          <p:nvPr userDrawn="1"/>
        </p:nvSpPr>
        <p:spPr>
          <a:xfrm>
            <a:off x="0" y="4152614"/>
            <a:ext cx="9144000" cy="9908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</a:rPr>
              <a:t>NREL</a:t>
            </a:r>
            <a:r>
              <a:rPr lang="en-US" sz="800" baseline="0">
                <a:solidFill>
                  <a:schemeClr val="bg1"/>
                </a:solidFill>
              </a:rPr>
              <a:t>    </a:t>
            </a:r>
            <a:r>
              <a:rPr lang="en-US" sz="800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800">
                <a:solidFill>
                  <a:schemeClr val="bg1"/>
                </a:solidFill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9A29C17-CD58-45DF-9097-FE42DFA0C9BA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79425" y="582613"/>
            <a:ext cx="4641850" cy="109696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E8F4E7E-5DA9-4FCD-81E6-17709791D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292033"/>
            <a:ext cx="3308350" cy="448409"/>
          </a:xfrm>
          <a:noFill/>
        </p:spPr>
        <p:txBody>
          <a:bodyPr lIns="0" tIns="0" rIns="0" bIns="0" anchor="t" anchorCtr="0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7816731-9E29-414B-8D8C-459C5DDF70CA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105261" y="4292033"/>
            <a:ext cx="4641850" cy="448409"/>
          </a:xfrm>
        </p:spPr>
        <p:txBody>
          <a:bodyPr lIns="0" tIns="0" rIns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057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/3 blu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4E0F-43B5-0F46-B097-5F1C5C7C3C6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3226702" y="0"/>
            <a:ext cx="5917298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or Graphic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832604-F597-CE4C-9045-0EDB4883F306}"/>
              </a:ext>
            </a:extLst>
          </p:cNvPr>
          <p:cNvSpPr/>
          <p:nvPr userDrawn="1"/>
        </p:nvSpPr>
        <p:spPr>
          <a:xfrm>
            <a:off x="0" y="0"/>
            <a:ext cx="322670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686F-E66D-461E-AC4C-5FD554E27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34" y="508393"/>
            <a:ext cx="2532807" cy="1094188"/>
          </a:xfrm>
          <a:noFill/>
        </p:spPr>
        <p:txBody>
          <a:bodyPr lIns="0" tIns="0" rIns="0" bIns="0" anchor="t" anchorCtr="0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FEAFBE5-A2CC-4689-9FFD-B895D746077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72234" y="3565927"/>
            <a:ext cx="2532807" cy="1096963"/>
          </a:xfrm>
        </p:spPr>
        <p:txBody>
          <a:bodyPr lIns="0" tIns="0" rIns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353CEC3-6EC4-475E-BC6F-CDEAD6DA57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4012" y="4819650"/>
            <a:ext cx="2154194" cy="2222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" i="1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233362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458787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688975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Photo/Image Credit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EAC62B-7310-47D6-9359-E5D24156885B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771149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/4 blu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4E0F-43B5-0F46-B097-5F1C5C7C3C6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1499347" y="0"/>
            <a:ext cx="764465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or Graphic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832604-F597-CE4C-9045-0EDB4883F306}"/>
              </a:ext>
            </a:extLst>
          </p:cNvPr>
          <p:cNvSpPr/>
          <p:nvPr userDrawn="1"/>
        </p:nvSpPr>
        <p:spPr>
          <a:xfrm>
            <a:off x="-1" y="0"/>
            <a:ext cx="1499616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B01E338-5424-4983-A800-966422B360D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86048" y="505618"/>
            <a:ext cx="985919" cy="1096963"/>
          </a:xfrm>
        </p:spPr>
        <p:txBody>
          <a:bodyPr lIns="0" tIns="0" rIns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381708-CFBE-4024-B01B-9BC2A5E37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1114" y="4819650"/>
            <a:ext cx="2779713" cy="1148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" i="1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233362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458787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688975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Photo/Image Credit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CDAAA-C35B-48B2-BD8C-7369EBD583BC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425231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 blue tab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4E0F-43B5-0F46-B097-5F1C5C7C3C6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49807" y="0"/>
            <a:ext cx="839419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or Graphic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832604-F597-CE4C-9045-0EDB4883F306}"/>
              </a:ext>
            </a:extLst>
          </p:cNvPr>
          <p:cNvSpPr/>
          <p:nvPr userDrawn="1"/>
        </p:nvSpPr>
        <p:spPr>
          <a:xfrm>
            <a:off x="-1" y="0"/>
            <a:ext cx="749808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E894BAA-0327-4892-AB75-34DCB16A20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660" y="4819650"/>
            <a:ext cx="2779713" cy="1148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" i="1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233362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458787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688975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Photo/Image Credit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81EF6-685D-46DE-AF7F-0DF7D11B2C8E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150301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/3 blu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08AC53-C403-F042-A661-2863C5AB400C}"/>
              </a:ext>
            </a:extLst>
          </p:cNvPr>
          <p:cNvSpPr/>
          <p:nvPr userDrawn="1"/>
        </p:nvSpPr>
        <p:spPr>
          <a:xfrm>
            <a:off x="3226702" y="0"/>
            <a:ext cx="591729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832604-F597-CE4C-9045-0EDB4883F306}"/>
              </a:ext>
            </a:extLst>
          </p:cNvPr>
          <p:cNvSpPr/>
          <p:nvPr userDrawn="1"/>
        </p:nvSpPr>
        <p:spPr>
          <a:xfrm>
            <a:off x="0" y="0"/>
            <a:ext cx="322670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B39BF4-7072-4553-86C8-12D7D9B7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34" y="508393"/>
            <a:ext cx="2532807" cy="1094188"/>
          </a:xfrm>
          <a:noFill/>
        </p:spPr>
        <p:txBody>
          <a:bodyPr lIns="0" tIns="0" rIns="0" bIns="0" anchor="t" anchorCtr="0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8A3C2C8-5527-42F5-9909-F7B9C0E6339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72234" y="3565927"/>
            <a:ext cx="2532807" cy="1096963"/>
          </a:xfrm>
        </p:spPr>
        <p:txBody>
          <a:bodyPr lIns="0" tIns="0" rIns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EFFE661-D7A3-4C37-B357-433187842507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3864124" y="505617"/>
            <a:ext cx="4641850" cy="1096962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1A6DE7-AAD0-4A4E-B557-F4429278F3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80486" y="4819650"/>
            <a:ext cx="2261287" cy="2222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" i="1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233362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458787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688975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Photo/Image Credit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CC4F1-00FC-4311-AF79-1802497457A6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85094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32CCCE-56C2-8545-B018-16FDB063C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37" b="137"/>
          <a:stretch/>
        </p:blipFill>
        <p:spPr>
          <a:xfrm>
            <a:off x="0" y="0"/>
            <a:ext cx="9155597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36975" y="1504827"/>
            <a:ext cx="5393498" cy="1095516"/>
          </a:xfrm>
          <a:solidFill>
            <a:schemeClr val="accent1">
              <a:alpha val="75000"/>
            </a:schemeClr>
          </a:solidFill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2800"/>
              </a:lnSpc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736975" y="2744787"/>
            <a:ext cx="4322763" cy="1101551"/>
          </a:xfrm>
          <a:solidFill>
            <a:schemeClr val="accent1">
              <a:alpha val="75000"/>
            </a:schemeClr>
          </a:solidFill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1760"/>
              </a:lnSpc>
              <a:spcBef>
                <a:spcPts val="4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  <a:br>
              <a:rPr lang="en-US"/>
            </a:br>
            <a:r>
              <a:rPr lang="en-US"/>
              <a:t>Venue or Organization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21FBE40-03AF-2040-B470-29B21F4E35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454" y="0"/>
            <a:ext cx="2331892" cy="10923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E1903A-677C-411B-8052-9465784D1315}"/>
              </a:ext>
            </a:extLst>
          </p:cNvPr>
          <p:cNvSpPr txBox="1"/>
          <p:nvPr userDrawn="1"/>
        </p:nvSpPr>
        <p:spPr>
          <a:xfrm>
            <a:off x="467454" y="4830962"/>
            <a:ext cx="2093495" cy="200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600" i="1">
                <a:solidFill>
                  <a:schemeClr val="tx1">
                    <a:lumMod val="20000"/>
                    <a:lumOff val="80000"/>
                  </a:schemeClr>
                </a:solidFill>
              </a:rPr>
              <a:t>Photo by Dennis Schroeder, NREL 55200</a:t>
            </a:r>
          </a:p>
        </p:txBody>
      </p:sp>
    </p:spTree>
    <p:extLst>
      <p:ext uri="{BB962C8B-B14F-4D97-AF65-F5344CB8AC3E}">
        <p14:creationId xmlns:p14="http://schemas.microsoft.com/office/powerpoint/2010/main" val="2736690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/4 blu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08AC53-C403-F042-A661-2863C5AB400C}"/>
              </a:ext>
            </a:extLst>
          </p:cNvPr>
          <p:cNvSpPr/>
          <p:nvPr userDrawn="1"/>
        </p:nvSpPr>
        <p:spPr>
          <a:xfrm>
            <a:off x="1499614" y="0"/>
            <a:ext cx="764438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E2A80C-EB6E-8C4C-AB43-79FC52672C2F}"/>
              </a:ext>
            </a:extLst>
          </p:cNvPr>
          <p:cNvSpPr/>
          <p:nvPr userDrawn="1"/>
        </p:nvSpPr>
        <p:spPr>
          <a:xfrm>
            <a:off x="-1" y="0"/>
            <a:ext cx="1499616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4416F83-5359-4C05-92E2-A54A5BC136E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86048" y="505618"/>
            <a:ext cx="985919" cy="1096963"/>
          </a:xfrm>
        </p:spPr>
        <p:txBody>
          <a:bodyPr lIns="0" tIns="0" rIns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797EB37-03F4-449B-B968-0A9F893D5E0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2137037" y="505617"/>
            <a:ext cx="4641850" cy="1096962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C85E41-401E-49BC-B5A2-7887664F9790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693940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tab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08AC53-C403-F042-A661-2863C5AB400C}"/>
              </a:ext>
            </a:extLst>
          </p:cNvPr>
          <p:cNvSpPr/>
          <p:nvPr userDrawn="1"/>
        </p:nvSpPr>
        <p:spPr>
          <a:xfrm>
            <a:off x="749807" y="0"/>
            <a:ext cx="8394193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FB4065-B034-894F-B2AD-10DA51A4FF51}"/>
              </a:ext>
            </a:extLst>
          </p:cNvPr>
          <p:cNvSpPr/>
          <p:nvPr userDrawn="1"/>
        </p:nvSpPr>
        <p:spPr>
          <a:xfrm>
            <a:off x="-1" y="0"/>
            <a:ext cx="749808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BD73797-8DC2-4888-96F8-44B5CE03FB5C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387834" y="505617"/>
            <a:ext cx="4641850" cy="1096962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8220E5-F183-4B1B-9463-96A0D048837E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321415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/3 blue,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832604-F597-CE4C-9045-0EDB4883F306}"/>
              </a:ext>
            </a:extLst>
          </p:cNvPr>
          <p:cNvSpPr/>
          <p:nvPr userDrawn="1"/>
        </p:nvSpPr>
        <p:spPr>
          <a:xfrm>
            <a:off x="0" y="0"/>
            <a:ext cx="322670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2FC609E-E5EB-42F9-A09F-B6807E62F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34" y="508393"/>
            <a:ext cx="2532807" cy="1094188"/>
          </a:xfrm>
          <a:noFill/>
        </p:spPr>
        <p:txBody>
          <a:bodyPr lIns="0" tIns="0" rIns="0" bIns="0" anchor="t" anchorCtr="0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E61CD02-384F-41F5-A8FD-59ECE04C483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72234" y="3565927"/>
            <a:ext cx="2532807" cy="1096963"/>
          </a:xfrm>
        </p:spPr>
        <p:txBody>
          <a:bodyPr lIns="0" tIns="0" rIns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4F110FF-8AA0-4EAA-B648-1E56466C209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3864124" y="505617"/>
            <a:ext cx="4641850" cy="1096962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3227A7-82E2-4D9A-A584-E7E37A3FB4A3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236090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/4 blue,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8E2A80C-EB6E-8C4C-AB43-79FC52672C2F}"/>
              </a:ext>
            </a:extLst>
          </p:cNvPr>
          <p:cNvSpPr/>
          <p:nvPr userDrawn="1"/>
        </p:nvSpPr>
        <p:spPr>
          <a:xfrm>
            <a:off x="-1" y="0"/>
            <a:ext cx="1499616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6573A4F-2CB6-4CEF-A4D8-B1AAA0FF13B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86048" y="505618"/>
            <a:ext cx="985919" cy="1096963"/>
          </a:xfrm>
        </p:spPr>
        <p:txBody>
          <a:bodyPr lIns="0" tIns="0" rIns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997782B-AD07-41D8-8B1A-C80B79091418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2137037" y="505617"/>
            <a:ext cx="4641850" cy="1096962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137B0C-141B-4185-882F-5FD7FBC92F81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554884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tab,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F46C4D-EA55-834D-A1ED-486FAB3B53C7}"/>
              </a:ext>
            </a:extLst>
          </p:cNvPr>
          <p:cNvSpPr/>
          <p:nvPr userDrawn="1"/>
        </p:nvSpPr>
        <p:spPr>
          <a:xfrm>
            <a:off x="-1" y="0"/>
            <a:ext cx="749808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90E8073-CA3E-42B8-B107-F7F3B0E99B6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372204" y="505617"/>
            <a:ext cx="4641850" cy="1096962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10D039-6F25-4D7F-A1B2-C7BC615D8CF5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64448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3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1DB3D14-BFC4-4C29-BE5D-18FBB4F2C07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3226702" y="2571750"/>
            <a:ext cx="5917298" cy="2571750"/>
          </a:xfrm>
          <a:solidFill>
            <a:srgbClr val="F2F2F2"/>
          </a:solidFill>
        </p:spPr>
        <p:txBody>
          <a:bodyPr lIns="365760" tIns="365760" rIns="365760" bIns="640080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4E0F-43B5-0F46-B097-5F1C5C7C3C6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3226702" y="0"/>
            <a:ext cx="5917298" cy="257175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or Graphic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832604-F597-CE4C-9045-0EDB4883F306}"/>
              </a:ext>
            </a:extLst>
          </p:cNvPr>
          <p:cNvSpPr/>
          <p:nvPr userDrawn="1"/>
        </p:nvSpPr>
        <p:spPr>
          <a:xfrm>
            <a:off x="0" y="0"/>
            <a:ext cx="322670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51FF74-53AF-4E33-80F9-457409946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34" y="508393"/>
            <a:ext cx="2532807" cy="1094188"/>
          </a:xfrm>
          <a:noFill/>
        </p:spPr>
        <p:txBody>
          <a:bodyPr lIns="0" tIns="0" rIns="0" bIns="0" anchor="t" anchorCtr="0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5F0C832-C7C5-4486-9378-17041296612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72234" y="3565927"/>
            <a:ext cx="2532807" cy="1096963"/>
          </a:xfrm>
        </p:spPr>
        <p:txBody>
          <a:bodyPr lIns="0" tIns="0" rIns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01FA3E5-6B69-47D6-AC2C-0A3EE57C62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9340" y="2265920"/>
            <a:ext cx="2779713" cy="1148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" i="1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233362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458787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688975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Photo/Image Credit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8633F0-074F-4ADC-A423-ED3E68DB0839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859114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3 are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4E0F-43B5-0F46-B097-5F1C5C7C3C6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1499615" y="0"/>
            <a:ext cx="7644385" cy="257175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or Graphic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BA21AF-1C86-484E-8C81-8214908BC04B}"/>
              </a:ext>
            </a:extLst>
          </p:cNvPr>
          <p:cNvSpPr/>
          <p:nvPr userDrawn="1"/>
        </p:nvSpPr>
        <p:spPr>
          <a:xfrm>
            <a:off x="-1" y="0"/>
            <a:ext cx="1499616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D96F0B2-5872-40E4-9356-5C5638EB0DEA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86048" y="505618"/>
            <a:ext cx="985919" cy="1096963"/>
          </a:xfrm>
        </p:spPr>
        <p:txBody>
          <a:bodyPr lIns="0" tIns="0" rIns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CFDCF95-9E2A-488A-8D75-76A4250D16D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499614" y="2571750"/>
            <a:ext cx="7644386" cy="2571750"/>
          </a:xfrm>
          <a:solidFill>
            <a:srgbClr val="F2F2F2"/>
          </a:solidFill>
        </p:spPr>
        <p:txBody>
          <a:bodyPr lIns="365760" tIns="365760" rIns="365760" bIns="640080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9D135D2-A06F-4E50-B3ED-9CD4BED017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5294" y="2265920"/>
            <a:ext cx="2779713" cy="1148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" i="1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233362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458787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688975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Photo/Image Credit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9733F-3F7B-4D8F-853F-440538FE93A2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620648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plit with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4E0F-43B5-0F46-B097-5F1C5C7C3C6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49807" y="0"/>
            <a:ext cx="8394193" cy="257175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or Graphic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9804E5-74BF-BD47-85E5-EA49688872F8}"/>
              </a:ext>
            </a:extLst>
          </p:cNvPr>
          <p:cNvSpPr/>
          <p:nvPr userDrawn="1"/>
        </p:nvSpPr>
        <p:spPr>
          <a:xfrm>
            <a:off x="-1" y="0"/>
            <a:ext cx="749808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A4C0550-2567-47B0-A842-34A8EA4E4C4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52046" y="2571750"/>
            <a:ext cx="8391954" cy="2571750"/>
          </a:xfrm>
          <a:solidFill>
            <a:srgbClr val="F2F2F2"/>
          </a:solidFill>
        </p:spPr>
        <p:txBody>
          <a:bodyPr lIns="365760" tIns="365760" rIns="365760" bIns="640080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5B4E80E-CF6A-4FCA-A4C8-4130DC4464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3276" y="2249445"/>
            <a:ext cx="2779713" cy="1148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" i="1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233362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458787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688975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Photo/Image Credit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69AF5-2846-4519-A275-D6D6970A3A9A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3491711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3 area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B5C8110-81AE-49F3-BBD8-142931272FF6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2532807" y="2571750"/>
            <a:ext cx="6611193" cy="2571750"/>
          </a:xfrm>
          <a:solidFill>
            <a:srgbClr val="F2F2F2"/>
          </a:solidFill>
        </p:spPr>
        <p:txBody>
          <a:bodyPr lIns="365760" tIns="365760" rIns="365760" bIns="640080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832604-F597-CE4C-9045-0EDB4883F306}"/>
              </a:ext>
            </a:extLst>
          </p:cNvPr>
          <p:cNvSpPr/>
          <p:nvPr userDrawn="1"/>
        </p:nvSpPr>
        <p:spPr>
          <a:xfrm>
            <a:off x="0" y="0"/>
            <a:ext cx="2532807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DA4E00E-726E-4ABB-8C3F-7155D675B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35" y="508393"/>
            <a:ext cx="1840024" cy="1094188"/>
          </a:xfrm>
          <a:noFill/>
        </p:spPr>
        <p:txBody>
          <a:bodyPr lIns="0" tIns="0" rIns="0" bIns="0" anchor="t" anchorCtr="0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90A1BFF-6D05-4A9C-A858-9C073D5A49AA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72234" y="3565927"/>
            <a:ext cx="1840025" cy="1096963"/>
          </a:xfrm>
        </p:spPr>
        <p:txBody>
          <a:bodyPr lIns="0" tIns="0" rIns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7A34F1A-F0DB-40F2-B360-EACF6348CA2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3634141" y="505617"/>
            <a:ext cx="4641850" cy="1096962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DD00DC-1411-4EB7-8452-D263842DBD7D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666576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3 areas,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40D2F-968F-4065-A8A6-22BEF1CDF69E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1500188" y="2571750"/>
            <a:ext cx="7643812" cy="2571750"/>
          </a:xfrm>
          <a:solidFill>
            <a:srgbClr val="F2F2F2"/>
          </a:solidFill>
        </p:spPr>
        <p:txBody>
          <a:bodyPr lIns="365760" tIns="365760" rIns="365760" bIns="640080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AAD8C3-A811-7F49-ABE6-460F673A0377}"/>
              </a:ext>
            </a:extLst>
          </p:cNvPr>
          <p:cNvSpPr/>
          <p:nvPr userDrawn="1"/>
        </p:nvSpPr>
        <p:spPr>
          <a:xfrm>
            <a:off x="-1" y="0"/>
            <a:ext cx="1499616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DF97728-FC1C-40CE-8164-4E759FAAE1F6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86048" y="505618"/>
            <a:ext cx="985919" cy="1096963"/>
          </a:xfrm>
        </p:spPr>
        <p:txBody>
          <a:bodyPr lIns="0" tIns="0" rIns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A16ECC7-95B6-4155-96E7-F0FFF0626F7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922488" y="505617"/>
            <a:ext cx="4641850" cy="1096962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63C21C-3060-49FB-8CE1-84138A3A61B7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200942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3AA24C-5AAC-2848-838E-F2528852E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4" b="7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36975" y="1504827"/>
            <a:ext cx="5393498" cy="1095516"/>
          </a:xfrm>
          <a:solidFill>
            <a:schemeClr val="accent1">
              <a:alpha val="75000"/>
            </a:schemeClr>
          </a:solidFill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2800"/>
              </a:lnSpc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736975" y="2744787"/>
            <a:ext cx="4322763" cy="1101551"/>
          </a:xfrm>
          <a:solidFill>
            <a:schemeClr val="accent1">
              <a:alpha val="75000"/>
            </a:schemeClr>
          </a:solidFill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1760"/>
              </a:lnSpc>
              <a:spcBef>
                <a:spcPts val="4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  <a:br>
              <a:rPr lang="en-US"/>
            </a:br>
            <a:r>
              <a:rPr lang="en-US"/>
              <a:t>Venue or Organization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21FBE40-03AF-2040-B470-29B21F4E35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454" y="0"/>
            <a:ext cx="2331892" cy="10923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A26CA5-C27A-41A2-8DC4-F68584DE36EE}"/>
              </a:ext>
            </a:extLst>
          </p:cNvPr>
          <p:cNvSpPr txBox="1"/>
          <p:nvPr userDrawn="1"/>
        </p:nvSpPr>
        <p:spPr>
          <a:xfrm>
            <a:off x="467454" y="4830962"/>
            <a:ext cx="2093495" cy="200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600" i="1">
                <a:solidFill>
                  <a:schemeClr val="tx1">
                    <a:lumMod val="20000"/>
                    <a:lumOff val="80000"/>
                  </a:schemeClr>
                </a:solidFill>
              </a:rPr>
              <a:t>Photo by Dennis Schroeder, NREL 56461</a:t>
            </a:r>
          </a:p>
        </p:txBody>
      </p:sp>
    </p:spTree>
    <p:extLst>
      <p:ext uri="{BB962C8B-B14F-4D97-AF65-F5344CB8AC3E}">
        <p14:creationId xmlns:p14="http://schemas.microsoft.com/office/powerpoint/2010/main" val="2713100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pli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40D2F-968F-4065-A8A6-22BEF1CDF69E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749807" y="2571750"/>
            <a:ext cx="8394193" cy="2571750"/>
          </a:xfrm>
          <a:solidFill>
            <a:srgbClr val="F2F2F2"/>
          </a:solidFill>
        </p:spPr>
        <p:txBody>
          <a:bodyPr lIns="365760" tIns="365760" rIns="365760" bIns="640080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A16ECC7-95B6-4155-96E7-F0FFF0626F7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105593" y="505617"/>
            <a:ext cx="5458745" cy="1096962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87FD9B-4A46-4188-9F66-F09E1C0537B3}"/>
              </a:ext>
            </a:extLst>
          </p:cNvPr>
          <p:cNvSpPr/>
          <p:nvPr userDrawn="1"/>
        </p:nvSpPr>
        <p:spPr>
          <a:xfrm>
            <a:off x="-1" y="0"/>
            <a:ext cx="749808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B8D80D-673F-49CE-9B49-542071ED92C3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727628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-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Photo Slide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457200" y="1391881"/>
            <a:ext cx="4123076" cy="22162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4825308" y="182880"/>
            <a:ext cx="3871998" cy="18353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4825308" y="2479946"/>
            <a:ext cx="3871998" cy="19520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0C75BF-C07C-47CD-BC98-DC5F9CA1E633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57200" y="4027648"/>
            <a:ext cx="4122738" cy="725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D7D123A-BFAA-4E7B-B179-5688121C54F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57200" y="3698788"/>
            <a:ext cx="4122738" cy="2159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Photo/Image Credit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DF822E2-A016-4350-A90C-517C3974F4D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826000" y="2086495"/>
            <a:ext cx="3871913" cy="21538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Photo/Image Credit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344F37C-48C1-4A08-9DB4-76F621838FA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826000" y="4497388"/>
            <a:ext cx="3871913" cy="25558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Photo/Image Credit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479964-3818-4F74-92D3-AD8F0D61924C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6345954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/Peop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A529BD-0885-4573-99C8-4157FC9C40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766" y="1592817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6213BBD-3855-4B0B-8A84-51E9FC1372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80720" y="1592816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67D606CB-34C0-401F-875B-BEEEDC034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29674" y="1592815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61B2D16-15AF-42DD-BA50-78E34CF626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78628" y="1592814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2A3C1B0-1F07-463E-92DE-7FE5C13FEC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27582" y="1592813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7847C206-E8D5-4795-A08D-E50DEA08FF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76536" y="1592812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6C1C3C0A-A4E2-4436-8A46-289CEC4F77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25490" y="1592811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BDF8D528-E9EA-4E35-8491-F6A9978912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74444" y="1592810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21D1C5A0-CC5F-476B-B4BA-09FD03598BB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23398" y="1592809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CA0A3023-3E60-4D2C-A931-CC328FE9FE1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72352" y="1592808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24671-09ED-4FA8-983D-EAD721B0D1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5" y="2318970"/>
            <a:ext cx="789039" cy="273727"/>
          </a:xfrm>
        </p:spPr>
        <p:txBody>
          <a:bodyPr lIns="0" t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FF7F23A-1789-43BF-B20F-65A7ECB89F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475" y="2632200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9C0580B-145C-42FD-AA24-171E95A5D6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20429" y="2318970"/>
            <a:ext cx="789039" cy="273727"/>
          </a:xfrm>
        </p:spPr>
        <p:txBody>
          <a:bodyPr lIns="0" t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A792742-716F-429B-A7B2-985D160C97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20429" y="2632200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D25B8AE-4C6F-454E-88CF-0FBA4D1E3C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69383" y="2318970"/>
            <a:ext cx="789039" cy="273727"/>
          </a:xfrm>
        </p:spPr>
        <p:txBody>
          <a:bodyPr lIns="0" t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72C8DB5-CC3D-4211-BD80-67AF8CD8F8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69383" y="2632200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92D8796-494D-46E1-BB4E-702BA3AF11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918337" y="2318970"/>
            <a:ext cx="789039" cy="273727"/>
          </a:xfrm>
        </p:spPr>
        <p:txBody>
          <a:bodyPr lIns="0" t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CB459A2-2E74-4103-9617-5F6B5F60CA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18337" y="2632200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FEAE40C-B15B-406F-B301-2122D5E97B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67291" y="2318970"/>
            <a:ext cx="789039" cy="273727"/>
          </a:xfrm>
        </p:spPr>
        <p:txBody>
          <a:bodyPr lIns="0" t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8734984E-F8D3-4C71-AE4B-7FCB18E02F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67291" y="2632200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679171E4-ECF2-4F6C-AF1D-338215896F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16245" y="2318970"/>
            <a:ext cx="789039" cy="273727"/>
          </a:xfrm>
        </p:spPr>
        <p:txBody>
          <a:bodyPr lIns="0" t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51809F2-386E-41F8-9724-BC4D70B0152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16245" y="2632200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5055070-C0E0-4AED-A9A4-78BE4ECD667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65199" y="2318970"/>
            <a:ext cx="789039" cy="273727"/>
          </a:xfrm>
        </p:spPr>
        <p:txBody>
          <a:bodyPr lIns="0" t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6C5032EB-34C8-4285-BB30-E7E2D0BB72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65199" y="2632200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FDC5A0C0-AA66-40BE-B5B4-DBA6456BB2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14153" y="2318970"/>
            <a:ext cx="789039" cy="273727"/>
          </a:xfrm>
        </p:spPr>
        <p:txBody>
          <a:bodyPr lIns="0" t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82125138-D56F-49B0-9B8B-7D74BAD1FCA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14153" y="2632200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AB0C0AB-3AF1-4A3A-B3D2-CF2E51B568C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3107" y="2318970"/>
            <a:ext cx="789039" cy="273727"/>
          </a:xfrm>
        </p:spPr>
        <p:txBody>
          <a:bodyPr lIns="0" t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77718C7-54C4-4992-BA81-1584EEBDF79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63107" y="2632200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3D74D20D-C671-4447-B31D-667B7696D6D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012061" y="2318970"/>
            <a:ext cx="789039" cy="273727"/>
          </a:xfrm>
        </p:spPr>
        <p:txBody>
          <a:bodyPr lIns="0" t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C6140A0-C70B-40E0-B1BB-0E20C267AFF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12061" y="2632200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AFF61686-D651-41DC-80B3-15BC8C88318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31766" y="3206547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8" name="Picture Placeholder 5">
            <a:extLst>
              <a:ext uri="{FF2B5EF4-FFF2-40B4-BE49-F238E27FC236}">
                <a16:creationId xmlns:a16="http://schemas.microsoft.com/office/drawing/2014/main" id="{45A17B8C-890F-4D15-B663-D63CB5DA7A2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280720" y="3206546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9" name="Picture Placeholder 5">
            <a:extLst>
              <a:ext uri="{FF2B5EF4-FFF2-40B4-BE49-F238E27FC236}">
                <a16:creationId xmlns:a16="http://schemas.microsoft.com/office/drawing/2014/main" id="{B3B0BC5C-C645-4CC6-BDB7-28346D701A5C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129674" y="3206545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0" name="Picture Placeholder 5">
            <a:extLst>
              <a:ext uri="{FF2B5EF4-FFF2-40B4-BE49-F238E27FC236}">
                <a16:creationId xmlns:a16="http://schemas.microsoft.com/office/drawing/2014/main" id="{80487772-0E40-4BFF-B691-18C353E4597C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978628" y="3206544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1" name="Picture Placeholder 5">
            <a:extLst>
              <a:ext uri="{FF2B5EF4-FFF2-40B4-BE49-F238E27FC236}">
                <a16:creationId xmlns:a16="http://schemas.microsoft.com/office/drawing/2014/main" id="{6F16B967-D687-4D64-86A3-7A63BEED5AB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827582" y="3206543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2" name="Picture Placeholder 5">
            <a:extLst>
              <a:ext uri="{FF2B5EF4-FFF2-40B4-BE49-F238E27FC236}">
                <a16:creationId xmlns:a16="http://schemas.microsoft.com/office/drawing/2014/main" id="{D736DCBA-5A05-47F6-8FE4-54771D84718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676536" y="3206542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3" name="Picture Placeholder 5">
            <a:extLst>
              <a:ext uri="{FF2B5EF4-FFF2-40B4-BE49-F238E27FC236}">
                <a16:creationId xmlns:a16="http://schemas.microsoft.com/office/drawing/2014/main" id="{A0150D37-1D94-4043-B18E-9F85DAB9087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525490" y="3206541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4" name="Picture Placeholder 5">
            <a:extLst>
              <a:ext uri="{FF2B5EF4-FFF2-40B4-BE49-F238E27FC236}">
                <a16:creationId xmlns:a16="http://schemas.microsoft.com/office/drawing/2014/main" id="{8BA10313-44BD-4478-B928-0C2D33EF65E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6374444" y="3206540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5" name="Picture Placeholder 5">
            <a:extLst>
              <a:ext uri="{FF2B5EF4-FFF2-40B4-BE49-F238E27FC236}">
                <a16:creationId xmlns:a16="http://schemas.microsoft.com/office/drawing/2014/main" id="{734ABE7A-035E-4AB1-96EC-5616F3F3A57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223398" y="3206539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6" name="Picture Placeholder 5">
            <a:extLst>
              <a:ext uri="{FF2B5EF4-FFF2-40B4-BE49-F238E27FC236}">
                <a16:creationId xmlns:a16="http://schemas.microsoft.com/office/drawing/2014/main" id="{61ECE862-920A-4ED4-A64D-25D8554CFB1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072352" y="3206538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5AD73573-9F8F-43AE-8A47-27A4EA6624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1475" y="3932700"/>
            <a:ext cx="789039" cy="273727"/>
          </a:xfrm>
        </p:spPr>
        <p:txBody>
          <a:bodyPr lIns="0" tIns="0" r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FD1D8420-9732-43E4-A647-55365C8BB9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1475" y="4245930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CDB4A538-90E4-45C0-88A1-BF42454ADA8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220429" y="3932700"/>
            <a:ext cx="789039" cy="273727"/>
          </a:xfrm>
        </p:spPr>
        <p:txBody>
          <a:bodyPr lIns="0" tIns="0" r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871C4BA4-F38B-4357-B376-0D9AE045C18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220429" y="4245930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1BB91304-BA43-4644-936D-E483439E905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069383" y="3932700"/>
            <a:ext cx="789039" cy="273727"/>
          </a:xfrm>
        </p:spPr>
        <p:txBody>
          <a:bodyPr lIns="0" tIns="0" r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4D2B37AE-57BE-4850-A568-3B81DC5AE4D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069383" y="4245930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4C580F9B-9071-44D6-85C2-8FB9C1D1325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918337" y="3932700"/>
            <a:ext cx="789039" cy="273727"/>
          </a:xfrm>
        </p:spPr>
        <p:txBody>
          <a:bodyPr lIns="0" tIns="0" r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672476A3-2700-4105-8E7A-4E5712FD0CD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918337" y="4245930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A4BE42C6-FFC9-4DDE-9412-F66D55630CA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767291" y="3932700"/>
            <a:ext cx="789039" cy="273727"/>
          </a:xfrm>
        </p:spPr>
        <p:txBody>
          <a:bodyPr lIns="0" tIns="0" r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95A868D2-8BE5-483D-997D-3D1448609BC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767291" y="4245930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0F0D0101-1FF2-40B3-B55B-03C7AFE5343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616245" y="3932700"/>
            <a:ext cx="789039" cy="273727"/>
          </a:xfrm>
        </p:spPr>
        <p:txBody>
          <a:bodyPr lIns="0" tIns="0" r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8" name="Text Placeholder 4">
            <a:extLst>
              <a:ext uri="{FF2B5EF4-FFF2-40B4-BE49-F238E27FC236}">
                <a16:creationId xmlns:a16="http://schemas.microsoft.com/office/drawing/2014/main" id="{2838039E-47F9-4CDB-ADD3-D89B88AE26C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616245" y="4245930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8C6019B0-EF3F-4235-BB75-0321019C997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465199" y="3932700"/>
            <a:ext cx="789039" cy="273727"/>
          </a:xfrm>
        </p:spPr>
        <p:txBody>
          <a:bodyPr lIns="0" tIns="0" r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8509B39E-02B1-4A98-9349-46576A123CE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465199" y="4245930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91" name="Text Placeholder 4">
            <a:extLst>
              <a:ext uri="{FF2B5EF4-FFF2-40B4-BE49-F238E27FC236}">
                <a16:creationId xmlns:a16="http://schemas.microsoft.com/office/drawing/2014/main" id="{70091A78-D184-454C-8DA3-A6DC30A485B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14153" y="3932700"/>
            <a:ext cx="789039" cy="273727"/>
          </a:xfrm>
        </p:spPr>
        <p:txBody>
          <a:bodyPr lIns="0" tIns="0" r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E5C4BDA3-0DC2-4FF1-8335-37DE8780B63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14153" y="4245930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93" name="Text Placeholder 4">
            <a:extLst>
              <a:ext uri="{FF2B5EF4-FFF2-40B4-BE49-F238E27FC236}">
                <a16:creationId xmlns:a16="http://schemas.microsoft.com/office/drawing/2014/main" id="{667C31F9-9400-4AD5-B618-ACEB153E15A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163107" y="3932700"/>
            <a:ext cx="789039" cy="273727"/>
          </a:xfrm>
        </p:spPr>
        <p:txBody>
          <a:bodyPr lIns="0" tIns="0" r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8F08286F-AD3B-40EB-83EB-4D88A2F77C17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163107" y="4245930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95" name="Text Placeholder 4">
            <a:extLst>
              <a:ext uri="{FF2B5EF4-FFF2-40B4-BE49-F238E27FC236}">
                <a16:creationId xmlns:a16="http://schemas.microsoft.com/office/drawing/2014/main" id="{6BD1A057-FD7A-4636-8A1A-BCFBBEF481C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012061" y="3932700"/>
            <a:ext cx="789039" cy="273727"/>
          </a:xfrm>
        </p:spPr>
        <p:txBody>
          <a:bodyPr lIns="0" tIns="0" r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6" name="Text Placeholder 4">
            <a:extLst>
              <a:ext uri="{FF2B5EF4-FFF2-40B4-BE49-F238E27FC236}">
                <a16:creationId xmlns:a16="http://schemas.microsoft.com/office/drawing/2014/main" id="{DAA59115-8F47-4FDF-9E38-E7F4C0107CE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012061" y="4245930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82768CAD-B0CA-4C56-956B-74805B905F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Organization/People Slide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A5DBE26-6274-4E4E-A951-2676ECB5FE25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679578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/Peop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A529BD-0885-4573-99C8-4157FC9C40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766" y="1319090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6213BBD-3855-4B0B-8A84-51E9FC1372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80720" y="1319089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67D606CB-34C0-401F-875B-BEEEDC034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29674" y="1319088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61B2D16-15AF-42DD-BA50-78E34CF626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78628" y="1319087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2A3C1B0-1F07-463E-92DE-7FE5C13FEC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27582" y="1319086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7847C206-E8D5-4795-A08D-E50DEA08FF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76536" y="1319085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6C1C3C0A-A4E2-4436-8A46-289CEC4F77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25490" y="1319084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BDF8D528-E9EA-4E35-8491-F6A9978912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74444" y="1319083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21D1C5A0-CC5F-476B-B4BA-09FD03598BB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23398" y="1319082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CA0A3023-3E60-4D2C-A931-CC328FE9FE1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72352" y="1319081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24671-09ED-4FA8-983D-EAD721B0D1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5" y="2045243"/>
            <a:ext cx="789039" cy="273727"/>
          </a:xfrm>
        </p:spPr>
        <p:txBody>
          <a:bodyPr lIns="0" t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FF7F23A-1789-43BF-B20F-65A7ECB89F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475" y="2358473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9C0580B-145C-42FD-AA24-171E95A5D6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20429" y="2045243"/>
            <a:ext cx="789039" cy="273727"/>
          </a:xfrm>
        </p:spPr>
        <p:txBody>
          <a:bodyPr lIns="0" t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A792742-716F-429B-A7B2-985D160C97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20429" y="2358473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D25B8AE-4C6F-454E-88CF-0FBA4D1E3C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69383" y="2045243"/>
            <a:ext cx="789039" cy="273727"/>
          </a:xfrm>
        </p:spPr>
        <p:txBody>
          <a:bodyPr lIns="0" t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72C8DB5-CC3D-4211-BD80-67AF8CD8F8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69383" y="2358473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92D8796-494D-46E1-BB4E-702BA3AF11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918337" y="2045243"/>
            <a:ext cx="789039" cy="273727"/>
          </a:xfrm>
        </p:spPr>
        <p:txBody>
          <a:bodyPr lIns="0" t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CB459A2-2E74-4103-9617-5F6B5F60CA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18337" y="2358473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FEAE40C-B15B-406F-B301-2122D5E97B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67291" y="2045243"/>
            <a:ext cx="789039" cy="273727"/>
          </a:xfrm>
        </p:spPr>
        <p:txBody>
          <a:bodyPr lIns="0" t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8734984E-F8D3-4C71-AE4B-7FCB18E02F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67291" y="2358473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679171E4-ECF2-4F6C-AF1D-338215896F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16245" y="2045243"/>
            <a:ext cx="789039" cy="273727"/>
          </a:xfrm>
        </p:spPr>
        <p:txBody>
          <a:bodyPr lIns="0" t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51809F2-386E-41F8-9724-BC4D70B0152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16245" y="2358473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5055070-C0E0-4AED-A9A4-78BE4ECD667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65199" y="2045243"/>
            <a:ext cx="789039" cy="273727"/>
          </a:xfrm>
        </p:spPr>
        <p:txBody>
          <a:bodyPr lIns="0" t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6C5032EB-34C8-4285-BB30-E7E2D0BB72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65199" y="2358473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FDC5A0C0-AA66-40BE-B5B4-DBA6456BB2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14153" y="2045243"/>
            <a:ext cx="789039" cy="273727"/>
          </a:xfrm>
        </p:spPr>
        <p:txBody>
          <a:bodyPr lIns="0" t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82125138-D56F-49B0-9B8B-7D74BAD1FCA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14153" y="2358473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AB0C0AB-3AF1-4A3A-B3D2-CF2E51B568C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3107" y="2045243"/>
            <a:ext cx="789039" cy="273727"/>
          </a:xfrm>
        </p:spPr>
        <p:txBody>
          <a:bodyPr lIns="0" t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77718C7-54C4-4992-BA81-1584EEBDF79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63107" y="2358473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3D74D20D-C671-4447-B31D-667B7696D6D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012061" y="2045243"/>
            <a:ext cx="789039" cy="273727"/>
          </a:xfrm>
        </p:spPr>
        <p:txBody>
          <a:bodyPr lIns="0" t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C6140A0-C70B-40E0-B1BB-0E20C267AFF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12061" y="2358473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AFF61686-D651-41DC-80B3-15BC8C88318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31766" y="2932820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8" name="Picture Placeholder 5">
            <a:extLst>
              <a:ext uri="{FF2B5EF4-FFF2-40B4-BE49-F238E27FC236}">
                <a16:creationId xmlns:a16="http://schemas.microsoft.com/office/drawing/2014/main" id="{45A17B8C-890F-4D15-B663-D63CB5DA7A2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280720" y="2932819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9" name="Picture Placeholder 5">
            <a:extLst>
              <a:ext uri="{FF2B5EF4-FFF2-40B4-BE49-F238E27FC236}">
                <a16:creationId xmlns:a16="http://schemas.microsoft.com/office/drawing/2014/main" id="{B3B0BC5C-C645-4CC6-BDB7-28346D701A5C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129674" y="2932818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0" name="Picture Placeholder 5">
            <a:extLst>
              <a:ext uri="{FF2B5EF4-FFF2-40B4-BE49-F238E27FC236}">
                <a16:creationId xmlns:a16="http://schemas.microsoft.com/office/drawing/2014/main" id="{80487772-0E40-4BFF-B691-18C353E4597C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978628" y="2932817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1" name="Picture Placeholder 5">
            <a:extLst>
              <a:ext uri="{FF2B5EF4-FFF2-40B4-BE49-F238E27FC236}">
                <a16:creationId xmlns:a16="http://schemas.microsoft.com/office/drawing/2014/main" id="{6F16B967-D687-4D64-86A3-7A63BEED5AB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827582" y="2932816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2" name="Picture Placeholder 5">
            <a:extLst>
              <a:ext uri="{FF2B5EF4-FFF2-40B4-BE49-F238E27FC236}">
                <a16:creationId xmlns:a16="http://schemas.microsoft.com/office/drawing/2014/main" id="{D736DCBA-5A05-47F6-8FE4-54771D84718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676536" y="2932815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3" name="Picture Placeholder 5">
            <a:extLst>
              <a:ext uri="{FF2B5EF4-FFF2-40B4-BE49-F238E27FC236}">
                <a16:creationId xmlns:a16="http://schemas.microsoft.com/office/drawing/2014/main" id="{A0150D37-1D94-4043-B18E-9F85DAB9087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525490" y="2932814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4" name="Picture Placeholder 5">
            <a:extLst>
              <a:ext uri="{FF2B5EF4-FFF2-40B4-BE49-F238E27FC236}">
                <a16:creationId xmlns:a16="http://schemas.microsoft.com/office/drawing/2014/main" id="{8BA10313-44BD-4478-B928-0C2D33EF65E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6374444" y="2932813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5" name="Picture Placeholder 5">
            <a:extLst>
              <a:ext uri="{FF2B5EF4-FFF2-40B4-BE49-F238E27FC236}">
                <a16:creationId xmlns:a16="http://schemas.microsoft.com/office/drawing/2014/main" id="{734ABE7A-035E-4AB1-96EC-5616F3F3A57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223398" y="2932812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6" name="Picture Placeholder 5">
            <a:extLst>
              <a:ext uri="{FF2B5EF4-FFF2-40B4-BE49-F238E27FC236}">
                <a16:creationId xmlns:a16="http://schemas.microsoft.com/office/drawing/2014/main" id="{61ECE862-920A-4ED4-A64D-25D8554CFB1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072352" y="2932811"/>
            <a:ext cx="668456" cy="66845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5AD73573-9F8F-43AE-8A47-27A4EA6624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1475" y="3658973"/>
            <a:ext cx="789039" cy="273727"/>
          </a:xfrm>
        </p:spPr>
        <p:txBody>
          <a:bodyPr lIns="0" tIns="0" r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FD1D8420-9732-43E4-A647-55365C8BB9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1475" y="3972203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CDB4A538-90E4-45C0-88A1-BF42454ADA8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220429" y="3658973"/>
            <a:ext cx="789039" cy="273727"/>
          </a:xfrm>
        </p:spPr>
        <p:txBody>
          <a:bodyPr lIns="0" tIns="0" r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871C4BA4-F38B-4357-B376-0D9AE045C18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220429" y="3972203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1BB91304-BA43-4644-936D-E483439E905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069383" y="3658973"/>
            <a:ext cx="789039" cy="273727"/>
          </a:xfrm>
        </p:spPr>
        <p:txBody>
          <a:bodyPr lIns="0" tIns="0" r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4D2B37AE-57BE-4850-A568-3B81DC5AE4D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069383" y="3972203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4C580F9B-9071-44D6-85C2-8FB9C1D1325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918337" y="3658973"/>
            <a:ext cx="789039" cy="273727"/>
          </a:xfrm>
        </p:spPr>
        <p:txBody>
          <a:bodyPr lIns="0" tIns="0" r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672476A3-2700-4105-8E7A-4E5712FD0CD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918337" y="3972203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A4BE42C6-FFC9-4DDE-9412-F66D55630CA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767291" y="3658973"/>
            <a:ext cx="789039" cy="273727"/>
          </a:xfrm>
        </p:spPr>
        <p:txBody>
          <a:bodyPr lIns="0" tIns="0" r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95A868D2-8BE5-483D-997D-3D1448609BC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767291" y="3972203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0F0D0101-1FF2-40B3-B55B-03C7AFE5343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616245" y="3658973"/>
            <a:ext cx="789039" cy="273727"/>
          </a:xfrm>
        </p:spPr>
        <p:txBody>
          <a:bodyPr lIns="0" tIns="0" r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8" name="Text Placeholder 4">
            <a:extLst>
              <a:ext uri="{FF2B5EF4-FFF2-40B4-BE49-F238E27FC236}">
                <a16:creationId xmlns:a16="http://schemas.microsoft.com/office/drawing/2014/main" id="{2838039E-47F9-4CDB-ADD3-D89B88AE26C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616245" y="3972203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8C6019B0-EF3F-4235-BB75-0321019C997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465199" y="3658973"/>
            <a:ext cx="789039" cy="273727"/>
          </a:xfrm>
        </p:spPr>
        <p:txBody>
          <a:bodyPr lIns="0" tIns="0" r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8509B39E-02B1-4A98-9349-46576A123CE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465199" y="3972203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91" name="Text Placeholder 4">
            <a:extLst>
              <a:ext uri="{FF2B5EF4-FFF2-40B4-BE49-F238E27FC236}">
                <a16:creationId xmlns:a16="http://schemas.microsoft.com/office/drawing/2014/main" id="{70091A78-D184-454C-8DA3-A6DC30A485B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14153" y="3658973"/>
            <a:ext cx="789039" cy="273727"/>
          </a:xfrm>
        </p:spPr>
        <p:txBody>
          <a:bodyPr lIns="0" tIns="0" r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E5C4BDA3-0DC2-4FF1-8335-37DE8780B63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14153" y="3972203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93" name="Text Placeholder 4">
            <a:extLst>
              <a:ext uri="{FF2B5EF4-FFF2-40B4-BE49-F238E27FC236}">
                <a16:creationId xmlns:a16="http://schemas.microsoft.com/office/drawing/2014/main" id="{667C31F9-9400-4AD5-B618-ACEB153E15A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163107" y="3658973"/>
            <a:ext cx="789039" cy="273727"/>
          </a:xfrm>
        </p:spPr>
        <p:txBody>
          <a:bodyPr lIns="0" tIns="0" r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8F08286F-AD3B-40EB-83EB-4D88A2F77C17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163107" y="3972203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95" name="Text Placeholder 4">
            <a:extLst>
              <a:ext uri="{FF2B5EF4-FFF2-40B4-BE49-F238E27FC236}">
                <a16:creationId xmlns:a16="http://schemas.microsoft.com/office/drawing/2014/main" id="{6BD1A057-FD7A-4636-8A1A-BCFBBEF481C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012061" y="3658973"/>
            <a:ext cx="789039" cy="273727"/>
          </a:xfrm>
        </p:spPr>
        <p:txBody>
          <a:bodyPr lIns="0" tIns="0" rIns="0" bIns="0" anchor="b" anchorCtr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6" name="Text Placeholder 4">
            <a:extLst>
              <a:ext uri="{FF2B5EF4-FFF2-40B4-BE49-F238E27FC236}">
                <a16:creationId xmlns:a16="http://schemas.microsoft.com/office/drawing/2014/main" id="{DAA59115-8F47-4FDF-9E38-E7F4C0107CE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012061" y="3972203"/>
            <a:ext cx="789039" cy="273727"/>
          </a:xfrm>
        </p:spPr>
        <p:txBody>
          <a:bodyPr anchor="t" anchorCtr="0"/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/>
              <a:t>Title/Center</a:t>
            </a:r>
          </a:p>
        </p:txBody>
      </p:sp>
      <p:sp>
        <p:nvSpPr>
          <p:cNvPr id="64" name="Title 3">
            <a:extLst>
              <a:ext uri="{FF2B5EF4-FFF2-40B4-BE49-F238E27FC236}">
                <a16:creationId xmlns:a16="http://schemas.microsoft.com/office/drawing/2014/main" id="{A055FDD0-30F9-4581-A9CE-0EDD56F86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"/>
            <a:ext cx="8236857" cy="776514"/>
          </a:xfrm>
        </p:spPr>
        <p:txBody>
          <a:bodyPr/>
          <a:lstStyle/>
          <a:p>
            <a:r>
              <a:rPr lang="en-US"/>
              <a:t>Organization/People Slide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B07D449-21E7-4862-8552-4C9D4D99C290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409819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3214914" cy="120015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83661" y="138719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983661" y="177677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83661" y="18665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983661" y="22561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983661" y="235108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983661" y="274066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83661" y="283664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983661" y="322622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983661" y="33284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983661" y="37180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983661" y="3813991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983661" y="4203563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983661" y="429954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983661" y="468912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7146A4F-6A3F-EF4B-929E-5836F6BDE5E3}"/>
              </a:ext>
            </a:extLst>
          </p:cNvPr>
          <p:cNvSpPr/>
          <p:nvPr userDrawn="1"/>
        </p:nvSpPr>
        <p:spPr>
          <a:xfrm>
            <a:off x="468313" y="1390711"/>
            <a:ext cx="431573" cy="38957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9E3358-3387-0344-A4E5-7F543009BFF7}"/>
              </a:ext>
            </a:extLst>
          </p:cNvPr>
          <p:cNvSpPr/>
          <p:nvPr userDrawn="1"/>
        </p:nvSpPr>
        <p:spPr>
          <a:xfrm>
            <a:off x="468313" y="1868884"/>
            <a:ext cx="431573" cy="38957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6C688-264C-8644-BF91-47516BE962DC}"/>
              </a:ext>
            </a:extLst>
          </p:cNvPr>
          <p:cNvSpPr/>
          <p:nvPr userDrawn="1"/>
        </p:nvSpPr>
        <p:spPr>
          <a:xfrm>
            <a:off x="468313" y="2347056"/>
            <a:ext cx="431573" cy="38957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A01238-AB3B-E34F-9AEA-F4E521E46353}"/>
              </a:ext>
            </a:extLst>
          </p:cNvPr>
          <p:cNvSpPr/>
          <p:nvPr userDrawn="1"/>
        </p:nvSpPr>
        <p:spPr>
          <a:xfrm>
            <a:off x="468313" y="2825229"/>
            <a:ext cx="431573" cy="38957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4A093-D04E-9548-A592-9ADBD095FB82}"/>
              </a:ext>
            </a:extLst>
          </p:cNvPr>
          <p:cNvSpPr/>
          <p:nvPr userDrawn="1"/>
        </p:nvSpPr>
        <p:spPr>
          <a:xfrm>
            <a:off x="468313" y="3320179"/>
            <a:ext cx="431573" cy="38957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FAEEF9-51BD-7547-9D28-C4D1709E8B36}"/>
              </a:ext>
            </a:extLst>
          </p:cNvPr>
          <p:cNvSpPr/>
          <p:nvPr userDrawn="1"/>
        </p:nvSpPr>
        <p:spPr>
          <a:xfrm>
            <a:off x="468313" y="3806741"/>
            <a:ext cx="431573" cy="38957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5306E0-61DD-104F-93DD-9C840B7CDCA6}"/>
              </a:ext>
            </a:extLst>
          </p:cNvPr>
          <p:cNvSpPr/>
          <p:nvPr userDrawn="1"/>
        </p:nvSpPr>
        <p:spPr>
          <a:xfrm>
            <a:off x="468313" y="4284913"/>
            <a:ext cx="431573" cy="38957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01D90C-01F0-443E-9114-E80E1AE2D37C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498859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3214914" cy="120015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83661" y="138719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983661" y="177677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83661" y="18665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983661" y="22561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983661" y="235108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983661" y="274066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83661" y="283664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983661" y="322622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983661" y="33284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983661" y="37180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983661" y="3813991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983661" y="4203563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983661" y="429954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983661" y="468912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7146A4F-6A3F-EF4B-929E-5836F6BDE5E3}"/>
              </a:ext>
            </a:extLst>
          </p:cNvPr>
          <p:cNvSpPr/>
          <p:nvPr userDrawn="1"/>
        </p:nvSpPr>
        <p:spPr>
          <a:xfrm>
            <a:off x="468313" y="1390711"/>
            <a:ext cx="431573" cy="38957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9E3358-3387-0344-A4E5-7F543009BFF7}"/>
              </a:ext>
            </a:extLst>
          </p:cNvPr>
          <p:cNvSpPr/>
          <p:nvPr userDrawn="1"/>
        </p:nvSpPr>
        <p:spPr>
          <a:xfrm>
            <a:off x="468313" y="1868884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6C688-264C-8644-BF91-47516BE962DC}"/>
              </a:ext>
            </a:extLst>
          </p:cNvPr>
          <p:cNvSpPr/>
          <p:nvPr userDrawn="1"/>
        </p:nvSpPr>
        <p:spPr>
          <a:xfrm>
            <a:off x="468313" y="2347056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A01238-AB3B-E34F-9AEA-F4E521E46353}"/>
              </a:ext>
            </a:extLst>
          </p:cNvPr>
          <p:cNvSpPr/>
          <p:nvPr userDrawn="1"/>
        </p:nvSpPr>
        <p:spPr>
          <a:xfrm>
            <a:off x="468313" y="2825229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4A093-D04E-9548-A592-9ADBD095FB82}"/>
              </a:ext>
            </a:extLst>
          </p:cNvPr>
          <p:cNvSpPr/>
          <p:nvPr userDrawn="1"/>
        </p:nvSpPr>
        <p:spPr>
          <a:xfrm>
            <a:off x="468313" y="3320179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FAEEF9-51BD-7547-9D28-C4D1709E8B36}"/>
              </a:ext>
            </a:extLst>
          </p:cNvPr>
          <p:cNvSpPr/>
          <p:nvPr userDrawn="1"/>
        </p:nvSpPr>
        <p:spPr>
          <a:xfrm>
            <a:off x="468313" y="3806741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5306E0-61DD-104F-93DD-9C840B7CDCA6}"/>
              </a:ext>
            </a:extLst>
          </p:cNvPr>
          <p:cNvSpPr/>
          <p:nvPr userDrawn="1"/>
        </p:nvSpPr>
        <p:spPr>
          <a:xfrm>
            <a:off x="468313" y="4284913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A4BBDF-ECBF-4F49-A602-AB6ED6BACDA6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1427652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3214914" cy="120015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83661" y="138719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983661" y="177677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83661" y="18665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983661" y="22561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983661" y="235108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983661" y="274066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83661" y="283664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983661" y="322622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983661" y="33284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983661" y="37180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983661" y="3813991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983661" y="4203563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983661" y="429954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983661" y="468912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7146A4F-6A3F-EF4B-929E-5836F6BDE5E3}"/>
              </a:ext>
            </a:extLst>
          </p:cNvPr>
          <p:cNvSpPr/>
          <p:nvPr userDrawn="1"/>
        </p:nvSpPr>
        <p:spPr>
          <a:xfrm>
            <a:off x="468313" y="1390711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9E3358-3387-0344-A4E5-7F543009BFF7}"/>
              </a:ext>
            </a:extLst>
          </p:cNvPr>
          <p:cNvSpPr/>
          <p:nvPr userDrawn="1"/>
        </p:nvSpPr>
        <p:spPr>
          <a:xfrm>
            <a:off x="468313" y="1868884"/>
            <a:ext cx="431573" cy="38957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6C688-264C-8644-BF91-47516BE962DC}"/>
              </a:ext>
            </a:extLst>
          </p:cNvPr>
          <p:cNvSpPr/>
          <p:nvPr userDrawn="1"/>
        </p:nvSpPr>
        <p:spPr>
          <a:xfrm>
            <a:off x="468313" y="2347056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A01238-AB3B-E34F-9AEA-F4E521E46353}"/>
              </a:ext>
            </a:extLst>
          </p:cNvPr>
          <p:cNvSpPr/>
          <p:nvPr userDrawn="1"/>
        </p:nvSpPr>
        <p:spPr>
          <a:xfrm>
            <a:off x="468313" y="2825229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4A093-D04E-9548-A592-9ADBD095FB82}"/>
              </a:ext>
            </a:extLst>
          </p:cNvPr>
          <p:cNvSpPr/>
          <p:nvPr userDrawn="1"/>
        </p:nvSpPr>
        <p:spPr>
          <a:xfrm>
            <a:off x="468313" y="3320179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FAEEF9-51BD-7547-9D28-C4D1709E8B36}"/>
              </a:ext>
            </a:extLst>
          </p:cNvPr>
          <p:cNvSpPr/>
          <p:nvPr userDrawn="1"/>
        </p:nvSpPr>
        <p:spPr>
          <a:xfrm>
            <a:off x="468313" y="3806741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5306E0-61DD-104F-93DD-9C840B7CDCA6}"/>
              </a:ext>
            </a:extLst>
          </p:cNvPr>
          <p:cNvSpPr/>
          <p:nvPr userDrawn="1"/>
        </p:nvSpPr>
        <p:spPr>
          <a:xfrm>
            <a:off x="468313" y="4284913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EF2436-A4AE-48D1-B685-43389517E473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725204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3214914" cy="120015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83661" y="138719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983661" y="177677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83661" y="18665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983661" y="22561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983661" y="235108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983661" y="274066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83661" y="283664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983661" y="322622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983661" y="33284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983661" y="37180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983661" y="3813991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983661" y="4203563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983661" y="429954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983661" y="468912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7146A4F-6A3F-EF4B-929E-5836F6BDE5E3}"/>
              </a:ext>
            </a:extLst>
          </p:cNvPr>
          <p:cNvSpPr/>
          <p:nvPr userDrawn="1"/>
        </p:nvSpPr>
        <p:spPr>
          <a:xfrm>
            <a:off x="468313" y="1390711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9E3358-3387-0344-A4E5-7F543009BFF7}"/>
              </a:ext>
            </a:extLst>
          </p:cNvPr>
          <p:cNvSpPr/>
          <p:nvPr userDrawn="1"/>
        </p:nvSpPr>
        <p:spPr>
          <a:xfrm>
            <a:off x="468313" y="1868884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6C688-264C-8644-BF91-47516BE962DC}"/>
              </a:ext>
            </a:extLst>
          </p:cNvPr>
          <p:cNvSpPr/>
          <p:nvPr userDrawn="1"/>
        </p:nvSpPr>
        <p:spPr>
          <a:xfrm>
            <a:off x="468313" y="2347056"/>
            <a:ext cx="431573" cy="38957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A01238-AB3B-E34F-9AEA-F4E521E46353}"/>
              </a:ext>
            </a:extLst>
          </p:cNvPr>
          <p:cNvSpPr/>
          <p:nvPr userDrawn="1"/>
        </p:nvSpPr>
        <p:spPr>
          <a:xfrm>
            <a:off x="468313" y="2825229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4A093-D04E-9548-A592-9ADBD095FB82}"/>
              </a:ext>
            </a:extLst>
          </p:cNvPr>
          <p:cNvSpPr/>
          <p:nvPr userDrawn="1"/>
        </p:nvSpPr>
        <p:spPr>
          <a:xfrm>
            <a:off x="468313" y="3320179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FAEEF9-51BD-7547-9D28-C4D1709E8B36}"/>
              </a:ext>
            </a:extLst>
          </p:cNvPr>
          <p:cNvSpPr/>
          <p:nvPr userDrawn="1"/>
        </p:nvSpPr>
        <p:spPr>
          <a:xfrm>
            <a:off x="468313" y="3806741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5306E0-61DD-104F-93DD-9C840B7CDCA6}"/>
              </a:ext>
            </a:extLst>
          </p:cNvPr>
          <p:cNvSpPr/>
          <p:nvPr userDrawn="1"/>
        </p:nvSpPr>
        <p:spPr>
          <a:xfrm>
            <a:off x="468313" y="4284913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472166-AF64-4F22-88D8-2C1C45D69B8D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265721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3214914" cy="120015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83661" y="138719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983661" y="177677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83661" y="18665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983661" y="22561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983661" y="235108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983661" y="274066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83661" y="283664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983661" y="322622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983661" y="33284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983661" y="37180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983661" y="3813991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983661" y="4203563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983661" y="429954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983661" y="468912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7146A4F-6A3F-EF4B-929E-5836F6BDE5E3}"/>
              </a:ext>
            </a:extLst>
          </p:cNvPr>
          <p:cNvSpPr/>
          <p:nvPr userDrawn="1"/>
        </p:nvSpPr>
        <p:spPr>
          <a:xfrm>
            <a:off x="468313" y="1390711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9E3358-3387-0344-A4E5-7F543009BFF7}"/>
              </a:ext>
            </a:extLst>
          </p:cNvPr>
          <p:cNvSpPr/>
          <p:nvPr userDrawn="1"/>
        </p:nvSpPr>
        <p:spPr>
          <a:xfrm>
            <a:off x="468313" y="1868884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6C688-264C-8644-BF91-47516BE962DC}"/>
              </a:ext>
            </a:extLst>
          </p:cNvPr>
          <p:cNvSpPr/>
          <p:nvPr userDrawn="1"/>
        </p:nvSpPr>
        <p:spPr>
          <a:xfrm>
            <a:off x="468313" y="2347056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A01238-AB3B-E34F-9AEA-F4E521E46353}"/>
              </a:ext>
            </a:extLst>
          </p:cNvPr>
          <p:cNvSpPr/>
          <p:nvPr userDrawn="1"/>
        </p:nvSpPr>
        <p:spPr>
          <a:xfrm>
            <a:off x="468313" y="2825229"/>
            <a:ext cx="431573" cy="38957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4A093-D04E-9548-A592-9ADBD095FB82}"/>
              </a:ext>
            </a:extLst>
          </p:cNvPr>
          <p:cNvSpPr/>
          <p:nvPr userDrawn="1"/>
        </p:nvSpPr>
        <p:spPr>
          <a:xfrm>
            <a:off x="468313" y="3320179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FAEEF9-51BD-7547-9D28-C4D1709E8B36}"/>
              </a:ext>
            </a:extLst>
          </p:cNvPr>
          <p:cNvSpPr/>
          <p:nvPr userDrawn="1"/>
        </p:nvSpPr>
        <p:spPr>
          <a:xfrm>
            <a:off x="468313" y="3806741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5306E0-61DD-104F-93DD-9C840B7CDCA6}"/>
              </a:ext>
            </a:extLst>
          </p:cNvPr>
          <p:cNvSpPr/>
          <p:nvPr userDrawn="1"/>
        </p:nvSpPr>
        <p:spPr>
          <a:xfrm>
            <a:off x="468313" y="4284913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BF7DB7-399E-46EF-B819-8CE44A17C5F0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1458664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3214914" cy="120015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83661" y="138719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983661" y="177677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83661" y="18665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983661" y="22561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983661" y="235108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983661" y="274066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83661" y="283664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983661" y="322622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983661" y="33284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983661" y="37180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983661" y="3813991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983661" y="4203563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983661" y="429954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983661" y="468912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7146A4F-6A3F-EF4B-929E-5836F6BDE5E3}"/>
              </a:ext>
            </a:extLst>
          </p:cNvPr>
          <p:cNvSpPr/>
          <p:nvPr userDrawn="1"/>
        </p:nvSpPr>
        <p:spPr>
          <a:xfrm>
            <a:off x="468313" y="1390711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9E3358-3387-0344-A4E5-7F543009BFF7}"/>
              </a:ext>
            </a:extLst>
          </p:cNvPr>
          <p:cNvSpPr/>
          <p:nvPr userDrawn="1"/>
        </p:nvSpPr>
        <p:spPr>
          <a:xfrm>
            <a:off x="468313" y="1868884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6C688-264C-8644-BF91-47516BE962DC}"/>
              </a:ext>
            </a:extLst>
          </p:cNvPr>
          <p:cNvSpPr/>
          <p:nvPr userDrawn="1"/>
        </p:nvSpPr>
        <p:spPr>
          <a:xfrm>
            <a:off x="468313" y="2347056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A01238-AB3B-E34F-9AEA-F4E521E46353}"/>
              </a:ext>
            </a:extLst>
          </p:cNvPr>
          <p:cNvSpPr/>
          <p:nvPr userDrawn="1"/>
        </p:nvSpPr>
        <p:spPr>
          <a:xfrm>
            <a:off x="468313" y="2825229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4A093-D04E-9548-A592-9ADBD095FB82}"/>
              </a:ext>
            </a:extLst>
          </p:cNvPr>
          <p:cNvSpPr/>
          <p:nvPr userDrawn="1"/>
        </p:nvSpPr>
        <p:spPr>
          <a:xfrm>
            <a:off x="468313" y="3320179"/>
            <a:ext cx="431573" cy="38957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FAEEF9-51BD-7547-9D28-C4D1709E8B36}"/>
              </a:ext>
            </a:extLst>
          </p:cNvPr>
          <p:cNvSpPr/>
          <p:nvPr userDrawn="1"/>
        </p:nvSpPr>
        <p:spPr>
          <a:xfrm>
            <a:off x="468313" y="3806741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5306E0-61DD-104F-93DD-9C840B7CDCA6}"/>
              </a:ext>
            </a:extLst>
          </p:cNvPr>
          <p:cNvSpPr/>
          <p:nvPr userDrawn="1"/>
        </p:nvSpPr>
        <p:spPr>
          <a:xfrm>
            <a:off x="468313" y="4284913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F5CAA4-6852-4FE1-A6D9-E8A9254CD865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22344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6F3D87-C3BA-374C-A5C4-61C54BBBB0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63" y="0"/>
            <a:ext cx="9130473" cy="514349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36975" y="1504827"/>
            <a:ext cx="5393498" cy="1095516"/>
          </a:xfrm>
          <a:solidFill>
            <a:schemeClr val="accent1">
              <a:alpha val="75000"/>
            </a:schemeClr>
          </a:solidFill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2800"/>
              </a:lnSpc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736975" y="2744787"/>
            <a:ext cx="4322763" cy="1101551"/>
          </a:xfrm>
          <a:solidFill>
            <a:schemeClr val="accent1">
              <a:alpha val="75000"/>
            </a:schemeClr>
          </a:solidFill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1760"/>
              </a:lnSpc>
              <a:spcBef>
                <a:spcPts val="4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  <a:br>
              <a:rPr lang="en-US"/>
            </a:br>
            <a:r>
              <a:rPr lang="en-US"/>
              <a:t>Venue or Organization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21FBE40-03AF-2040-B470-29B21F4E35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454" y="0"/>
            <a:ext cx="2331892" cy="10923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D50BFA-B1F7-4C9D-9C22-4C028B73506D}"/>
              </a:ext>
            </a:extLst>
          </p:cNvPr>
          <p:cNvSpPr txBox="1"/>
          <p:nvPr userDrawn="1"/>
        </p:nvSpPr>
        <p:spPr>
          <a:xfrm>
            <a:off x="467454" y="4830962"/>
            <a:ext cx="2093495" cy="20005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r>
              <a:rPr lang="en-US" sz="600" i="1">
                <a:ln>
                  <a:noFill/>
                </a:ln>
                <a:solidFill>
                  <a:schemeClr val="bg1"/>
                </a:solidFill>
                <a:effectLst>
                  <a:outerShdw blurRad="139700" dir="5400000" algn="t" rotWithShape="0">
                    <a:prstClr val="black"/>
                  </a:outerShdw>
                </a:effectLst>
              </a:rPr>
              <a:t>Photo by Werner Slocum, NREL 68547</a:t>
            </a:r>
          </a:p>
        </p:txBody>
      </p:sp>
    </p:spTree>
    <p:extLst>
      <p:ext uri="{BB962C8B-B14F-4D97-AF65-F5344CB8AC3E}">
        <p14:creationId xmlns:p14="http://schemas.microsoft.com/office/powerpoint/2010/main" val="15012410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3214914" cy="120015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83661" y="138719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983661" y="177677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83661" y="18665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983661" y="22561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983661" y="235108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983661" y="274066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83661" y="283664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983661" y="322622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983661" y="33284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983661" y="37180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983661" y="3813991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983661" y="4203563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983661" y="429954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983661" y="468912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7146A4F-6A3F-EF4B-929E-5836F6BDE5E3}"/>
              </a:ext>
            </a:extLst>
          </p:cNvPr>
          <p:cNvSpPr/>
          <p:nvPr userDrawn="1"/>
        </p:nvSpPr>
        <p:spPr>
          <a:xfrm>
            <a:off x="468313" y="1390711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9E3358-3387-0344-A4E5-7F543009BFF7}"/>
              </a:ext>
            </a:extLst>
          </p:cNvPr>
          <p:cNvSpPr/>
          <p:nvPr userDrawn="1"/>
        </p:nvSpPr>
        <p:spPr>
          <a:xfrm>
            <a:off x="468313" y="1868884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6C688-264C-8644-BF91-47516BE962DC}"/>
              </a:ext>
            </a:extLst>
          </p:cNvPr>
          <p:cNvSpPr/>
          <p:nvPr userDrawn="1"/>
        </p:nvSpPr>
        <p:spPr>
          <a:xfrm>
            <a:off x="468313" y="2347056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A01238-AB3B-E34F-9AEA-F4E521E46353}"/>
              </a:ext>
            </a:extLst>
          </p:cNvPr>
          <p:cNvSpPr/>
          <p:nvPr userDrawn="1"/>
        </p:nvSpPr>
        <p:spPr>
          <a:xfrm>
            <a:off x="468313" y="2825229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4A093-D04E-9548-A592-9ADBD095FB82}"/>
              </a:ext>
            </a:extLst>
          </p:cNvPr>
          <p:cNvSpPr/>
          <p:nvPr userDrawn="1"/>
        </p:nvSpPr>
        <p:spPr>
          <a:xfrm>
            <a:off x="468313" y="3320179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FAEEF9-51BD-7547-9D28-C4D1709E8B36}"/>
              </a:ext>
            </a:extLst>
          </p:cNvPr>
          <p:cNvSpPr/>
          <p:nvPr userDrawn="1"/>
        </p:nvSpPr>
        <p:spPr>
          <a:xfrm>
            <a:off x="468313" y="3806741"/>
            <a:ext cx="431573" cy="38957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5306E0-61DD-104F-93DD-9C840B7CDCA6}"/>
              </a:ext>
            </a:extLst>
          </p:cNvPr>
          <p:cNvSpPr/>
          <p:nvPr userDrawn="1"/>
        </p:nvSpPr>
        <p:spPr>
          <a:xfrm>
            <a:off x="468313" y="4284913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2F342F-560D-45EE-AC97-0A018E8C678A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5676175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3214914" cy="120015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83661" y="138719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983661" y="177677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83661" y="18665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983661" y="22561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983661" y="235108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983661" y="274066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83661" y="283664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983661" y="322622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983661" y="33284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983661" y="37180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983661" y="3813991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983661" y="4203563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983661" y="429954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983661" y="468912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7146A4F-6A3F-EF4B-929E-5836F6BDE5E3}"/>
              </a:ext>
            </a:extLst>
          </p:cNvPr>
          <p:cNvSpPr/>
          <p:nvPr userDrawn="1"/>
        </p:nvSpPr>
        <p:spPr>
          <a:xfrm>
            <a:off x="468313" y="1390711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9E3358-3387-0344-A4E5-7F543009BFF7}"/>
              </a:ext>
            </a:extLst>
          </p:cNvPr>
          <p:cNvSpPr/>
          <p:nvPr userDrawn="1"/>
        </p:nvSpPr>
        <p:spPr>
          <a:xfrm>
            <a:off x="468313" y="1868884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6C688-264C-8644-BF91-47516BE962DC}"/>
              </a:ext>
            </a:extLst>
          </p:cNvPr>
          <p:cNvSpPr/>
          <p:nvPr userDrawn="1"/>
        </p:nvSpPr>
        <p:spPr>
          <a:xfrm>
            <a:off x="468313" y="2347056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A01238-AB3B-E34F-9AEA-F4E521E46353}"/>
              </a:ext>
            </a:extLst>
          </p:cNvPr>
          <p:cNvSpPr/>
          <p:nvPr userDrawn="1"/>
        </p:nvSpPr>
        <p:spPr>
          <a:xfrm>
            <a:off x="468313" y="2825229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4A093-D04E-9548-A592-9ADBD095FB82}"/>
              </a:ext>
            </a:extLst>
          </p:cNvPr>
          <p:cNvSpPr/>
          <p:nvPr userDrawn="1"/>
        </p:nvSpPr>
        <p:spPr>
          <a:xfrm>
            <a:off x="468313" y="3320179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FAEEF9-51BD-7547-9D28-C4D1709E8B36}"/>
              </a:ext>
            </a:extLst>
          </p:cNvPr>
          <p:cNvSpPr/>
          <p:nvPr userDrawn="1"/>
        </p:nvSpPr>
        <p:spPr>
          <a:xfrm>
            <a:off x="468313" y="3806741"/>
            <a:ext cx="431573" cy="3895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5306E0-61DD-104F-93DD-9C840B7CDCA6}"/>
              </a:ext>
            </a:extLst>
          </p:cNvPr>
          <p:cNvSpPr/>
          <p:nvPr userDrawn="1"/>
        </p:nvSpPr>
        <p:spPr>
          <a:xfrm>
            <a:off x="468313" y="4284913"/>
            <a:ext cx="431573" cy="38957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FE1CBB-80DE-4B56-92E2-5AB5EA1D8C9A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70116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741647" y="1939062"/>
            <a:ext cx="49556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673071" y="2588317"/>
            <a:ext cx="4607032" cy="336156"/>
          </a:xfrm>
        </p:spPr>
        <p:txBody>
          <a:bodyPr>
            <a:noAutofit/>
          </a:bodyPr>
          <a:lstStyle>
            <a:lvl1pPr marL="0" indent="0">
              <a:spcBef>
                <a:spcPts val="400"/>
              </a:spcBef>
              <a:buNone/>
              <a:defRPr sz="1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Publication Number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673167" y="2069602"/>
            <a:ext cx="2116667" cy="353860"/>
          </a:xfrm>
          <a:prstGeom prst="rect">
            <a:avLst/>
          </a:prstGeom>
          <a:solidFill>
            <a:srgbClr val="FFFFFF">
              <a:alpha val="59000"/>
            </a:srgbClr>
          </a:solidFill>
        </p:spPr>
        <p:txBody>
          <a:bodyPr wrap="square" lIns="0" tIns="0" rIns="0" bIns="0" rtlCol="0" anchor="ctr">
            <a:noAutofit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US" b="1">
                <a:solidFill>
                  <a:srgbClr val="333333"/>
                </a:solidFill>
              </a:rPr>
              <a:t>  www.nrel.gov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F13A443-B9EC-D845-B6D9-AB36EFFEC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2770" y="4013200"/>
            <a:ext cx="2413000" cy="11303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C60F026A-EFCC-4367-BC39-EB2DA30669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3167" y="404451"/>
            <a:ext cx="4606936" cy="1348326"/>
          </a:xfrm>
          <a:noFill/>
        </p:spPr>
        <p:txBody>
          <a:bodyPr anchor="b" anchorCtr="0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Q&amp;A or Thank You</a:t>
            </a:r>
          </a:p>
        </p:txBody>
      </p:sp>
    </p:spTree>
    <p:extLst>
      <p:ext uri="{BB962C8B-B14F-4D97-AF65-F5344CB8AC3E}">
        <p14:creationId xmlns:p14="http://schemas.microsoft.com/office/powerpoint/2010/main" val="19421678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Simple,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741647" y="1939062"/>
            <a:ext cx="49556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673071" y="2588317"/>
            <a:ext cx="4607032" cy="336156"/>
          </a:xfrm>
        </p:spPr>
        <p:txBody>
          <a:bodyPr>
            <a:noAutofit/>
          </a:bodyPr>
          <a:lstStyle>
            <a:lvl1pPr marL="0" indent="0">
              <a:spcBef>
                <a:spcPts val="400"/>
              </a:spcBef>
              <a:buNone/>
              <a:defRPr sz="1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Publication Number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673167" y="2069602"/>
            <a:ext cx="2116667" cy="353860"/>
          </a:xfrm>
          <a:prstGeom prst="rect">
            <a:avLst/>
          </a:prstGeom>
          <a:solidFill>
            <a:srgbClr val="FFFFFF">
              <a:alpha val="59000"/>
            </a:srgbClr>
          </a:solidFill>
        </p:spPr>
        <p:txBody>
          <a:bodyPr wrap="square" lIns="0" tIns="0" rIns="0" bIns="0" rtlCol="0" anchor="ctr">
            <a:noAutofit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US" b="1">
                <a:solidFill>
                  <a:srgbClr val="333333"/>
                </a:solidFill>
              </a:rPr>
              <a:t>  www.nrel.gov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F13A443-B9EC-D845-B6D9-AB36EFFEC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2770" y="4013200"/>
            <a:ext cx="2413000" cy="11303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C60F026A-EFCC-4367-BC39-EB2DA30669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3167" y="404451"/>
            <a:ext cx="4606936" cy="1348326"/>
          </a:xfrm>
          <a:noFill/>
        </p:spPr>
        <p:txBody>
          <a:bodyPr anchor="b" anchorCtr="0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Q&amp;A or 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20E77-7B7E-4A89-AB4D-1F40E9DCD4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327" y="404813"/>
            <a:ext cx="2894013" cy="42989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1606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33061E-7711-4552-AAA9-0C165E333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39" y="0"/>
            <a:ext cx="9121574" cy="5138487"/>
          </a:xfrm>
          <a:prstGeom prst="rect">
            <a:avLst/>
          </a:prstGeom>
        </p:spPr>
      </p:pic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673070" y="2420239"/>
            <a:ext cx="4628719" cy="336156"/>
          </a:xfrm>
          <a:noFill/>
        </p:spPr>
        <p:txBody>
          <a:bodyPr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Publication Number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673167" y="1892672"/>
            <a:ext cx="4628622" cy="35386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US" b="1">
                <a:solidFill>
                  <a:schemeClr val="bg1"/>
                </a:solidFill>
              </a:rPr>
              <a:t>  www.nrel.gov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F13A443-B9EC-D845-B6D9-AB36EFFEC7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2770" y="4013200"/>
            <a:ext cx="2413000" cy="11303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C60F026A-EFCC-4367-BC39-EB2DA30669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3166" y="657261"/>
            <a:ext cx="5470833" cy="1095516"/>
          </a:xfrm>
          <a:solidFill>
            <a:schemeClr val="accent1">
              <a:alpha val="75000"/>
            </a:schemeClr>
          </a:solidFill>
        </p:spPr>
        <p:txBody>
          <a:bodyPr lIns="182880" tIns="182880" rIns="182880" bIns="0" anchor="ctr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Q&amp;A or Thank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BE0CFF-97E6-4CAB-9B8B-8E18EC82F557}"/>
              </a:ext>
            </a:extLst>
          </p:cNvPr>
          <p:cNvSpPr txBox="1"/>
          <p:nvPr userDrawn="1"/>
        </p:nvSpPr>
        <p:spPr>
          <a:xfrm>
            <a:off x="467454" y="4830962"/>
            <a:ext cx="2093495" cy="200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600" i="1">
                <a:solidFill>
                  <a:schemeClr val="tx1">
                    <a:lumMod val="20000"/>
                    <a:lumOff val="80000"/>
                  </a:schemeClr>
                </a:solidFill>
              </a:rPr>
              <a:t>Photo from iStock-627281636</a:t>
            </a:r>
          </a:p>
        </p:txBody>
      </p:sp>
    </p:spTree>
    <p:extLst>
      <p:ext uri="{BB962C8B-B14F-4D97-AF65-F5344CB8AC3E}">
        <p14:creationId xmlns:p14="http://schemas.microsoft.com/office/powerpoint/2010/main" val="93678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CEB231-12B9-4371-884F-701E87812F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39" y="0"/>
            <a:ext cx="9121574" cy="5138487"/>
          </a:xfrm>
          <a:prstGeom prst="rect">
            <a:avLst/>
          </a:prstGeom>
        </p:spPr>
      </p:pic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673070" y="2420239"/>
            <a:ext cx="4628719" cy="336156"/>
          </a:xfrm>
          <a:noFill/>
        </p:spPr>
        <p:txBody>
          <a:bodyPr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Publication Number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F13A443-B9EC-D845-B6D9-AB36EFFEC7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2770" y="4013200"/>
            <a:ext cx="2413000" cy="11303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C60F026A-EFCC-4367-BC39-EB2DA30669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3166" y="657261"/>
            <a:ext cx="5470833" cy="1095516"/>
          </a:xfrm>
          <a:solidFill>
            <a:schemeClr val="accent1">
              <a:alpha val="75000"/>
            </a:schemeClr>
          </a:solidFill>
        </p:spPr>
        <p:txBody>
          <a:bodyPr lIns="182880" tIns="182880" rIns="182880" bIns="0" anchor="ctr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Q&amp;A or Thank You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98CF4B6-1F8E-49B7-9D65-1BEB4C106A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327" y="657261"/>
            <a:ext cx="2894013" cy="404650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AB3D43-F176-408E-8352-9073A9332F2D}"/>
              </a:ext>
            </a:extLst>
          </p:cNvPr>
          <p:cNvSpPr txBox="1"/>
          <p:nvPr userDrawn="1"/>
        </p:nvSpPr>
        <p:spPr>
          <a:xfrm>
            <a:off x="3673167" y="1892672"/>
            <a:ext cx="4628622" cy="35386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US" b="1">
                <a:solidFill>
                  <a:schemeClr val="bg1"/>
                </a:solidFill>
              </a:rPr>
              <a:t>  www.nrel.gov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1C4BF4-E848-475B-A465-7CD63F2FC0D8}"/>
              </a:ext>
            </a:extLst>
          </p:cNvPr>
          <p:cNvSpPr txBox="1"/>
          <p:nvPr userDrawn="1"/>
        </p:nvSpPr>
        <p:spPr>
          <a:xfrm>
            <a:off x="467454" y="4830962"/>
            <a:ext cx="2093495" cy="200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600" i="1">
                <a:solidFill>
                  <a:schemeClr val="tx1">
                    <a:lumMod val="20000"/>
                    <a:lumOff val="80000"/>
                  </a:schemeClr>
                </a:solidFill>
              </a:rPr>
              <a:t>Photo from iStock-627281636</a:t>
            </a:r>
          </a:p>
        </p:txBody>
      </p:sp>
    </p:spTree>
    <p:extLst>
      <p:ext uri="{BB962C8B-B14F-4D97-AF65-F5344CB8AC3E}">
        <p14:creationId xmlns:p14="http://schemas.microsoft.com/office/powerpoint/2010/main" val="18651142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741647" y="1939062"/>
            <a:ext cx="49556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673071" y="2588317"/>
            <a:ext cx="4607032" cy="336156"/>
          </a:xfrm>
        </p:spPr>
        <p:txBody>
          <a:bodyPr>
            <a:noAutofit/>
          </a:bodyPr>
          <a:lstStyle>
            <a:lvl1pPr marL="0" indent="0">
              <a:spcBef>
                <a:spcPts val="400"/>
              </a:spcBef>
              <a:buNone/>
              <a:defRPr sz="1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Publication Number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673167" y="2069602"/>
            <a:ext cx="2116667" cy="353860"/>
          </a:xfrm>
          <a:prstGeom prst="rect">
            <a:avLst/>
          </a:prstGeom>
          <a:solidFill>
            <a:srgbClr val="FFFFFF">
              <a:alpha val="59000"/>
            </a:srgbClr>
          </a:solidFill>
        </p:spPr>
        <p:txBody>
          <a:bodyPr wrap="square" lIns="0" tIns="0" rIns="0" bIns="0" rtlCol="0" anchor="ctr">
            <a:noAutofit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US" b="1">
                <a:solidFill>
                  <a:srgbClr val="333333"/>
                </a:solidFill>
              </a:rPr>
              <a:t>  www.nrel.gov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F13A443-B9EC-D845-B6D9-AB36EFFEC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2770" y="4013200"/>
            <a:ext cx="2413000" cy="11303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C60F026A-EFCC-4367-BC39-EB2DA30669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3167" y="404451"/>
            <a:ext cx="4606936" cy="1348326"/>
          </a:xfrm>
          <a:noFill/>
        </p:spPr>
        <p:txBody>
          <a:bodyPr anchor="b" anchorCtr="0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Q&amp;A or Thank You</a:t>
            </a:r>
          </a:p>
        </p:txBody>
      </p:sp>
    </p:spTree>
    <p:extLst>
      <p:ext uri="{BB962C8B-B14F-4D97-AF65-F5344CB8AC3E}">
        <p14:creationId xmlns:p14="http://schemas.microsoft.com/office/powerpoint/2010/main" val="26106526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58212" y="784900"/>
            <a:ext cx="8427200" cy="40280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913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lob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2AD4B6-5589-B742-BDDC-8DE22CCB22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52" b="152"/>
          <a:stretch/>
        </p:blipFill>
        <p:spPr>
          <a:xfrm>
            <a:off x="0" y="7807"/>
            <a:ext cx="9144000" cy="513550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36975" y="1504827"/>
            <a:ext cx="5393498" cy="1095516"/>
          </a:xfrm>
          <a:solidFill>
            <a:schemeClr val="accent1">
              <a:alpha val="75000"/>
            </a:schemeClr>
          </a:solidFill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2800"/>
              </a:lnSpc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736975" y="2744787"/>
            <a:ext cx="4322763" cy="1101551"/>
          </a:xfrm>
          <a:solidFill>
            <a:schemeClr val="accent1">
              <a:alpha val="75000"/>
            </a:schemeClr>
          </a:solidFill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1760"/>
              </a:lnSpc>
              <a:spcBef>
                <a:spcPts val="4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  <a:br>
              <a:rPr lang="en-US"/>
            </a:br>
            <a:r>
              <a:rPr lang="en-US"/>
              <a:t>Venue or Organization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7876295-9728-A943-A66A-D4797EDDAE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454" y="0"/>
            <a:ext cx="2331892" cy="10923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BAAA24-0384-4816-BE08-29E65ECB0F1A}"/>
              </a:ext>
            </a:extLst>
          </p:cNvPr>
          <p:cNvSpPr txBox="1"/>
          <p:nvPr userDrawn="1"/>
        </p:nvSpPr>
        <p:spPr>
          <a:xfrm>
            <a:off x="467454" y="4830962"/>
            <a:ext cx="2093495" cy="200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600" i="1">
                <a:solidFill>
                  <a:schemeClr val="bg1"/>
                </a:solidFill>
              </a:rPr>
              <a:t>Photo by Dennis Schroeder, NREL 46840</a:t>
            </a:r>
          </a:p>
        </p:txBody>
      </p:sp>
    </p:spTree>
    <p:extLst>
      <p:ext uri="{BB962C8B-B14F-4D97-AF65-F5344CB8AC3E}">
        <p14:creationId xmlns:p14="http://schemas.microsoft.com/office/powerpoint/2010/main" val="367441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 Text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4123076" cy="907143"/>
          </a:xfrm>
        </p:spPr>
        <p:txBody>
          <a:bodyPr/>
          <a:lstStyle/>
          <a:p>
            <a:r>
              <a:rPr lang="en-US"/>
              <a:t>Simple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1" y="1088858"/>
            <a:ext cx="3964404" cy="3657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2C26046-8E0E-4224-8319-3B8C08FE8A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2370" y="1088858"/>
            <a:ext cx="3964404" cy="3657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AC75E7-7BFD-4A75-83A1-67A33697740C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7374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2 - Text,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0"/>
            <a:ext cx="5936343" cy="907143"/>
          </a:xfrm>
        </p:spPr>
        <p:txBody>
          <a:bodyPr/>
          <a:lstStyle/>
          <a:p>
            <a:r>
              <a:rPr lang="en-US"/>
              <a:t>Simple Slide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0398508-7DDA-44A1-AFEE-29EEB82827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088858"/>
            <a:ext cx="3964404" cy="3657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EEA646A-CE53-4212-85CF-13F90A4A2E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2370" y="1088858"/>
            <a:ext cx="3964404" cy="3657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478E95-ED1C-46B4-9802-99CAA61A75DB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82540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3 - text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541FC847-B580-4C25-B899-95B15EE8A8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"/>
            <a:ext cx="8236857" cy="907142"/>
          </a:xfrm>
        </p:spPr>
        <p:txBody>
          <a:bodyPr/>
          <a:lstStyle/>
          <a:p>
            <a:r>
              <a:rPr lang="en-US"/>
              <a:t>Simple Slide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8CFF8C6-439E-44A6-9BDC-A6F28DDA25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1" y="1088858"/>
            <a:ext cx="3964404" cy="3657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72CC39E-4FFF-4CCB-AD88-4D786E556F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2370" y="1088858"/>
            <a:ext cx="3964404" cy="3657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915AE-C5C8-4A6F-8FF4-0ABDA5B47066}"/>
              </a:ext>
            </a:extLst>
          </p:cNvPr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82596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4123076" cy="120015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118872" rIns="91440" bIns="45720" rtlCol="0" anchor="ctr">
            <a:noAutofit/>
          </a:bodyPr>
          <a:lstStyle/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0267"/>
            <a:ext cx="8229600" cy="3264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56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654" r:id="rId7"/>
    <p:sldLayoutId id="2147483655" r:id="rId8"/>
    <p:sldLayoutId id="2147483712" r:id="rId9"/>
    <p:sldLayoutId id="2147483653" r:id="rId10"/>
    <p:sldLayoutId id="2147483707" r:id="rId11"/>
    <p:sldLayoutId id="2147483708" r:id="rId12"/>
    <p:sldLayoutId id="2147483656" r:id="rId13"/>
    <p:sldLayoutId id="2147483666" r:id="rId14"/>
    <p:sldLayoutId id="2147483667" r:id="rId15"/>
    <p:sldLayoutId id="2147483665" r:id="rId16"/>
    <p:sldLayoutId id="2147483668" r:id="rId17"/>
    <p:sldLayoutId id="2147483669" r:id="rId18"/>
    <p:sldLayoutId id="2147483723" r:id="rId19"/>
    <p:sldLayoutId id="2147483671" r:id="rId20"/>
    <p:sldLayoutId id="2147483676" r:id="rId21"/>
    <p:sldLayoutId id="2147483681" r:id="rId22"/>
    <p:sldLayoutId id="2147483682" r:id="rId23"/>
    <p:sldLayoutId id="2147483687" r:id="rId24"/>
    <p:sldLayoutId id="2147483688" r:id="rId25"/>
    <p:sldLayoutId id="2147483678" r:id="rId26"/>
    <p:sldLayoutId id="2147483683" r:id="rId27"/>
    <p:sldLayoutId id="2147483702" r:id="rId28"/>
    <p:sldLayoutId id="2147483684" r:id="rId29"/>
    <p:sldLayoutId id="2147483698" r:id="rId30"/>
    <p:sldLayoutId id="2147483703" r:id="rId31"/>
    <p:sldLayoutId id="2147483685" r:id="rId32"/>
    <p:sldLayoutId id="2147483699" r:id="rId33"/>
    <p:sldLayoutId id="2147483704" r:id="rId34"/>
    <p:sldLayoutId id="2147483680" r:id="rId35"/>
    <p:sldLayoutId id="2147483700" r:id="rId36"/>
    <p:sldLayoutId id="2147483705" r:id="rId37"/>
    <p:sldLayoutId id="2147483686" r:id="rId38"/>
    <p:sldLayoutId id="2147483701" r:id="rId39"/>
    <p:sldLayoutId id="2147483724" r:id="rId40"/>
    <p:sldLayoutId id="2147483672" r:id="rId41"/>
    <p:sldLayoutId id="2147483716" r:id="rId42"/>
    <p:sldLayoutId id="2147483717" r:id="rId43"/>
    <p:sldLayoutId id="2147483657" r:id="rId44"/>
    <p:sldLayoutId id="2147483689" r:id="rId45"/>
    <p:sldLayoutId id="2147483690" r:id="rId46"/>
    <p:sldLayoutId id="2147483691" r:id="rId47"/>
    <p:sldLayoutId id="2147483692" r:id="rId48"/>
    <p:sldLayoutId id="2147483693" r:id="rId49"/>
    <p:sldLayoutId id="2147483694" r:id="rId50"/>
    <p:sldLayoutId id="2147483695" r:id="rId51"/>
    <p:sldLayoutId id="2147483696" r:id="rId52"/>
    <p:sldLayoutId id="2147483713" r:id="rId53"/>
    <p:sldLayoutId id="2147483714" r:id="rId54"/>
    <p:sldLayoutId id="2147483715" r:id="rId55"/>
    <p:sldLayoutId id="2147483725" r:id="rId56"/>
    <p:sldLayoutId id="2147483859" r:id="rId57"/>
  </p:sldLayoutIdLst>
  <p:hf hdr="0" dt="0"/>
  <p:txStyles>
    <p:titleStyle>
      <a:lvl1pPr marL="0" algn="ctr" defTabSz="457200" rtl="0" eaLnBrk="1" latinLnBrk="0" hangingPunct="1">
        <a:lnSpc>
          <a:spcPts val="2800"/>
        </a:lnSpc>
        <a:spcBef>
          <a:spcPts val="0"/>
        </a:spcBef>
        <a:buNone/>
        <a:defRPr sz="3000" kern="1200" spc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27013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69863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5425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4263" indent="-169863" algn="l" defTabSz="457200" rtl="0" eaLnBrk="1" latinLnBrk="0" hangingPunct="1">
        <a:spcBef>
          <a:spcPct val="20000"/>
        </a:spcBef>
        <a:buFont typeface="Arial"/>
        <a:buChar char="»"/>
        <a:tabLst>
          <a:tab pos="1084263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REL/BuildingMOTIF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tfierro/Brick-Haystack-harmonization" TargetMode="Externa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emf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gtfierro@mines.edu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github.com/NREL/BuildingMOTIF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mailto:Avijit.Saha@nrel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FF_A8F6D20A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5014CE-8734-4A9A-6D16-FE2088D9475B}"/>
              </a:ext>
            </a:extLst>
          </p:cNvPr>
          <p:cNvSpPr/>
          <p:nvPr/>
        </p:nvSpPr>
        <p:spPr>
          <a:xfrm>
            <a:off x="477078" y="2841216"/>
            <a:ext cx="8078525" cy="1380927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C31BE8-3FC2-48DC-8122-6996DFD70A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078" y="1504827"/>
            <a:ext cx="8078525" cy="109551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Open-Source Tool for Haystack Model Validation and Harmonization with RDF-based Schemas</a:t>
            </a:r>
          </a:p>
        </p:txBody>
      </p:sp>
      <p:pic>
        <p:nvPicPr>
          <p:cNvPr id="5" name="Picture 4" descr="A picture containing human face, person, human beard, clothing&#10;&#10;Description automatically generated">
            <a:extLst>
              <a:ext uri="{FF2B5EF4-FFF2-40B4-BE49-F238E27FC236}">
                <a16:creationId xmlns:a16="http://schemas.microsoft.com/office/drawing/2014/main" id="{F33EAFAC-C756-22A1-652A-038530871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27" y="2949065"/>
            <a:ext cx="1165228" cy="1165228"/>
          </a:xfrm>
          <a:prstGeom prst="rect">
            <a:avLst/>
          </a:prstGeom>
        </p:spPr>
      </p:pic>
      <p:pic>
        <p:nvPicPr>
          <p:cNvPr id="6" name="Picture 2" descr="Avijit_Headshot.jpg">
            <a:extLst>
              <a:ext uri="{FF2B5EF4-FFF2-40B4-BE49-F238E27FC236}">
                <a16:creationId xmlns:a16="http://schemas.microsoft.com/office/drawing/2014/main" id="{18C4CEF9-23C7-221D-84B9-4CFBA3DEDD5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5619" b="5619"/>
          <a:stretch/>
        </p:blipFill>
        <p:spPr>
          <a:xfrm>
            <a:off x="588397" y="2949065"/>
            <a:ext cx="1001809" cy="116522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A6C886-F0AA-7B80-763B-ADF6F7995162}"/>
              </a:ext>
            </a:extLst>
          </p:cNvPr>
          <p:cNvSpPr txBox="1"/>
          <p:nvPr/>
        </p:nvSpPr>
        <p:spPr>
          <a:xfrm>
            <a:off x="1739509" y="3079870"/>
            <a:ext cx="250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Avijit Saha</a:t>
            </a:r>
          </a:p>
          <a:p>
            <a:r>
              <a:rPr lang="en-US" sz="1700">
                <a:solidFill>
                  <a:schemeClr val="bg1"/>
                </a:solidFill>
              </a:rPr>
              <a:t>Senior Research Engineer</a:t>
            </a:r>
          </a:p>
          <a:p>
            <a:r>
              <a:rPr lang="en-US" sz="1700">
                <a:solidFill>
                  <a:schemeClr val="bg1"/>
                </a:solidFill>
              </a:rPr>
              <a:t>NREL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C2EC5-A669-89A5-EFE6-B52C1C22F3E8}"/>
              </a:ext>
            </a:extLst>
          </p:cNvPr>
          <p:cNvSpPr txBox="1"/>
          <p:nvPr/>
        </p:nvSpPr>
        <p:spPr>
          <a:xfrm>
            <a:off x="5609280" y="2949065"/>
            <a:ext cx="268759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Gabe Fierro</a:t>
            </a:r>
          </a:p>
          <a:p>
            <a:r>
              <a:rPr lang="en-US" sz="1700">
                <a:solidFill>
                  <a:schemeClr val="bg1"/>
                </a:solidFill>
              </a:rPr>
              <a:t>Assistant Professor</a:t>
            </a:r>
          </a:p>
          <a:p>
            <a:r>
              <a:rPr lang="en-US" sz="1700">
                <a:solidFill>
                  <a:schemeClr val="bg1"/>
                </a:solidFill>
              </a:rPr>
              <a:t>Colorado School of Mines</a:t>
            </a:r>
          </a:p>
          <a:p>
            <a:r>
              <a:rPr lang="en-US" sz="1700">
                <a:solidFill>
                  <a:schemeClr val="bg1"/>
                </a:solidFill>
              </a:rPr>
              <a:t>Joint Appointment at NREL</a:t>
            </a:r>
          </a:p>
        </p:txBody>
      </p:sp>
    </p:spTree>
    <p:extLst>
      <p:ext uri="{BB962C8B-B14F-4D97-AF65-F5344CB8AC3E}">
        <p14:creationId xmlns:p14="http://schemas.microsoft.com/office/powerpoint/2010/main" val="3429737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9E0B-3155-AAF6-F282-E2280415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Shapes in </a:t>
            </a:r>
            <a:r>
              <a:rPr lang="en-US" err="1"/>
              <a:t>BuildingMOTIF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FA472-7E8D-E560-D392-EA1D6A0C1C4C}"/>
              </a:ext>
            </a:extLst>
          </p:cNvPr>
          <p:cNvSpPr txBox="1"/>
          <p:nvPr/>
        </p:nvSpPr>
        <p:spPr>
          <a:xfrm>
            <a:off x="363758" y="1312781"/>
            <a:ext cx="412397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Shape</a:t>
            </a:r>
            <a:r>
              <a:rPr lang="en-US">
                <a:cs typeface="Calibri"/>
              </a:rPr>
              <a:t>: sets of constraints, conditions that validate part of a metadata model</a:t>
            </a:r>
            <a:endParaRPr lang="en-US" b="1">
              <a:cs typeface="Calibri"/>
            </a:endParaRPr>
          </a:p>
        </p:txBody>
      </p:sp>
      <p:pic>
        <p:nvPicPr>
          <p:cNvPr id="17" name="Picture 21" descr="Screen Shot 2022-07-27 at 5.41.48 PM.png">
            <a:extLst>
              <a:ext uri="{FF2B5EF4-FFF2-40B4-BE49-F238E27FC236}">
                <a16:creationId xmlns:a16="http://schemas.microsoft.com/office/drawing/2014/main" id="{23812B8F-088C-486E-5A70-E335A256D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8" t="44080" r="15043" b="18338"/>
          <a:stretch/>
        </p:blipFill>
        <p:spPr>
          <a:xfrm>
            <a:off x="4605490" y="1041909"/>
            <a:ext cx="4362470" cy="101751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02E17C2-235D-9DEA-1137-A47E0D6089AD}"/>
              </a:ext>
            </a:extLst>
          </p:cNvPr>
          <p:cNvGrpSpPr/>
          <p:nvPr/>
        </p:nvGrpSpPr>
        <p:grpSpPr>
          <a:xfrm>
            <a:off x="697480" y="1931984"/>
            <a:ext cx="3156186" cy="2362227"/>
            <a:chOff x="1081261" y="1873582"/>
            <a:chExt cx="2747377" cy="1932560"/>
          </a:xfrm>
        </p:grpSpPr>
        <p:pic>
          <p:nvPicPr>
            <p:cNvPr id="4" name="Picture 3" descr="Screen Shot 2022-07-27 at 7.06.30 PM.png">
              <a:extLst>
                <a:ext uri="{FF2B5EF4-FFF2-40B4-BE49-F238E27FC236}">
                  <a16:creationId xmlns:a16="http://schemas.microsoft.com/office/drawing/2014/main" id="{524C7B3D-C840-5E57-7FDF-502DC905E6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2769" r="-152" b="-154"/>
            <a:stretch/>
          </p:blipFill>
          <p:spPr>
            <a:xfrm>
              <a:off x="1081261" y="2791319"/>
              <a:ext cx="2747377" cy="1014823"/>
            </a:xfrm>
            <a:prstGeom prst="rect">
              <a:avLst/>
            </a:prstGeom>
          </p:spPr>
        </p:pic>
        <p:pic>
          <p:nvPicPr>
            <p:cNvPr id="3" name="Picture 3" descr="Screen Shot 2022-07-27 at 7.06.30 PM.png">
              <a:extLst>
                <a:ext uri="{FF2B5EF4-FFF2-40B4-BE49-F238E27FC236}">
                  <a16:creationId xmlns:a16="http://schemas.microsoft.com/office/drawing/2014/main" id="{93CA4973-EE59-3B92-5D9B-240B79DDB9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-152" b="63538"/>
            <a:stretch/>
          </p:blipFill>
          <p:spPr>
            <a:xfrm>
              <a:off x="1081261" y="1873582"/>
              <a:ext cx="2747377" cy="989765"/>
            </a:xfrm>
            <a:prstGeom prst="rect">
              <a:avLst/>
            </a:prstGeom>
          </p:spPr>
        </p:pic>
      </p:grpSp>
      <p:sp>
        <p:nvSpPr>
          <p:cNvPr id="7" name="Arrow: Right 6">
            <a:extLst>
              <a:ext uri="{FF2B5EF4-FFF2-40B4-BE49-F238E27FC236}">
                <a16:creationId xmlns:a16="http://schemas.microsoft.com/office/drawing/2014/main" id="{FE1363BA-E733-279D-5E23-C032668059CB}"/>
              </a:ext>
            </a:extLst>
          </p:cNvPr>
          <p:cNvSpPr/>
          <p:nvPr/>
        </p:nvSpPr>
        <p:spPr>
          <a:xfrm>
            <a:off x="3887777" y="2893634"/>
            <a:ext cx="911663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2E1018-F276-7B8A-E21B-FC64C03DB53E}"/>
              </a:ext>
            </a:extLst>
          </p:cNvPr>
          <p:cNvSpPr txBox="1"/>
          <p:nvPr/>
        </p:nvSpPr>
        <p:spPr>
          <a:xfrm>
            <a:off x="772568" y="4332971"/>
            <a:ext cx="30060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Calibri"/>
              </a:rPr>
              <a:t>Represent point lists, system configurations, etc...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932251-AFF0-229A-B2A0-FE51C59D42A9}"/>
              </a:ext>
            </a:extLst>
          </p:cNvPr>
          <p:cNvSpPr txBox="1"/>
          <p:nvPr/>
        </p:nvSpPr>
        <p:spPr>
          <a:xfrm>
            <a:off x="4799440" y="3748195"/>
            <a:ext cx="4090604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Calibri"/>
              </a:rPr>
              <a:t>- Built using SHACL W3C standard</a:t>
            </a:r>
          </a:p>
          <a:p>
            <a:r>
              <a:rPr lang="en-US" sz="1400">
                <a:cs typeface="Calibri"/>
              </a:rPr>
              <a:t>- Composable, expressive, declarative language</a:t>
            </a:r>
          </a:p>
          <a:p>
            <a:r>
              <a:rPr lang="en-US" sz="1400">
                <a:cs typeface="Calibri"/>
              </a:rPr>
              <a:t>- Computational validation of metadata models</a:t>
            </a:r>
          </a:p>
          <a:p>
            <a:r>
              <a:rPr lang="en-US" sz="1400">
                <a:cs typeface="Calibri"/>
              </a:rPr>
              <a:t>- </a:t>
            </a:r>
            <a:r>
              <a:rPr lang="en-US" sz="1400" b="1">
                <a:cs typeface="Calibri"/>
              </a:rPr>
              <a:t>Ontology agnostic</a:t>
            </a:r>
          </a:p>
          <a:p>
            <a:endParaRPr lang="en-US" sz="1400">
              <a:cs typeface="Calibri"/>
            </a:endParaRP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2F55738B-E682-88A0-4B7C-56D6B2D4BD7F}"/>
              </a:ext>
            </a:extLst>
          </p:cNvPr>
          <p:cNvGraphicFramePr>
            <a:graphicFrameLocks noGrp="1"/>
          </p:cNvGraphicFramePr>
          <p:nvPr/>
        </p:nvGraphicFramePr>
        <p:xfrm>
          <a:off x="4869406" y="2290526"/>
          <a:ext cx="4010684" cy="1391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003">
                  <a:extLst>
                    <a:ext uri="{9D8B030D-6E8A-4147-A177-3AD203B41FA5}">
                      <a16:colId xmlns:a16="http://schemas.microsoft.com/office/drawing/2014/main" val="4210364110"/>
                    </a:ext>
                  </a:extLst>
                </a:gridCol>
                <a:gridCol w="2824681">
                  <a:extLst>
                    <a:ext uri="{9D8B030D-6E8A-4147-A177-3AD203B41FA5}">
                      <a16:colId xmlns:a16="http://schemas.microsoft.com/office/drawing/2014/main" val="16801710"/>
                    </a:ext>
                  </a:extLst>
                </a:gridCol>
              </a:tblGrid>
              <a:tr h="299660">
                <a:tc>
                  <a:txBody>
                    <a:bodyPr/>
                    <a:lstStyle/>
                    <a:p>
                      <a:r>
                        <a:rPr lang="en-US" sz="140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391488"/>
                  </a:ext>
                </a:extLst>
              </a:tr>
              <a:tr h="299660">
                <a:tc>
                  <a:txBody>
                    <a:bodyPr/>
                    <a:lstStyle/>
                    <a:p>
                      <a:r>
                        <a:rPr lang="en-US" sz="1400"/>
                        <a:t>brick:VAV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hasPoint 1 brick:Zone Temp Sensor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476719"/>
                  </a:ext>
                </a:extLst>
              </a:tr>
              <a:tr h="299660">
                <a:tc>
                  <a:txBody>
                    <a:bodyPr/>
                    <a:lstStyle/>
                    <a:p>
                      <a:r>
                        <a:rPr lang="en-US" sz="1400"/>
                        <a:t>brick:VAV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hasPart 1 </a:t>
                      </a:r>
                      <a:r>
                        <a:rPr lang="en-US" sz="1400" i="0"/>
                        <a:t>brick:Damper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329904"/>
                  </a:ext>
                </a:extLst>
              </a:tr>
              <a:tr h="477148">
                <a:tc>
                  <a:txBody>
                    <a:bodyPr/>
                    <a:lstStyle/>
                    <a:p>
                      <a:r>
                        <a:rPr lang="en-US" sz="1400"/>
                        <a:t>brick:Damper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hasPoint 1 brick:</a:t>
                      </a:r>
                      <a:r>
                        <a:rPr lang="en-US" sz="1400" i="0"/>
                        <a:t>Damper Pos Cmd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585234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B65317-3978-7AF3-F1FB-D91D02D7F924}"/>
              </a:ext>
            </a:extLst>
          </p:cNvPr>
          <p:cNvCxnSpPr>
            <a:cxnSpLocks/>
          </p:cNvCxnSpPr>
          <p:nvPr/>
        </p:nvCxnSpPr>
        <p:spPr>
          <a:xfrm>
            <a:off x="4605490" y="2059427"/>
            <a:ext cx="271866" cy="2310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B888BC-FBE8-065C-517E-93C750D04194}"/>
              </a:ext>
            </a:extLst>
          </p:cNvPr>
          <p:cNvCxnSpPr>
            <a:cxnSpLocks/>
          </p:cNvCxnSpPr>
          <p:nvPr/>
        </p:nvCxnSpPr>
        <p:spPr>
          <a:xfrm flipH="1">
            <a:off x="8880090" y="2059427"/>
            <a:ext cx="87870" cy="251397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928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750D8-9404-2E5B-66DE-6BA3E00C1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</a:t>
            </a:r>
            <a:r>
              <a:rPr lang="en-US" dirty="0" err="1"/>
              <a:t>BuildingMOTIF</a:t>
            </a:r>
            <a:r>
              <a:rPr lang="en-US" dirty="0"/>
              <a:t> to RDF/Haystack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1E98C2-E09B-6CDA-E45F-034F600846FD}"/>
              </a:ext>
            </a:extLst>
          </p:cNvPr>
          <p:cNvSpPr txBox="1"/>
          <p:nvPr/>
        </p:nvSpPr>
        <p:spPr>
          <a:xfrm>
            <a:off x="363758" y="1517453"/>
            <a:ext cx="8330298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There is plenty more to say on </a:t>
            </a:r>
            <a:r>
              <a:rPr lang="en-US" sz="2000" dirty="0" err="1">
                <a:cs typeface="Calibri"/>
              </a:rPr>
              <a:t>BuildingMOTIF</a:t>
            </a:r>
            <a:r>
              <a:rPr lang="en-US" sz="2000" dirty="0">
                <a:cs typeface="Calibri"/>
              </a:rPr>
              <a:t>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Check out repository + documentation if you are curious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  <a:hlinkClick r:id="rId2"/>
              </a:rPr>
              <a:t>https://github.com/NREL/BuildingMOTIF</a:t>
            </a:r>
            <a:r>
              <a:rPr lang="en-US" dirty="0">
                <a:cs typeface="Calibri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Let’s look at how </a:t>
            </a:r>
            <a:r>
              <a:rPr lang="en-US" sz="2000" dirty="0" err="1">
                <a:cs typeface="Calibri"/>
              </a:rPr>
              <a:t>BuildingMOTIF</a:t>
            </a:r>
            <a:r>
              <a:rPr lang="en-US" sz="2000" dirty="0">
                <a:cs typeface="Calibri"/>
              </a:rPr>
              <a:t> enables interoperability between the RDF world (Brick, 223P, </a:t>
            </a:r>
            <a:r>
              <a:rPr lang="en-US" sz="2000" dirty="0" err="1">
                <a:cs typeface="Calibri"/>
              </a:rPr>
              <a:t>etc</a:t>
            </a:r>
            <a:r>
              <a:rPr lang="en-US" sz="2000" dirty="0">
                <a:cs typeface="Calibri"/>
              </a:rPr>
              <a:t>) and Haystack</a:t>
            </a:r>
          </a:p>
        </p:txBody>
      </p:sp>
    </p:spTree>
    <p:extLst>
      <p:ext uri="{BB962C8B-B14F-4D97-AF65-F5344CB8AC3E}">
        <p14:creationId xmlns:p14="http://schemas.microsoft.com/office/powerpoint/2010/main" val="2385019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74DF-D531-8EBB-1BC9-2FE4BFBF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Approach: </a:t>
            </a:r>
            <a:r>
              <a:rPr lang="en-US" err="1"/>
              <a:t>Xeto</a:t>
            </a:r>
            <a:r>
              <a:rPr lang="en-US"/>
              <a:t> – RDF/SHACL Harmonization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42D8F5-A940-2D8F-A4AD-724CF34493AD}"/>
              </a:ext>
            </a:extLst>
          </p:cNvPr>
          <p:cNvSpPr txBox="1"/>
          <p:nvPr/>
        </p:nvSpPr>
        <p:spPr>
          <a:xfrm>
            <a:off x="3983604" y="1189218"/>
            <a:ext cx="508883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Two goals</a:t>
            </a: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Haystack  RDF: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Produce Brick and 223P descriptions of Haystack entities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sym typeface="Wingdings" pitchFamily="2" charset="2"/>
              </a:rPr>
              <a:t>Validate Haystack models against 223P standard</a:t>
            </a:r>
            <a:endParaRPr lang="en-US" sz="16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RDF  Haystack: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Use </a:t>
            </a:r>
            <a:r>
              <a:rPr lang="en-US" sz="1600" dirty="0" err="1">
                <a:sym typeface="Wingdings" pitchFamily="2" charset="2"/>
              </a:rPr>
              <a:t>Xeto</a:t>
            </a:r>
            <a:r>
              <a:rPr lang="en-US" sz="1600" dirty="0">
                <a:sym typeface="Wingdings" pitchFamily="2" charset="2"/>
              </a:rPr>
              <a:t> type system to add Haystack tags to Brick, 223P entities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sym typeface="Wingdings" pitchFamily="2" charset="2"/>
              </a:rPr>
              <a:t>Produce valid Haystack models from valid Brick, 223P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Along the way: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Resolve differences between Brick/Haystack types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1D31B-14F5-ED6C-5B39-A216DC1A5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4" y="907837"/>
            <a:ext cx="3721210" cy="412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31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74DF-D531-8EBB-1BC9-2FE4BFBF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Behind the Scenes, Briefly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D94A0-D3D2-F222-7A94-B11E97C2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65" y="907143"/>
            <a:ext cx="3721210" cy="41268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3A012D-46FA-36E2-D132-A8AF76515A44}"/>
              </a:ext>
            </a:extLst>
          </p:cNvPr>
          <p:cNvSpPr txBox="1"/>
          <p:nvPr/>
        </p:nvSpPr>
        <p:spPr>
          <a:xfrm>
            <a:off x="4230093" y="1085850"/>
            <a:ext cx="468331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technical details: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Express </a:t>
            </a:r>
            <a:r>
              <a:rPr lang="en-US" dirty="0" err="1"/>
              <a:t>Xeto</a:t>
            </a:r>
            <a:r>
              <a:rPr lang="en-US" dirty="0"/>
              <a:t> type system using RDF SHACL: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SHACL: constraint language for RDF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Validates graphs against constraints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Can also infer/add new information via rules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SHACL does three things for us in this context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Add Brick (or 223P) types based on existence/structure of Haystack tags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Add Haystack tags based on Brick/223P type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Ensure that properties, tags, relationships, </a:t>
            </a:r>
            <a:r>
              <a:rPr lang="en-US" sz="1600" dirty="0" err="1"/>
              <a:t>etc</a:t>
            </a:r>
            <a:r>
              <a:rPr lang="en-US" sz="1600" dirty="0"/>
              <a:t> are consistent with the stated types</a:t>
            </a:r>
          </a:p>
        </p:txBody>
      </p:sp>
    </p:spTree>
    <p:extLst>
      <p:ext uri="{BB962C8B-B14F-4D97-AF65-F5344CB8AC3E}">
        <p14:creationId xmlns:p14="http://schemas.microsoft.com/office/powerpoint/2010/main" val="946549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2E07-D4A5-CED6-D518-CD50C77C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Behind the Scenes: Haystack </a:t>
            </a:r>
            <a:r>
              <a:rPr lang="en-US">
                <a:sym typeface="Wingdings" pitchFamily="2" charset="2"/>
              </a:rPr>
              <a:t> RDF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5295BA-1569-A858-6425-92467E18341E}"/>
              </a:ext>
            </a:extLst>
          </p:cNvPr>
          <p:cNvSpPr txBox="1"/>
          <p:nvPr/>
        </p:nvSpPr>
        <p:spPr>
          <a:xfrm>
            <a:off x="457199" y="1085850"/>
            <a:ext cx="844826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Developed a SHACL-based “ontology” for Haystack: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Representing Haystack data model in RDF (no semantics!)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Allows </a:t>
            </a:r>
            <a:r>
              <a:rPr lang="en-US" sz="1600" err="1"/>
              <a:t>BuildingMOTIF</a:t>
            </a:r>
            <a:r>
              <a:rPr lang="en-US" sz="1600"/>
              <a:t> and SHACL to interact with Haystack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Xeto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SHACL translator: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ym typeface="Wingdings" pitchFamily="2" charset="2"/>
              </a:rPr>
              <a:t>Express </a:t>
            </a:r>
            <a:r>
              <a:rPr lang="en-US" sz="1600" err="1">
                <a:sym typeface="Wingdings" pitchFamily="2" charset="2"/>
              </a:rPr>
              <a:t>Xeto</a:t>
            </a:r>
            <a:r>
              <a:rPr lang="en-US" sz="1600">
                <a:sym typeface="Wingdings" pitchFamily="2" charset="2"/>
              </a:rPr>
              <a:t> type definitions as SHACL constraints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9A2B51-C0FA-A26B-3DC1-E88F29EFF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815165"/>
            <a:ext cx="2284343" cy="2171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208A03-7041-99CB-D022-343797C93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862" y="2842713"/>
            <a:ext cx="3727881" cy="2144450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C607218F-844B-244C-7D18-DB105B8798F9}"/>
              </a:ext>
            </a:extLst>
          </p:cNvPr>
          <p:cNvSpPr/>
          <p:nvPr/>
        </p:nvSpPr>
        <p:spPr>
          <a:xfrm>
            <a:off x="2854518" y="3633746"/>
            <a:ext cx="1297344" cy="5009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8F035-4A6D-64E7-EE3B-6A1812850934}"/>
              </a:ext>
            </a:extLst>
          </p:cNvPr>
          <p:cNvSpPr txBox="1"/>
          <p:nvPr/>
        </p:nvSpPr>
        <p:spPr>
          <a:xfrm>
            <a:off x="2333096" y="4237755"/>
            <a:ext cx="2227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Translating ASHRAE Guideline 36</a:t>
            </a:r>
          </a:p>
          <a:p>
            <a:r>
              <a:rPr lang="en-US" sz="1200" err="1">
                <a:solidFill>
                  <a:srgbClr val="FF0000"/>
                </a:solidFill>
              </a:rPr>
              <a:t>Xeto</a:t>
            </a:r>
            <a:r>
              <a:rPr lang="en-US" sz="1200">
                <a:solidFill>
                  <a:srgbClr val="FF0000"/>
                </a:solidFill>
              </a:rPr>
              <a:t> types to Brick/RDF</a:t>
            </a:r>
          </a:p>
        </p:txBody>
      </p:sp>
    </p:spTree>
    <p:extLst>
      <p:ext uri="{BB962C8B-B14F-4D97-AF65-F5344CB8AC3E}">
        <p14:creationId xmlns:p14="http://schemas.microsoft.com/office/powerpoint/2010/main" val="3391183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2E07-D4A5-CED6-D518-CD50C77C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Behind the Scenes: Haystack </a:t>
            </a:r>
            <a:r>
              <a:rPr lang="en-US">
                <a:sym typeface="Wingdings" pitchFamily="2" charset="2"/>
              </a:rPr>
              <a:t> RDF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5295BA-1569-A858-6425-92467E18341E}"/>
              </a:ext>
            </a:extLst>
          </p:cNvPr>
          <p:cNvSpPr txBox="1"/>
          <p:nvPr/>
        </p:nvSpPr>
        <p:spPr>
          <a:xfrm>
            <a:off x="457199" y="1085850"/>
            <a:ext cx="844826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Xeto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SHACL translator: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ym typeface="Wingdings" pitchFamily="2" charset="2"/>
              </a:rPr>
              <a:t>Express </a:t>
            </a:r>
            <a:r>
              <a:rPr lang="en-US" sz="1600" err="1">
                <a:sym typeface="Wingdings" pitchFamily="2" charset="2"/>
              </a:rPr>
              <a:t>Xeto</a:t>
            </a:r>
            <a:r>
              <a:rPr lang="en-US" sz="1600">
                <a:sym typeface="Wingdings" pitchFamily="2" charset="2"/>
              </a:rPr>
              <a:t> type definitions as SHACL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ym typeface="Wingdings" pitchFamily="2" charset="2"/>
              </a:rPr>
              <a:t>Also allows definition of Brick types using </a:t>
            </a:r>
            <a:r>
              <a:rPr lang="en-US" b="1" err="1">
                <a:sym typeface="Wingdings" pitchFamily="2" charset="2"/>
              </a:rPr>
              <a:t>Xeto</a:t>
            </a:r>
            <a:endParaRPr lang="en-US" b="1"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ym typeface="Wingdings" pitchFamily="2" charset="2"/>
              </a:rPr>
              <a:t>Haystack constructs  Brick constructs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ym typeface="Wingdings" pitchFamily="2" charset="2"/>
              </a:rPr>
              <a:t>Built on community-constructed “mapping file”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ym typeface="Wingdings" pitchFamily="2" charset="2"/>
              </a:rPr>
              <a:t>Leverage </a:t>
            </a:r>
            <a:r>
              <a:rPr lang="en-US" sz="1600" err="1">
                <a:sym typeface="Wingdings" pitchFamily="2" charset="2"/>
              </a:rPr>
              <a:t>Xeto</a:t>
            </a:r>
            <a:r>
              <a:rPr lang="en-US" sz="1600">
                <a:sym typeface="Wingdings" pitchFamily="2" charset="2"/>
              </a:rPr>
              <a:t> type system to infer additional equivalences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>
                <a:sym typeface="Wingdings" pitchFamily="2" charset="2"/>
              </a:rPr>
              <a:t>Import this </a:t>
            </a:r>
            <a:r>
              <a:rPr lang="en-US" sz="1600" b="1" err="1">
                <a:sym typeface="Wingdings" pitchFamily="2" charset="2"/>
              </a:rPr>
              <a:t>Xeto</a:t>
            </a:r>
            <a:r>
              <a:rPr lang="en-US" sz="1600" b="1">
                <a:sym typeface="Wingdings" pitchFamily="2" charset="2"/>
              </a:rPr>
              <a:t> library to ensure compatibility with Brick (and thus RDF)</a:t>
            </a:r>
            <a:endParaRPr lang="en-US" b="1"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>
              <a:sym typeface="Wingdings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0D8F3D-276D-0FBE-F37F-A68CA6BEC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95" y="3284685"/>
            <a:ext cx="6694496" cy="17484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E208A5-E0D3-D0C0-5F4F-E65FC9EFB3BC}"/>
              </a:ext>
            </a:extLst>
          </p:cNvPr>
          <p:cNvSpPr/>
          <p:nvPr/>
        </p:nvSpPr>
        <p:spPr>
          <a:xfrm>
            <a:off x="4357315" y="3284684"/>
            <a:ext cx="2417196" cy="1958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87A780-203E-19AB-D640-9730B3BD70AE}"/>
              </a:ext>
            </a:extLst>
          </p:cNvPr>
          <p:cNvSpPr txBox="1"/>
          <p:nvPr/>
        </p:nvSpPr>
        <p:spPr>
          <a:xfrm>
            <a:off x="6718851" y="2844368"/>
            <a:ext cx="2186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Additional tags inherited from the parent type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BD647E-1E85-2104-DCF9-2F75E9E4A76F}"/>
              </a:ext>
            </a:extLst>
          </p:cNvPr>
          <p:cNvSpPr/>
          <p:nvPr/>
        </p:nvSpPr>
        <p:spPr>
          <a:xfrm>
            <a:off x="1160892" y="3480485"/>
            <a:ext cx="6400798" cy="2267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AA09B4-2356-2582-270A-8394E91D7C0A}"/>
              </a:ext>
            </a:extLst>
          </p:cNvPr>
          <p:cNvSpPr txBox="1"/>
          <p:nvPr/>
        </p:nvSpPr>
        <p:spPr>
          <a:xfrm>
            <a:off x="2808134" y="3796040"/>
            <a:ext cx="458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Fully qualified Brick “type” embedded in </a:t>
            </a:r>
            <a:r>
              <a:rPr lang="en-US" sz="1400" err="1">
                <a:solidFill>
                  <a:srgbClr val="FF0000"/>
                </a:solidFill>
              </a:rPr>
              <a:t>Xeto</a:t>
            </a:r>
            <a:r>
              <a:rPr lang="en-US" sz="1400">
                <a:solidFill>
                  <a:srgbClr val="FF0000"/>
                </a:solidFill>
              </a:rPr>
              <a:t> metadata</a:t>
            </a:r>
          </a:p>
        </p:txBody>
      </p:sp>
    </p:spTree>
    <p:extLst>
      <p:ext uri="{BB962C8B-B14F-4D97-AF65-F5344CB8AC3E}">
        <p14:creationId xmlns:p14="http://schemas.microsoft.com/office/powerpoint/2010/main" val="104017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54BBF1-9DEE-8CDA-41B8-6EE14C741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637" y="3187931"/>
            <a:ext cx="4572387" cy="14452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B8BBF1-74D9-86AF-841A-8855E628F564}"/>
              </a:ext>
            </a:extLst>
          </p:cNvPr>
          <p:cNvSpPr/>
          <p:nvPr/>
        </p:nvSpPr>
        <p:spPr>
          <a:xfrm>
            <a:off x="4556097" y="3370752"/>
            <a:ext cx="4420927" cy="3845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B2E07-D4A5-CED6-D518-CD50C77C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Behind the Scenes: Haystack </a:t>
            </a:r>
            <a:r>
              <a:rPr lang="en-US">
                <a:sym typeface="Wingdings" pitchFamily="2" charset="2"/>
              </a:rPr>
              <a:t> RDF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5295BA-1569-A858-6425-92467E18341E}"/>
              </a:ext>
            </a:extLst>
          </p:cNvPr>
          <p:cNvSpPr txBox="1"/>
          <p:nvPr/>
        </p:nvSpPr>
        <p:spPr>
          <a:xfrm>
            <a:off x="457199" y="1085850"/>
            <a:ext cx="844826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Challenge: how to handle “flat” Haystack entities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/>
              <a:t>Haystack</a:t>
            </a:r>
            <a:r>
              <a:rPr lang="en-US" sz="1600"/>
              <a:t> (sometimes flat): </a:t>
            </a:r>
            <a:r>
              <a:rPr lang="en-US" sz="1200" i="1">
                <a:latin typeface="Courier New" panose="02070309020205020404" pitchFamily="49" charset="0"/>
                <a:cs typeface="Courier New" panose="02070309020205020404" pitchFamily="49" charset="0"/>
              </a:rPr>
              <a:t>exhaust damper position </a:t>
            </a:r>
            <a:r>
              <a:rPr lang="en-US" sz="1200" i="1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1200" i="1">
                <a:latin typeface="Courier New" panose="02070309020205020404" pitchFamily="49" charset="0"/>
                <a:cs typeface="Courier New" panose="02070309020205020404" pitchFamily="49" charset="0"/>
              </a:rPr>
              <a:t> point</a:t>
            </a:r>
            <a:endParaRPr lang="en-US" sz="1600" i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/>
              <a:t>Brick</a:t>
            </a:r>
            <a:r>
              <a:rPr lang="en-US" sz="1600"/>
              <a:t> (equip, points separate): </a:t>
            </a:r>
            <a:r>
              <a:rPr lang="en-US" sz="1200" i="1">
                <a:latin typeface="Courier New" panose="02070309020205020404" pitchFamily="49" charset="0"/>
                <a:cs typeface="Courier New" panose="02070309020205020404" pitchFamily="49" charset="0"/>
              </a:rPr>
              <a:t>Exhaust Damper </a:t>
            </a:r>
            <a:r>
              <a:rPr lang="en-US" sz="1200" i="1" u="sng" err="1">
                <a:latin typeface="Courier New" panose="02070309020205020404" pitchFamily="49" charset="0"/>
                <a:cs typeface="Courier New" panose="02070309020205020404" pitchFamily="49" charset="0"/>
              </a:rPr>
              <a:t>hasPoint</a:t>
            </a:r>
            <a:r>
              <a:rPr lang="en-US" sz="1200" i="1">
                <a:latin typeface="Courier New" panose="02070309020205020404" pitchFamily="49" charset="0"/>
                <a:cs typeface="Courier New" panose="02070309020205020404" pitchFamily="49" charset="0"/>
              </a:rPr>
              <a:t> Damper Position Command</a:t>
            </a:r>
            <a:br>
              <a:rPr lang="en-US" sz="1200" i="1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i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Courier New" panose="02070309020205020404" pitchFamily="49" charset="0"/>
              </a:rPr>
              <a:t>Solution: use </a:t>
            </a:r>
            <a:r>
              <a:rPr lang="en-US" err="1">
                <a:cs typeface="Courier New" panose="02070309020205020404" pitchFamily="49" charset="0"/>
              </a:rPr>
              <a:t>BuildingMOTIF</a:t>
            </a:r>
            <a:r>
              <a:rPr lang="en-US">
                <a:cs typeface="Courier New" panose="02070309020205020404" pitchFamily="49" charset="0"/>
              </a:rPr>
              <a:t> templates to generate RDF graphs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cs typeface="Courier New" panose="02070309020205020404" pitchFamily="49" charset="0"/>
              </a:rPr>
              <a:t>URI “minting” and Axon lookups to generate reasonable names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id </a:t>
            </a:r>
            <a:r>
              <a:rPr lang="en-US" sz="1600">
                <a:cs typeface="Courier New" panose="02070309020205020404" pitchFamily="49" charset="0"/>
              </a:rPr>
              <a:t>assigned to the ‘point’ parameter in the template</a:t>
            </a:r>
            <a:endParaRPr 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14BF5D-ECA8-CBCF-344D-0A4CD81E5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299250"/>
            <a:ext cx="3422595" cy="11123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74BF9D-666C-1BB5-A6CA-0C81CED570CE}"/>
              </a:ext>
            </a:extLst>
          </p:cNvPr>
          <p:cNvSpPr txBox="1"/>
          <p:nvPr/>
        </p:nvSpPr>
        <p:spPr>
          <a:xfrm>
            <a:off x="321611" y="4411593"/>
            <a:ext cx="3972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err="1">
                <a:solidFill>
                  <a:srgbClr val="FF0000"/>
                </a:solidFill>
              </a:rPr>
              <a:t>BuildingMOTIF</a:t>
            </a:r>
            <a:r>
              <a:rPr lang="en-US" sz="1400">
                <a:solidFill>
                  <a:srgbClr val="FF0000"/>
                </a:solidFill>
              </a:rPr>
              <a:t> template to generate Brick subgraph</a:t>
            </a:r>
          </a:p>
        </p:txBody>
      </p:sp>
    </p:spTree>
    <p:extLst>
      <p:ext uri="{BB962C8B-B14F-4D97-AF65-F5344CB8AC3E}">
        <p14:creationId xmlns:p14="http://schemas.microsoft.com/office/powerpoint/2010/main" val="130182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2CCA9-8529-92AB-A946-545CA7C8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POC: Haystack </a:t>
            </a:r>
            <a:r>
              <a:rPr lang="en-US">
                <a:sym typeface="Wingdings" pitchFamily="2" charset="2"/>
              </a:rPr>
              <a:t> RDF and RDF  Haystack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DFC18-3014-C5CD-1D5F-00666AAF8CC6}"/>
              </a:ext>
            </a:extLst>
          </p:cNvPr>
          <p:cNvSpPr txBox="1"/>
          <p:nvPr/>
        </p:nvSpPr>
        <p:spPr>
          <a:xfrm>
            <a:off x="381663" y="1038144"/>
            <a:ext cx="852379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Scenario 1: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u="sng"/>
              <a:t>Have</a:t>
            </a:r>
            <a:r>
              <a:rPr lang="en-US" sz="2000"/>
              <a:t>: Existing RDF model (223P and/or Brick)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u="sng"/>
              <a:t>Want</a:t>
            </a:r>
            <a:r>
              <a:rPr lang="en-US" sz="2000"/>
              <a:t>: Valid Haystack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Scenario 2: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u="sng"/>
              <a:t>Have</a:t>
            </a:r>
            <a:r>
              <a:rPr lang="en-US" sz="2000"/>
              <a:t>: Valid Haystack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u="sng"/>
              <a:t>Want</a:t>
            </a:r>
            <a:r>
              <a:rPr lang="en-US" sz="2000"/>
              <a:t>: Brick and/or 223P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Not showing running code due to time constraints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Online “demo-quality” code at</a:t>
            </a:r>
            <a:br>
              <a:rPr lang="en-US" sz="2000"/>
            </a:br>
            <a:r>
              <a:rPr lang="en-US" sz="2000">
                <a:hlinkClick r:id="rId2"/>
              </a:rPr>
              <a:t>https://github.com/gtfierro/Brick-Haystack-harmonization</a:t>
            </a:r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3054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01F18-31F5-59B9-6A7D-C9B9CAD6D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VAV w/ Reheat: 223P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24930-87F6-BF80-FEF9-24E9FD221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64252"/>
            <a:ext cx="6433469" cy="3241104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800BC9A-9647-5E98-880B-FB89E84F7B5D}"/>
              </a:ext>
            </a:extLst>
          </p:cNvPr>
          <p:cNvSpPr txBox="1">
            <a:spLocks/>
          </p:cNvSpPr>
          <p:nvPr/>
        </p:nvSpPr>
        <p:spPr>
          <a:xfrm>
            <a:off x="457200" y="4057650"/>
            <a:ext cx="7883717" cy="1007331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457200" rtl="0" eaLnBrk="1" latinLnBrk="0" hangingPunct="1">
              <a:spcBef>
                <a:spcPct val="20000"/>
              </a:spcBef>
              <a:buFont typeface="Arial"/>
              <a:buChar char="»"/>
              <a:tabLst>
                <a:tab pos="108426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Directionality, substance, properties propagated through process flows</a:t>
            </a:r>
          </a:p>
          <a:p>
            <a:r>
              <a:rPr lang="en-US" sz="1800"/>
              <a:t>Equipment composition, explicit sensor observation relationships</a:t>
            </a:r>
          </a:p>
          <a:p>
            <a:r>
              <a:rPr lang="en-US" sz="1800" i="1"/>
              <a:t>Close-to-finished 223P with some details removed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99118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01F18-31F5-59B9-6A7D-C9B9CAD6D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VAV w/ Reheat: 223P </a:t>
            </a:r>
            <a:r>
              <a:rPr lang="en-US">
                <a:sym typeface="Wingdings" pitchFamily="2" charset="2"/>
              </a:rPr>
              <a:t> Brick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24930-87F6-BF80-FEF9-24E9FD221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" y="907143"/>
            <a:ext cx="4007457" cy="201890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800BC9A-9647-5E98-880B-FB89E84F7B5D}"/>
              </a:ext>
            </a:extLst>
          </p:cNvPr>
          <p:cNvSpPr txBox="1">
            <a:spLocks/>
          </p:cNvSpPr>
          <p:nvPr/>
        </p:nvSpPr>
        <p:spPr>
          <a:xfrm>
            <a:off x="630141" y="3150508"/>
            <a:ext cx="7883717" cy="1007331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457200" rtl="0" eaLnBrk="1" latinLnBrk="0" hangingPunct="1">
              <a:spcBef>
                <a:spcPct val="20000"/>
              </a:spcBef>
              <a:buFont typeface="Arial"/>
              <a:buChar char="»"/>
              <a:tabLst>
                <a:tab pos="108426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Brick model captures composition, flow, relationship to BMS points</a:t>
            </a:r>
          </a:p>
          <a:p>
            <a:pPr lvl="1"/>
            <a:r>
              <a:rPr lang="en-US" sz="1600"/>
              <a:t>Simplification of the 223P model with more specific names</a:t>
            </a:r>
          </a:p>
          <a:p>
            <a:r>
              <a:rPr lang="en-US" sz="1800"/>
              <a:t>Brick model is programmatically generated from the 223P model</a:t>
            </a:r>
          </a:p>
          <a:p>
            <a:pPr lvl="1"/>
            <a:r>
              <a:rPr lang="en-US" sz="1600"/>
              <a:t>Uses SHACL to infer types, add necessary relationships</a:t>
            </a:r>
          </a:p>
          <a:p>
            <a:r>
              <a:rPr lang="en-US" sz="1800" b="1"/>
              <a:t>Level of abstraction for Brick / Haystack is basically the same</a:t>
            </a:r>
          </a:p>
          <a:p>
            <a:pPr lvl="1"/>
            <a:r>
              <a:rPr lang="en-US" sz="1600"/>
              <a:t>Just need to express the Brick types as Haystack types --- easy thanks to </a:t>
            </a:r>
            <a:r>
              <a:rPr lang="en-US" sz="1600" err="1"/>
              <a:t>Xeto</a:t>
            </a:r>
            <a:r>
              <a:rPr lang="en-US" sz="1600"/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A5012-14F4-4081-F8E7-A0732CAF9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82" y="1169680"/>
            <a:ext cx="3570135" cy="179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6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74DF-D531-8EBB-1BC9-2FE4BFBF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4" name="Graphic 3" descr="Confused face outline with solid fill">
            <a:extLst>
              <a:ext uri="{FF2B5EF4-FFF2-40B4-BE49-F238E27FC236}">
                <a16:creationId xmlns:a16="http://schemas.microsoft.com/office/drawing/2014/main" id="{D419BB31-D8FA-D409-D467-11B929E6C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3381" y="3303866"/>
            <a:ext cx="1757238" cy="1757238"/>
          </a:xfrm>
          <a:prstGeom prst="rect">
            <a:avLst/>
          </a:prstGeom>
        </p:spPr>
      </p:pic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4B861AAC-0C8C-48FD-054F-DCF80CE1C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55999" y="2627509"/>
            <a:ext cx="914400" cy="914400"/>
          </a:xfrm>
          <a:prstGeom prst="rect">
            <a:avLst/>
          </a:prstGeom>
        </p:spPr>
      </p:pic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E641A88E-A717-2D61-CA50-AC9810549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21296" y="3065327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3D376B-F8FD-FE69-1121-8863ED581B1D}"/>
              </a:ext>
            </a:extLst>
          </p:cNvPr>
          <p:cNvSpPr txBox="1"/>
          <p:nvPr/>
        </p:nvSpPr>
        <p:spPr>
          <a:xfrm>
            <a:off x="6469435" y="2803245"/>
            <a:ext cx="16196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RDF:</a:t>
            </a:r>
          </a:p>
          <a:p>
            <a:r>
              <a:rPr lang="en-US" b="1" dirty="0"/>
              <a:t>ASHRAE 223</a:t>
            </a:r>
          </a:p>
          <a:p>
            <a:r>
              <a:rPr lang="en-US" b="1" dirty="0"/>
              <a:t>Brick</a:t>
            </a:r>
          </a:p>
          <a:p>
            <a:r>
              <a:rPr lang="en-US" b="1" dirty="0" err="1"/>
              <a:t>RealEstateCore</a:t>
            </a:r>
            <a:endParaRPr lang="en-US" b="1" dirty="0"/>
          </a:p>
          <a:p>
            <a:r>
              <a:rPr lang="en-US" b="1" dirty="0"/>
              <a:t>SPARQL</a:t>
            </a:r>
          </a:p>
          <a:p>
            <a:r>
              <a:rPr lang="en-US" b="1" dirty="0"/>
              <a:t>SHACL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95D35-47DA-18EF-6A6F-E7AF683083D8}"/>
              </a:ext>
            </a:extLst>
          </p:cNvPr>
          <p:cNvSpPr txBox="1"/>
          <p:nvPr/>
        </p:nvSpPr>
        <p:spPr>
          <a:xfrm>
            <a:off x="1403952" y="2941744"/>
            <a:ext cx="10737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Haystack:</a:t>
            </a:r>
          </a:p>
          <a:p>
            <a:r>
              <a:rPr lang="en-US" b="1" dirty="0"/>
              <a:t>Tags</a:t>
            </a:r>
          </a:p>
          <a:p>
            <a:r>
              <a:rPr lang="en-US" b="1" dirty="0" err="1"/>
              <a:t>Xeto</a:t>
            </a:r>
            <a:endParaRPr lang="en-US" b="1" dirty="0"/>
          </a:p>
          <a:p>
            <a:r>
              <a:rPr lang="en-US" b="1" dirty="0"/>
              <a:t>Proto</a:t>
            </a:r>
          </a:p>
          <a:p>
            <a:r>
              <a:rPr lang="en-US" b="1" dirty="0"/>
              <a:t>Specs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2BFD8-9F87-1900-DCDE-85CE4A0129F6}"/>
              </a:ext>
            </a:extLst>
          </p:cNvPr>
          <p:cNvSpPr txBox="1"/>
          <p:nvPr/>
        </p:nvSpPr>
        <p:spPr>
          <a:xfrm>
            <a:off x="405815" y="961015"/>
            <a:ext cx="8236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all agree on the need for </a:t>
            </a:r>
            <a:r>
              <a:rPr lang="en-US" sz="2400" b="1" dirty="0"/>
              <a:t>standardization</a:t>
            </a:r>
            <a:r>
              <a:rPr lang="en-US" sz="2400" dirty="0"/>
              <a:t> and </a:t>
            </a:r>
            <a:r>
              <a:rPr lang="en-US" sz="2400" b="1" dirty="0"/>
              <a:t>validation…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dirty="0"/>
              <a:t>… but how do we provide this in a world with Haystack, Brick, 223P, and other metadata models?</a:t>
            </a:r>
          </a:p>
        </p:txBody>
      </p:sp>
    </p:spTree>
    <p:extLst>
      <p:ext uri="{BB962C8B-B14F-4D97-AF65-F5344CB8AC3E}">
        <p14:creationId xmlns:p14="http://schemas.microsoft.com/office/powerpoint/2010/main" val="3608434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4EE3-8069-B61B-C1A7-C9127322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VAV w/ Reheat: 223P </a:t>
            </a:r>
            <a:r>
              <a:rPr lang="en-US">
                <a:sym typeface="Wingdings" pitchFamily="2" charset="2"/>
              </a:rPr>
              <a:t> Brick  Haystack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7B28FA-E89F-6B02-DA3D-0F253D2E2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42" y="950875"/>
            <a:ext cx="4864210" cy="2675316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97D3943-9482-793C-1744-DADA747B0BC7}"/>
              </a:ext>
            </a:extLst>
          </p:cNvPr>
          <p:cNvSpPr txBox="1">
            <a:spLocks/>
          </p:cNvSpPr>
          <p:nvPr/>
        </p:nvSpPr>
        <p:spPr>
          <a:xfrm>
            <a:off x="630141" y="3626191"/>
            <a:ext cx="7883717" cy="1343374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457200" rtl="0" eaLnBrk="1" latinLnBrk="0" hangingPunct="1">
              <a:spcBef>
                <a:spcPct val="20000"/>
              </a:spcBef>
              <a:buFont typeface="Arial"/>
              <a:buChar char="»"/>
              <a:tabLst>
                <a:tab pos="108426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Application of SHACL rules adds Haystack tags to Brick entities</a:t>
            </a:r>
          </a:p>
          <a:p>
            <a:pPr lvl="1"/>
            <a:r>
              <a:rPr lang="en-US" sz="1600"/>
              <a:t>Rules constructed automatically from </a:t>
            </a:r>
            <a:r>
              <a:rPr lang="en-US" sz="1600" err="1"/>
              <a:t>Xeto</a:t>
            </a:r>
            <a:r>
              <a:rPr lang="en-US" sz="1600"/>
              <a:t> type definitions</a:t>
            </a:r>
          </a:p>
          <a:p>
            <a:pPr lvl="1"/>
            <a:r>
              <a:rPr lang="en-US" sz="1600"/>
              <a:t>Adds ref tags and (</a:t>
            </a:r>
            <a:r>
              <a:rPr lang="en-US" sz="1600" i="1"/>
              <a:t>soon!</a:t>
            </a:r>
            <a:r>
              <a:rPr lang="en-US" sz="1600"/>
              <a:t>) value tags </a:t>
            </a:r>
          </a:p>
          <a:p>
            <a:r>
              <a:rPr lang="en-US" sz="1800"/>
              <a:t>Haystack import formats (e.g. JSON) generated from the augmented RDF model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E19522F7-0273-3A66-B861-BDB9B67A5788}"/>
              </a:ext>
            </a:extLst>
          </p:cNvPr>
          <p:cNvSpPr/>
          <p:nvPr/>
        </p:nvSpPr>
        <p:spPr>
          <a:xfrm>
            <a:off x="5812403" y="2266667"/>
            <a:ext cx="763326" cy="4844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74909B-F0B4-049E-5514-C28C1D099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377" y="1405859"/>
            <a:ext cx="1708679" cy="198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28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781E-7E2D-61BF-5866-38E89B28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1"/>
            <a:ext cx="8455517" cy="907142"/>
          </a:xfrm>
        </p:spPr>
        <p:txBody>
          <a:bodyPr/>
          <a:lstStyle/>
          <a:p>
            <a:r>
              <a:rPr lang="en-US"/>
              <a:t>End-to-end: </a:t>
            </a:r>
            <a:r>
              <a:rPr lang="en-US" err="1"/>
              <a:t>BuildingMOTIF</a:t>
            </a:r>
            <a:r>
              <a:rPr lang="en-US"/>
              <a:t>-enabled RDF to Haystack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3ECC3-BA90-B029-C2E8-2C88820B2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72" y="1200646"/>
            <a:ext cx="3747819" cy="1065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5F91CB-8C88-2F68-B42C-C244AFEDCB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22" t="38039" r="40957" b="35731"/>
          <a:stretch/>
        </p:blipFill>
        <p:spPr>
          <a:xfrm>
            <a:off x="5120640" y="1085850"/>
            <a:ext cx="2091193" cy="101001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8CDAC5-3F29-F3B8-24CC-410D1F1D4D80}"/>
              </a:ext>
            </a:extLst>
          </p:cNvPr>
          <p:cNvCxnSpPr/>
          <p:nvPr/>
        </p:nvCxnSpPr>
        <p:spPr>
          <a:xfrm>
            <a:off x="4182386" y="1733631"/>
            <a:ext cx="8463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BC79A3F-E525-1933-DD2E-424AB3BD1359}"/>
              </a:ext>
            </a:extLst>
          </p:cNvPr>
          <p:cNvSpPr txBox="1"/>
          <p:nvPr/>
        </p:nvSpPr>
        <p:spPr>
          <a:xfrm>
            <a:off x="4228350" y="1834256"/>
            <a:ext cx="84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Evaluate template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01A827-B0B3-2A72-7E70-966241F0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798" y="907143"/>
            <a:ext cx="1534174" cy="772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C4085D-FD8A-309D-49AF-CCFAE70D0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7078" y="1747353"/>
            <a:ext cx="1649349" cy="90714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381284-AB60-033C-DE02-ED9A0715CB77}"/>
              </a:ext>
            </a:extLst>
          </p:cNvPr>
          <p:cNvCxnSpPr/>
          <p:nvPr/>
        </p:nvCxnSpPr>
        <p:spPr>
          <a:xfrm flipH="1">
            <a:off x="5677231" y="2266617"/>
            <a:ext cx="914400" cy="8900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FE3D108-C3F2-3D67-0169-1B73CBB0ACEC}"/>
              </a:ext>
            </a:extLst>
          </p:cNvPr>
          <p:cNvSpPr txBox="1"/>
          <p:nvPr/>
        </p:nvSpPr>
        <p:spPr>
          <a:xfrm>
            <a:off x="6059028" y="2638370"/>
            <a:ext cx="164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err="1"/>
              <a:t>Xeto</a:t>
            </a:r>
            <a:r>
              <a:rPr lang="en-US" sz="1400"/>
              <a:t>-enabled</a:t>
            </a:r>
          </a:p>
          <a:p>
            <a:r>
              <a:rPr lang="en-US" sz="1400"/>
              <a:t>SHACL inference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18BF37-6D9F-EE0D-812E-61F71A60E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06" y="3235971"/>
            <a:ext cx="5603025" cy="17496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B975D5-FC9E-C44E-7EE5-51EC4F48E9CB}"/>
              </a:ext>
            </a:extLst>
          </p:cNvPr>
          <p:cNvSpPr txBox="1"/>
          <p:nvPr/>
        </p:nvSpPr>
        <p:spPr>
          <a:xfrm>
            <a:off x="7837311" y="1526479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RDF Models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E156F-1973-A100-DF2C-278AA02FE6FB}"/>
              </a:ext>
            </a:extLst>
          </p:cNvPr>
          <p:cNvSpPr txBox="1"/>
          <p:nvPr/>
        </p:nvSpPr>
        <p:spPr>
          <a:xfrm>
            <a:off x="6134431" y="4613991"/>
            <a:ext cx="166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Haystack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90ACA5-E42B-55C3-A553-AF588B58541A}"/>
              </a:ext>
            </a:extLst>
          </p:cNvPr>
          <p:cNvSpPr txBox="1"/>
          <p:nvPr/>
        </p:nvSpPr>
        <p:spPr>
          <a:xfrm>
            <a:off x="885400" y="2211948"/>
            <a:ext cx="2711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Spreadsheet input</a:t>
            </a:r>
          </a:p>
          <a:p>
            <a:pPr algn="ctr"/>
            <a:r>
              <a:rPr lang="en-US" sz="1400"/>
              <a:t>(or BACnet scan, BMS dump, </a:t>
            </a:r>
            <a:r>
              <a:rPr lang="en-US" sz="1400" err="1"/>
              <a:t>etc</a:t>
            </a:r>
            <a:r>
              <a:rPr lang="en-US" sz="140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357377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EE48-2110-3769-A14E-D57E0C94C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37" y="0"/>
            <a:ext cx="8423712" cy="907142"/>
          </a:xfrm>
        </p:spPr>
        <p:txBody>
          <a:bodyPr/>
          <a:lstStyle/>
          <a:p>
            <a:r>
              <a:rPr lang="en-US"/>
              <a:t>End-to-end: </a:t>
            </a:r>
            <a:r>
              <a:rPr lang="en-US" err="1"/>
              <a:t>BuildingMOTIF</a:t>
            </a:r>
            <a:r>
              <a:rPr lang="en-US"/>
              <a:t>-enabled Haystack to RDF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DF119-2771-7E1F-8B92-E4CAC383A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675"/>
          <a:stretch/>
        </p:blipFill>
        <p:spPr>
          <a:xfrm>
            <a:off x="385637" y="1085850"/>
            <a:ext cx="3615781" cy="168915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7B221A-F450-C710-7222-78E90F481FE9}"/>
              </a:ext>
            </a:extLst>
          </p:cNvPr>
          <p:cNvCxnSpPr>
            <a:cxnSpLocks/>
          </p:cNvCxnSpPr>
          <p:nvPr/>
        </p:nvCxnSpPr>
        <p:spPr>
          <a:xfrm flipV="1">
            <a:off x="4158532" y="1868557"/>
            <a:ext cx="1900496" cy="79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A250D40-0138-94C9-5A86-BDA1E0D963D2}"/>
              </a:ext>
            </a:extLst>
          </p:cNvPr>
          <p:cNvSpPr txBox="1"/>
          <p:nvPr/>
        </p:nvSpPr>
        <p:spPr>
          <a:xfrm>
            <a:off x="4409679" y="1948070"/>
            <a:ext cx="164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Haystack RDF</a:t>
            </a:r>
          </a:p>
          <a:p>
            <a:r>
              <a:rPr lang="en-US" sz="1400"/>
              <a:t>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25F302-5F6B-F565-976D-53AE9697F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466" y="1148028"/>
            <a:ext cx="3054847" cy="1853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6B2DF0-87A2-65E1-64A0-016A06739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804" y="3463334"/>
            <a:ext cx="3054847" cy="168016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4F20B3-423F-0BEF-FC69-5F35061C1522}"/>
              </a:ext>
            </a:extLst>
          </p:cNvPr>
          <p:cNvCxnSpPr>
            <a:cxnSpLocks/>
          </p:cNvCxnSpPr>
          <p:nvPr/>
        </p:nvCxnSpPr>
        <p:spPr>
          <a:xfrm flipH="1">
            <a:off x="6981245" y="3002004"/>
            <a:ext cx="683812" cy="4613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BECCB47-4CAC-6237-45AB-CAA151355531}"/>
              </a:ext>
            </a:extLst>
          </p:cNvPr>
          <p:cNvSpPr txBox="1"/>
          <p:nvPr/>
        </p:nvSpPr>
        <p:spPr>
          <a:xfrm>
            <a:off x="5778917" y="2819907"/>
            <a:ext cx="164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err="1"/>
              <a:t>Xeto</a:t>
            </a:r>
            <a:r>
              <a:rPr lang="en-US" sz="1400"/>
              <a:t>-enabled</a:t>
            </a:r>
          </a:p>
          <a:p>
            <a:r>
              <a:rPr lang="en-US" sz="1400"/>
              <a:t>SHACL inference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97131C-150E-0C3F-98CB-47B8C0F47F13}"/>
              </a:ext>
            </a:extLst>
          </p:cNvPr>
          <p:cNvSpPr txBox="1"/>
          <p:nvPr/>
        </p:nvSpPr>
        <p:spPr>
          <a:xfrm>
            <a:off x="5590036" y="4830340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Brick model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C5AF77-F188-A9CB-9B6E-DA349622E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4" y="2909485"/>
            <a:ext cx="4250791" cy="2141496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B9DEC9-B6D0-090F-CEE8-C84F4AE4C28F}"/>
              </a:ext>
            </a:extLst>
          </p:cNvPr>
          <p:cNvCxnSpPr>
            <a:cxnSpLocks/>
          </p:cNvCxnSpPr>
          <p:nvPr/>
        </p:nvCxnSpPr>
        <p:spPr>
          <a:xfrm flipH="1" flipV="1">
            <a:off x="4401183" y="4142630"/>
            <a:ext cx="1188853" cy="5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C3E34D8-1F15-B26F-0BFE-976449A6FD5A}"/>
              </a:ext>
            </a:extLst>
          </p:cNvPr>
          <p:cNvSpPr txBox="1"/>
          <p:nvPr/>
        </p:nvSpPr>
        <p:spPr>
          <a:xfrm>
            <a:off x="1546555" y="4817581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223P model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6EC1CB-C61F-3FF2-EB54-C41B21CBD09A}"/>
              </a:ext>
            </a:extLst>
          </p:cNvPr>
          <p:cNvSpPr txBox="1"/>
          <p:nvPr/>
        </p:nvSpPr>
        <p:spPr>
          <a:xfrm>
            <a:off x="4170935" y="3758077"/>
            <a:ext cx="1649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SHACL inference</a:t>
            </a:r>
          </a:p>
        </p:txBody>
      </p:sp>
    </p:spTree>
    <p:extLst>
      <p:ext uri="{BB962C8B-B14F-4D97-AF65-F5344CB8AC3E}">
        <p14:creationId xmlns:p14="http://schemas.microsoft.com/office/powerpoint/2010/main" val="401539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C6297E-BAE9-A06F-AC1D-696B4A3D96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5738117" cy="39314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Please check out </a:t>
            </a:r>
            <a:r>
              <a:rPr lang="en-US" dirty="0" err="1"/>
              <a:t>BuildingMOTIF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>
                <a:hlinkClick r:id="rId2"/>
              </a:rPr>
              <a:t>https://github.com/NREL/BuildingMOTIF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Still in “alpha” but tutorials, </a:t>
            </a:r>
            <a:r>
              <a:rPr lang="en-US" dirty="0" err="1"/>
              <a:t>Jupyter</a:t>
            </a:r>
            <a:r>
              <a:rPr lang="en-US" dirty="0"/>
              <a:t> Notebooks, MVP web interface already available</a:t>
            </a:r>
          </a:p>
          <a:p>
            <a:r>
              <a:rPr lang="en-US" dirty="0"/>
              <a:t>Support for Brick, 223P, </a:t>
            </a:r>
            <a:r>
              <a:rPr lang="en-US" dirty="0" err="1"/>
              <a:t>RealEstateCore</a:t>
            </a:r>
            <a:r>
              <a:rPr lang="en-US" dirty="0"/>
              <a:t> and Haystack underway</a:t>
            </a:r>
          </a:p>
          <a:p>
            <a:endParaRPr lang="en-US" dirty="0"/>
          </a:p>
          <a:p>
            <a:r>
              <a:rPr lang="en-US" dirty="0"/>
              <a:t>Raise issues, leave comments, send emails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hlinkClick r:id="rId3"/>
              </a:rPr>
              <a:t>gtfierro@mines.edu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hlinkClick r:id="rId4"/>
              </a:rPr>
              <a:t>Avijit.Saha@nrel.gov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30D31-C775-520A-5716-55170F0B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146112" cy="90714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61F2AF-BDE8-45CC-CA6D-A6C9D6D357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908"/>
          <a:stretch/>
        </p:blipFill>
        <p:spPr>
          <a:xfrm>
            <a:off x="5441460" y="1125538"/>
            <a:ext cx="3702540" cy="1721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9A0810-A5EE-A89B-82B5-07591049C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3453" y="2847514"/>
            <a:ext cx="3318553" cy="17428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C3BE7D-AC80-0423-4732-CB79996414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622" t="38039" r="40957" b="35731"/>
          <a:stretch/>
        </p:blipFill>
        <p:spPr>
          <a:xfrm>
            <a:off x="6092575" y="4085322"/>
            <a:ext cx="2091193" cy="101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3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74DF-D531-8EBB-1BC9-2FE4BFBF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Vision of Harmonization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33D158-B9C4-9073-8EBB-7F434FBC2472}"/>
              </a:ext>
            </a:extLst>
          </p:cNvPr>
          <p:cNvSpPr txBox="1"/>
          <p:nvPr/>
        </p:nvSpPr>
        <p:spPr>
          <a:xfrm>
            <a:off x="323020" y="913862"/>
            <a:ext cx="83710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Building Semantic Standard (ASHRAE 223) works in conjunction with other ASHRAE standards to provide a standard process of control delivery and validation.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RDF-based models integrate multiple perspectives on same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/>
              <a:t>How does Project Haystack fit into this picture?</a:t>
            </a:r>
          </a:p>
        </p:txBody>
      </p:sp>
      <p:pic>
        <p:nvPicPr>
          <p:cNvPr id="6" name="Google Shape;148;p28">
            <a:extLst>
              <a:ext uri="{FF2B5EF4-FFF2-40B4-BE49-F238E27FC236}">
                <a16:creationId xmlns:a16="http://schemas.microsoft.com/office/drawing/2014/main" id="{792CF169-071F-90D2-2EA9-01729DF8BC6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115" y="1914675"/>
            <a:ext cx="5398936" cy="2760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50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74DF-D531-8EBB-1BC9-2FE4BFBF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Vision of Harmonization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33D158-B9C4-9073-8EBB-7F434FBC2472}"/>
              </a:ext>
            </a:extLst>
          </p:cNvPr>
          <p:cNvSpPr txBox="1"/>
          <p:nvPr/>
        </p:nvSpPr>
        <p:spPr>
          <a:xfrm>
            <a:off x="3805380" y="957738"/>
            <a:ext cx="526705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Goal: </a:t>
            </a:r>
            <a:r>
              <a:rPr lang="en-US"/>
              <a:t>Interoperability among metadata solutions, not necessarily make them same/similar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/>
              <a:t>Embrace why they are different</a:t>
            </a: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ASHRAE 223P Standard</a:t>
            </a:r>
            <a:r>
              <a:rPr lang="en-US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Extremely detailed and precise, and therefore…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Verbose to express/query building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Haystack/Brick</a:t>
            </a:r>
            <a:r>
              <a:rPr lang="en-US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Lean on common understandings and shared vocabularies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Less precise, but easier to query and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Proposed approach: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Haystack and Brick used by field implementers, software developers (as always) – </a:t>
            </a:r>
            <a:r>
              <a:rPr lang="en-US" sz="1600" b="1"/>
              <a:t>preserve existing tech investments</a:t>
            </a:r>
            <a:endParaRPr lang="en-US" sz="16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Map into 223P standard for validation and exchange </a:t>
            </a:r>
          </a:p>
        </p:txBody>
      </p:sp>
      <p:pic>
        <p:nvPicPr>
          <p:cNvPr id="4" name="Google Shape;424;p46">
            <a:extLst>
              <a:ext uri="{FF2B5EF4-FFF2-40B4-BE49-F238E27FC236}">
                <a16:creationId xmlns:a16="http://schemas.microsoft.com/office/drawing/2014/main" id="{2C88A16F-E020-046A-E042-FAF0615E300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539" y="1085850"/>
            <a:ext cx="3566842" cy="3716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99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74DF-D531-8EBB-1BC9-2FE4BFBF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DOE/NREL Open-Source Tool: </a:t>
            </a:r>
            <a:r>
              <a:rPr lang="en-US" err="1"/>
              <a:t>BuildingMOTIF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E57B14-C278-4499-9EEF-9B39F716D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7" y="1292827"/>
            <a:ext cx="8226169" cy="38506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3B2635-BB43-F389-DB3E-A20EE4514132}"/>
              </a:ext>
            </a:extLst>
          </p:cNvPr>
          <p:cNvSpPr txBox="1"/>
          <p:nvPr/>
        </p:nvSpPr>
        <p:spPr>
          <a:xfrm>
            <a:off x="1830141" y="907143"/>
            <a:ext cx="5480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MOTIF</a:t>
            </a:r>
            <a:r>
              <a:rPr lang="en-US"/>
              <a:t> = </a:t>
            </a:r>
            <a:r>
              <a:rPr lang="en-US" b="1"/>
              <a:t>M</a:t>
            </a:r>
            <a:r>
              <a:rPr lang="en-US"/>
              <a:t>etadata </a:t>
            </a:r>
            <a:r>
              <a:rPr lang="en-US" b="1" err="1"/>
              <a:t>O</a:t>
            </a:r>
            <a:r>
              <a:rPr lang="en-US" err="1"/>
              <a:t>n</a:t>
            </a:r>
            <a:r>
              <a:rPr lang="en-US" b="1" err="1"/>
              <a:t>T</a:t>
            </a:r>
            <a:r>
              <a:rPr lang="en-US" err="1"/>
              <a:t>ology</a:t>
            </a:r>
            <a:r>
              <a:rPr lang="en-US"/>
              <a:t> </a:t>
            </a:r>
            <a:r>
              <a:rPr lang="en-US" b="1"/>
              <a:t>I</a:t>
            </a:r>
            <a:r>
              <a:rPr lang="en-US"/>
              <a:t>nteroperability </a:t>
            </a:r>
            <a:r>
              <a:rPr lang="en-US" b="1"/>
              <a:t>F</a:t>
            </a:r>
            <a:r>
              <a:rPr lang="en-US"/>
              <a:t>ramework</a:t>
            </a:r>
          </a:p>
        </p:txBody>
      </p:sp>
    </p:spTree>
    <p:extLst>
      <p:ext uri="{BB962C8B-B14F-4D97-AF65-F5344CB8AC3E}">
        <p14:creationId xmlns:p14="http://schemas.microsoft.com/office/powerpoint/2010/main" val="134506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EA3EB3-CBB0-5C41-B5DF-E9987A7F6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Primer on RDF Graphs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12BF5E-EFC7-9848-B468-CF9D7CA05D9F}"/>
              </a:ext>
            </a:extLst>
          </p:cNvPr>
          <p:cNvSpPr txBox="1">
            <a:spLocks/>
          </p:cNvSpPr>
          <p:nvPr/>
        </p:nvSpPr>
        <p:spPr>
          <a:xfrm>
            <a:off x="457200" y="1019176"/>
            <a:ext cx="8120063" cy="37274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b="1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5FDE23AB-8D50-40AA-9BDE-85BFA18B7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93" y="2831865"/>
            <a:ext cx="5582814" cy="231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10EF8CC-FFD0-4A5F-9B5C-BAD224132F7C}"/>
              </a:ext>
            </a:extLst>
          </p:cNvPr>
          <p:cNvSpPr txBox="1"/>
          <p:nvPr/>
        </p:nvSpPr>
        <p:spPr>
          <a:xfrm>
            <a:off x="457199" y="3444730"/>
            <a:ext cx="9600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Brick Example: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ECA234-2B6B-4C39-AC1C-8A9FAB6802CA}"/>
              </a:ext>
            </a:extLst>
          </p:cNvPr>
          <p:cNvSpPr txBox="1"/>
          <p:nvPr/>
        </p:nvSpPr>
        <p:spPr>
          <a:xfrm>
            <a:off x="354181" y="1019176"/>
            <a:ext cx="84356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The Resource Description Framework (RDF) is a framework for expressing information about resources. An RDF statement expresses a relationship between two resources: a subject and an object through a predicate which is the relationship. These relationships together form a graph which is called an RDF graph.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589406-A643-446C-B5E9-B12D2F872684}"/>
              </a:ext>
            </a:extLst>
          </p:cNvPr>
          <p:cNvSpPr txBox="1"/>
          <p:nvPr/>
        </p:nvSpPr>
        <p:spPr>
          <a:xfrm>
            <a:off x="2503748" y="2129517"/>
            <a:ext cx="33850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&lt;Subject&gt; &lt;Predicate&gt; &lt;Object&gt;</a:t>
            </a:r>
          </a:p>
          <a:p>
            <a:r>
              <a:rPr lang="en-US"/>
              <a:t>  AHU-1A        feeds         VAV2-4 </a:t>
            </a:r>
          </a:p>
        </p:txBody>
      </p:sp>
    </p:spTree>
    <p:extLst>
      <p:ext uri="{BB962C8B-B14F-4D97-AF65-F5344CB8AC3E}">
        <p14:creationId xmlns:p14="http://schemas.microsoft.com/office/powerpoint/2010/main" val="57842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395B0-9C70-6F2B-2991-70FFC4E3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BuildingMOTIF</a:t>
            </a:r>
            <a:r>
              <a:rPr lang="en-US"/>
              <a:t> Abstracts Away RDF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1476C-550D-82C5-E43C-F4737B1821B3}"/>
              </a:ext>
            </a:extLst>
          </p:cNvPr>
          <p:cNvSpPr txBox="1"/>
          <p:nvPr/>
        </p:nvSpPr>
        <p:spPr>
          <a:xfrm>
            <a:off x="363758" y="1517453"/>
            <a:ext cx="8330298" cy="2739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cs typeface="Calibri"/>
              </a:rPr>
              <a:t>BuildingMOTIF</a:t>
            </a:r>
            <a:r>
              <a:rPr lang="en-US" sz="2000" dirty="0">
                <a:cs typeface="Calibri"/>
              </a:rPr>
              <a:t> provides </a:t>
            </a:r>
            <a:r>
              <a:rPr lang="en-US" sz="2000" u="sng" dirty="0">
                <a:cs typeface="Calibri"/>
              </a:rPr>
              <a:t>programmatic abstractions</a:t>
            </a:r>
            <a:r>
              <a:rPr lang="en-US" sz="2000" dirty="0">
                <a:cs typeface="Calibri"/>
              </a:rPr>
              <a:t> that hide RDF implementation details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Graph generation </a:t>
            </a:r>
            <a:r>
              <a:rPr lang="en-US" dirty="0">
                <a:cs typeface="Calibri"/>
                <a:sym typeface="Wingdings" pitchFamily="2" charset="2"/>
              </a:rPr>
              <a:t> </a:t>
            </a:r>
            <a:r>
              <a:rPr lang="en-US" b="1" dirty="0">
                <a:cs typeface="Calibri"/>
              </a:rPr>
              <a:t>templates</a:t>
            </a:r>
            <a:endParaRPr lang="en-US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Graph validation </a:t>
            </a:r>
            <a:r>
              <a:rPr lang="en-US" dirty="0">
                <a:cs typeface="Calibri"/>
                <a:sym typeface="Wingdings" pitchFamily="2" charset="2"/>
              </a:rPr>
              <a:t></a:t>
            </a:r>
            <a:r>
              <a:rPr lang="en-US" dirty="0">
                <a:cs typeface="Calibri"/>
              </a:rPr>
              <a:t> </a:t>
            </a:r>
            <a:r>
              <a:rPr lang="en-US" b="1" dirty="0">
                <a:cs typeface="Calibri"/>
              </a:rPr>
              <a:t>shapes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RDF as a standard exchange of concepts, rules, metadata and entities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Informs Haystack/Brick harmonization process: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More details on this later in the talk!</a:t>
            </a:r>
          </a:p>
        </p:txBody>
      </p:sp>
    </p:spTree>
    <p:extLst>
      <p:ext uri="{BB962C8B-B14F-4D97-AF65-F5344CB8AC3E}">
        <p14:creationId xmlns:p14="http://schemas.microsoft.com/office/powerpoint/2010/main" val="283474791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9E0B-3155-AAF6-F282-E2280415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Graph-Based Templates in </a:t>
            </a:r>
            <a:r>
              <a:rPr lang="en-US" err="1"/>
              <a:t>BuildingMOTIF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48CDDA-5A74-7C95-EBA7-2FBDFD414704}"/>
              </a:ext>
            </a:extLst>
          </p:cNvPr>
          <p:cNvSpPr txBox="1"/>
          <p:nvPr/>
        </p:nvSpPr>
        <p:spPr>
          <a:xfrm>
            <a:off x="2503754" y="4289058"/>
            <a:ext cx="30060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Calibri"/>
              </a:rPr>
              <a:t>Consistent semantic model for a component, device, system, etc</a:t>
            </a:r>
          </a:p>
        </p:txBody>
      </p:sp>
      <p:pic>
        <p:nvPicPr>
          <p:cNvPr id="5" name="Picture 5" descr="Screen Shot 2022-07-27 at 4.59.36 PM.png">
            <a:extLst>
              <a:ext uri="{FF2B5EF4-FFF2-40B4-BE49-F238E27FC236}">
                <a16:creationId xmlns:a16="http://schemas.microsoft.com/office/drawing/2014/main" id="{539D0DBD-8715-A77C-04EB-2BB4EEF796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939" b="-301"/>
          <a:stretch/>
        </p:blipFill>
        <p:spPr>
          <a:xfrm>
            <a:off x="639078" y="1772148"/>
            <a:ext cx="3105625" cy="1966077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AB155A0-D817-F845-71A1-B97FEE66C745}"/>
              </a:ext>
            </a:extLst>
          </p:cNvPr>
          <p:cNvGraphicFramePr>
            <a:graphicFrameLocks noGrp="1"/>
          </p:cNvGraphicFramePr>
          <p:nvPr/>
        </p:nvGraphicFramePr>
        <p:xfrm>
          <a:off x="5664941" y="1845790"/>
          <a:ext cx="2728655" cy="1142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196">
                  <a:extLst>
                    <a:ext uri="{9D8B030D-6E8A-4147-A177-3AD203B41FA5}">
                      <a16:colId xmlns:a16="http://schemas.microsoft.com/office/drawing/2014/main" val="1617236012"/>
                    </a:ext>
                  </a:extLst>
                </a:gridCol>
                <a:gridCol w="1750459">
                  <a:extLst>
                    <a:ext uri="{9D8B030D-6E8A-4147-A177-3AD203B41FA5}">
                      <a16:colId xmlns:a16="http://schemas.microsoft.com/office/drawing/2014/main" val="4066991781"/>
                    </a:ext>
                  </a:extLst>
                </a:gridCol>
              </a:tblGrid>
              <a:tr h="275321">
                <a:tc>
                  <a:txBody>
                    <a:bodyPr/>
                    <a:lstStyle/>
                    <a:p>
                      <a:r>
                        <a:rPr lang="en-US" sz="120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Binding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068668"/>
                  </a:ext>
                </a:extLst>
              </a:tr>
              <a:tr h="275321">
                <a:tc>
                  <a:txBody>
                    <a:bodyPr/>
                    <a:lstStyle/>
                    <a:p>
                      <a:r>
                        <a:rPr lang="en-US" sz="12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err="1"/>
                        <a:t>urn:bldg</a:t>
                      </a:r>
                      <a:r>
                        <a:rPr lang="en-US" sz="1200"/>
                        <a:t>/vav-123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688914"/>
                  </a:ext>
                </a:extLst>
              </a:tr>
              <a:tr h="275321">
                <a:tc>
                  <a:txBody>
                    <a:bodyPr/>
                    <a:lstStyle/>
                    <a:p>
                      <a:r>
                        <a:rPr lang="en-US" sz="1200" err="1"/>
                        <a:t>ztemp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err="1"/>
                        <a:t>urn:bldg</a:t>
                      </a:r>
                      <a:r>
                        <a:rPr lang="en-US" sz="1200"/>
                        <a:t>/vav-123:temp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466172"/>
                  </a:ext>
                </a:extLst>
              </a:tr>
              <a:tr h="317036">
                <a:tc>
                  <a:txBody>
                    <a:bodyPr/>
                    <a:lstStyle/>
                    <a:p>
                      <a:r>
                        <a:rPr lang="en-US" sz="1200"/>
                        <a:t>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err="1"/>
                        <a:t>urn:bldg</a:t>
                      </a:r>
                      <a:r>
                        <a:rPr lang="en-US" sz="1200"/>
                        <a:t>/B1F2Z34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655157"/>
                  </a:ext>
                </a:extLst>
              </a:tr>
            </a:tbl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071C4824-0D00-54D0-391F-F902E6E7B42A}"/>
              </a:ext>
            </a:extLst>
          </p:cNvPr>
          <p:cNvSpPr/>
          <p:nvPr/>
        </p:nvSpPr>
        <p:spPr>
          <a:xfrm>
            <a:off x="3921149" y="1873581"/>
            <a:ext cx="1729283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FA472-7E8D-E560-D392-EA1D6A0C1C4C}"/>
              </a:ext>
            </a:extLst>
          </p:cNvPr>
          <p:cNvSpPr txBox="1"/>
          <p:nvPr/>
        </p:nvSpPr>
        <p:spPr>
          <a:xfrm>
            <a:off x="363758" y="1127035"/>
            <a:ext cx="412397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Template</a:t>
            </a:r>
            <a:r>
              <a:rPr lang="en-US">
                <a:cs typeface="Calibri"/>
              </a:rPr>
              <a:t>: parameterized specification for generating common subgraphs</a:t>
            </a:r>
            <a:endParaRPr lang="en-US" b="1">
              <a:cs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2E12AE-FD79-E196-7C8C-D15C0F26FD8D}"/>
              </a:ext>
            </a:extLst>
          </p:cNvPr>
          <p:cNvSpPr/>
          <p:nvPr/>
        </p:nvSpPr>
        <p:spPr>
          <a:xfrm>
            <a:off x="3835307" y="3664161"/>
            <a:ext cx="1148006" cy="28032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cs typeface="Calibri"/>
              </a:rPr>
              <a:t>bldg:vav-123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34B2402-6E21-AD28-9A14-27B1791F7688}"/>
              </a:ext>
            </a:extLst>
          </p:cNvPr>
          <p:cNvSpPr/>
          <p:nvPr/>
        </p:nvSpPr>
        <p:spPr>
          <a:xfrm>
            <a:off x="5541464" y="4056285"/>
            <a:ext cx="1590188" cy="28032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cs typeface="Calibri"/>
              </a:rPr>
              <a:t>bldg:vav-123:temp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9F7940-5EE3-2702-F21F-D8AD8069F7C9}"/>
              </a:ext>
            </a:extLst>
          </p:cNvPr>
          <p:cNvSpPr/>
          <p:nvPr/>
        </p:nvSpPr>
        <p:spPr>
          <a:xfrm>
            <a:off x="5541464" y="4485953"/>
            <a:ext cx="1590188" cy="28032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cs typeface="Calibri"/>
              </a:rPr>
              <a:t>bldg:B1F2Z34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9FAB5D-58E3-6F51-C387-F88C9D5D9205}"/>
              </a:ext>
            </a:extLst>
          </p:cNvPr>
          <p:cNvSpPr/>
          <p:nvPr/>
        </p:nvSpPr>
        <p:spPr>
          <a:xfrm>
            <a:off x="5541464" y="3664161"/>
            <a:ext cx="1594360" cy="28032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err="1">
                <a:solidFill>
                  <a:schemeClr val="bg1"/>
                </a:solidFill>
                <a:cs typeface="Calibri"/>
              </a:rPr>
              <a:t>brick:VAV</a:t>
            </a:r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0ED3CA-C1BB-2EE2-1958-140B941A7B9F}"/>
              </a:ext>
            </a:extLst>
          </p:cNvPr>
          <p:cNvSpPr/>
          <p:nvPr/>
        </p:nvSpPr>
        <p:spPr>
          <a:xfrm>
            <a:off x="7477055" y="4056285"/>
            <a:ext cx="1594360" cy="28032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err="1">
                <a:solidFill>
                  <a:schemeClr val="bg1"/>
                </a:solidFill>
                <a:cs typeface="Calibri"/>
              </a:rPr>
              <a:t>brick:Temp_Sensor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04D6FE3-9BFD-87B2-278B-C9D1732FC2C4}"/>
              </a:ext>
            </a:extLst>
          </p:cNvPr>
          <p:cNvSpPr/>
          <p:nvPr/>
        </p:nvSpPr>
        <p:spPr>
          <a:xfrm>
            <a:off x="7477055" y="4485953"/>
            <a:ext cx="1594360" cy="28032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err="1">
                <a:solidFill>
                  <a:schemeClr val="bg1"/>
                </a:solidFill>
                <a:cs typeface="Calibri"/>
              </a:rPr>
              <a:t>brick:HVAC_Zone</a:t>
            </a:r>
            <a:endParaRPr lang="en-US" err="1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1DA4CC57-D6AD-962D-C563-BCFF383FD74F}"/>
              </a:ext>
            </a:extLst>
          </p:cNvPr>
          <p:cNvCxnSpPr/>
          <p:nvPr/>
        </p:nvCxnSpPr>
        <p:spPr>
          <a:xfrm>
            <a:off x="5016893" y="3807036"/>
            <a:ext cx="526448" cy="3846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6EB9A901-1F18-06BF-9471-2934BB4CD7F7}"/>
              </a:ext>
            </a:extLst>
          </p:cNvPr>
          <p:cNvCxnSpPr>
            <a:cxnSpLocks/>
          </p:cNvCxnSpPr>
          <p:nvPr/>
        </p:nvCxnSpPr>
        <p:spPr>
          <a:xfrm>
            <a:off x="5016893" y="3811208"/>
            <a:ext cx="530620" cy="81845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14C7657-CB9A-EC20-FAF0-383DA64684F7}"/>
              </a:ext>
            </a:extLst>
          </p:cNvPr>
          <p:cNvCxnSpPr>
            <a:cxnSpLocks/>
          </p:cNvCxnSpPr>
          <p:nvPr/>
        </p:nvCxnSpPr>
        <p:spPr>
          <a:xfrm flipV="1">
            <a:off x="5012722" y="3803698"/>
            <a:ext cx="534791" cy="33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2D9373D-5370-046B-B6B9-F6E78EB20861}"/>
              </a:ext>
            </a:extLst>
          </p:cNvPr>
          <p:cNvCxnSpPr/>
          <p:nvPr/>
        </p:nvCxnSpPr>
        <p:spPr>
          <a:xfrm>
            <a:off x="7132902" y="4175174"/>
            <a:ext cx="338731" cy="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390A3C5-D748-CA94-263D-2C6FC386589B}"/>
              </a:ext>
            </a:extLst>
          </p:cNvPr>
          <p:cNvCxnSpPr>
            <a:cxnSpLocks/>
          </p:cNvCxnSpPr>
          <p:nvPr/>
        </p:nvCxnSpPr>
        <p:spPr>
          <a:xfrm>
            <a:off x="7141245" y="4625699"/>
            <a:ext cx="338731" cy="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CE17870-E034-C938-AB11-7FFF5D359AF8}"/>
              </a:ext>
            </a:extLst>
          </p:cNvPr>
          <p:cNvSpPr/>
          <p:nvPr/>
        </p:nvSpPr>
        <p:spPr>
          <a:xfrm rot="5400000">
            <a:off x="6924652" y="3079154"/>
            <a:ext cx="54456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B9465A-D102-3FE1-2AFD-AD33D08805B5}"/>
              </a:ext>
            </a:extLst>
          </p:cNvPr>
          <p:cNvSpPr txBox="1"/>
          <p:nvPr/>
        </p:nvSpPr>
        <p:spPr>
          <a:xfrm>
            <a:off x="5690805" y="1318926"/>
            <a:ext cx="30060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Calibri"/>
              </a:rPr>
              <a:t>User- or tool-provided </a:t>
            </a:r>
            <a:r>
              <a:rPr lang="en-US" sz="1400" i="1">
                <a:cs typeface="Calibri"/>
              </a:rPr>
              <a:t>bindings </a:t>
            </a:r>
            <a:r>
              <a:rPr lang="en-US" sz="1400">
                <a:cs typeface="Calibri"/>
              </a:rPr>
              <a:t>from CSV, XSV, BACnet scan...</a:t>
            </a:r>
          </a:p>
        </p:txBody>
      </p:sp>
    </p:spTree>
    <p:extLst>
      <p:ext uri="{BB962C8B-B14F-4D97-AF65-F5344CB8AC3E}">
        <p14:creationId xmlns:p14="http://schemas.microsoft.com/office/powerpoint/2010/main" val="94829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EA3EB3-CBB0-5C41-B5DF-E9987A7F6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Primer on SHACL Shapes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12BF5E-EFC7-9848-B468-CF9D7CA05D9F}"/>
              </a:ext>
            </a:extLst>
          </p:cNvPr>
          <p:cNvSpPr txBox="1">
            <a:spLocks/>
          </p:cNvSpPr>
          <p:nvPr/>
        </p:nvSpPr>
        <p:spPr>
          <a:xfrm>
            <a:off x="457200" y="1019176"/>
            <a:ext cx="8120063" cy="37274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6B88D4-477C-414D-915B-8B3FF755F161}"/>
              </a:ext>
            </a:extLst>
          </p:cNvPr>
          <p:cNvSpPr txBox="1"/>
          <p:nvPr/>
        </p:nvSpPr>
        <p:spPr>
          <a:xfrm>
            <a:off x="347976" y="4608126"/>
            <a:ext cx="3800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https://www.w3.org/TR/</a:t>
            </a:r>
            <a:r>
              <a:rPr lang="en-US" sz="1200" err="1"/>
              <a:t>shacl-ucr</a:t>
            </a:r>
            <a:r>
              <a:rPr lang="en-US" sz="1200"/>
              <a:t>/#scope-and-motivation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4AA78C-5B2B-1043-BC14-0E984E4FDC41}"/>
              </a:ext>
            </a:extLst>
          </p:cNvPr>
          <p:cNvSpPr/>
          <p:nvPr/>
        </p:nvSpPr>
        <p:spPr>
          <a:xfrm>
            <a:off x="113922" y="2998118"/>
            <a:ext cx="42688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>
                <a:solidFill>
                  <a:schemeClr val="accent6"/>
                </a:solidFill>
                <a:latin typeface="Arial" panose="020B0604020202020204" pitchFamily="34" charset="0"/>
              </a:rPr>
              <a:t>“One motivation for </a:t>
            </a:r>
            <a:r>
              <a:rPr lang="en-US" i="1">
                <a:solidFill>
                  <a:schemeClr val="accent6"/>
                </a:solidFill>
              </a:rPr>
              <a:t>SHACL</a:t>
            </a:r>
            <a:r>
              <a:rPr lang="en-US" i="1">
                <a:solidFill>
                  <a:schemeClr val="accent6"/>
                </a:solidFill>
                <a:latin typeface="Arial" panose="020B0604020202020204" pitchFamily="34" charset="0"/>
              </a:rPr>
              <a:t> is Application Integration, where different software components, potentially maintained by different organizations, need to function together smoothly.”</a:t>
            </a:r>
            <a:endParaRPr lang="en-US" i="1">
              <a:solidFill>
                <a:schemeClr val="accent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672572-5DB2-7047-80F0-8ECCBFAC9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17" y="934356"/>
            <a:ext cx="4432300" cy="431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882F0B-9F3F-E54E-90D6-E08619381AB9}"/>
              </a:ext>
            </a:extLst>
          </p:cNvPr>
          <p:cNvSpPr/>
          <p:nvPr/>
        </p:nvSpPr>
        <p:spPr>
          <a:xfrm>
            <a:off x="-48" y="1605516"/>
            <a:ext cx="5098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SHACL is a language for validating RDF graphs against a set of conditions. These conditions are provided as shapes and other constructs expressed in the form of an RDF graph.</a:t>
            </a:r>
            <a:endParaRPr lang="en-US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C3DFFE20-4D35-5943-AFCB-71BC540CDBDB}"/>
              </a:ext>
            </a:extLst>
          </p:cNvPr>
          <p:cNvSpPr/>
          <p:nvPr/>
        </p:nvSpPr>
        <p:spPr>
          <a:xfrm>
            <a:off x="5153336" y="1294693"/>
            <a:ext cx="3540719" cy="1778115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F22630-4069-1C4A-A175-B8855C5CAB04}"/>
              </a:ext>
            </a:extLst>
          </p:cNvPr>
          <p:cNvSpPr txBox="1"/>
          <p:nvPr/>
        </p:nvSpPr>
        <p:spPr>
          <a:xfrm>
            <a:off x="5842591" y="1605516"/>
            <a:ext cx="2078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Rules: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G36 VAV </a:t>
            </a:r>
            <a:r>
              <a:rPr lang="en-US" sz="1000" u="sng"/>
              <a:t>must have</a:t>
            </a:r>
            <a:r>
              <a:rPr lang="en-US" sz="100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/>
              <a:t>discharge-air-flow-sensor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/>
              <a:t>damper-</a:t>
            </a:r>
            <a:r>
              <a:rPr lang="en-US" sz="1000" err="1"/>
              <a:t>cmd</a:t>
            </a:r>
            <a:r>
              <a:rPr lang="en-US" sz="1000"/>
              <a:t>-shape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C993FB4-87C4-EE4D-A1B5-81801EC23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520" y="3382919"/>
            <a:ext cx="685031" cy="68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C0F35C73-F379-3E49-85C2-3B73E6C8D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54" y="3382920"/>
            <a:ext cx="685031" cy="68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DA0BB0DF-4F10-7A4C-827C-C9A1F9AF4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019" y="3382920"/>
            <a:ext cx="685031" cy="68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541A02D-491E-2D45-A7D0-F49A34186BCA}"/>
              </a:ext>
            </a:extLst>
          </p:cNvPr>
          <p:cNvSpPr txBox="1"/>
          <p:nvPr/>
        </p:nvSpPr>
        <p:spPr>
          <a:xfrm>
            <a:off x="4840013" y="4001215"/>
            <a:ext cx="960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 have defined: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G36 VAV: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discharge-air-flow-sensor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6162ED-F34D-AF4A-A17E-1CB0B1A81A0E}"/>
              </a:ext>
            </a:extLst>
          </p:cNvPr>
          <p:cNvSpPr txBox="1"/>
          <p:nvPr/>
        </p:nvSpPr>
        <p:spPr>
          <a:xfrm>
            <a:off x="6279545" y="4001214"/>
            <a:ext cx="9600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 have defined: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G36 VAV: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discharge-air-flow-sensor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damper-</a:t>
            </a:r>
            <a:r>
              <a:rPr lang="en-US" sz="1000" err="1"/>
              <a:t>cmd</a:t>
            </a:r>
            <a:r>
              <a:rPr lang="en-US" sz="1000"/>
              <a:t>-shape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DE8E44-C615-974B-A677-E6EBBFE88151}"/>
              </a:ext>
            </a:extLst>
          </p:cNvPr>
          <p:cNvSpPr txBox="1"/>
          <p:nvPr/>
        </p:nvSpPr>
        <p:spPr>
          <a:xfrm>
            <a:off x="7864370" y="4001213"/>
            <a:ext cx="960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 have defined: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G36 AHU: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damper-</a:t>
            </a:r>
            <a:r>
              <a:rPr lang="en-US" sz="1000" err="1"/>
              <a:t>cmd</a:t>
            </a:r>
            <a:r>
              <a:rPr lang="en-US" sz="1000"/>
              <a:t>-shape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3A688E4-371E-EE4E-9058-DEFAAB8BE28A}"/>
              </a:ext>
            </a:extLst>
          </p:cNvPr>
          <p:cNvCxnSpPr>
            <a:cxnSpLocks/>
            <a:stCxn id="4098" idx="0"/>
          </p:cNvCxnSpPr>
          <p:nvPr/>
        </p:nvCxnSpPr>
        <p:spPr>
          <a:xfrm flipV="1">
            <a:off x="5320036" y="2932002"/>
            <a:ext cx="400076" cy="450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74BD0BB-07AC-1243-91AA-D2E8686F8AE3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6759570" y="3115410"/>
            <a:ext cx="0" cy="2675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AECE87E-5E65-0B4E-9183-1FE935A877B9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8032898" y="2866469"/>
            <a:ext cx="282637" cy="516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Multiply 32">
            <a:extLst>
              <a:ext uri="{FF2B5EF4-FFF2-40B4-BE49-F238E27FC236}">
                <a16:creationId xmlns:a16="http://schemas.microsoft.com/office/drawing/2014/main" id="{9E8BEC5C-A8DA-4D46-B4B0-08EA25654494}"/>
              </a:ext>
            </a:extLst>
          </p:cNvPr>
          <p:cNvSpPr/>
          <p:nvPr/>
        </p:nvSpPr>
        <p:spPr>
          <a:xfrm>
            <a:off x="4941966" y="2885461"/>
            <a:ext cx="522556" cy="478466"/>
          </a:xfrm>
          <a:prstGeom prst="mathMultiply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>
            <a:extLst>
              <a:ext uri="{FF2B5EF4-FFF2-40B4-BE49-F238E27FC236}">
                <a16:creationId xmlns:a16="http://schemas.microsoft.com/office/drawing/2014/main" id="{57D56FF4-9334-F645-A1E0-DA387116418A}"/>
              </a:ext>
            </a:extLst>
          </p:cNvPr>
          <p:cNvSpPr/>
          <p:nvPr/>
        </p:nvSpPr>
        <p:spPr>
          <a:xfrm>
            <a:off x="8163931" y="2861132"/>
            <a:ext cx="522556" cy="478466"/>
          </a:xfrm>
          <a:prstGeom prst="mathMultiply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 descr="Checkmark with solid fill">
            <a:extLst>
              <a:ext uri="{FF2B5EF4-FFF2-40B4-BE49-F238E27FC236}">
                <a16:creationId xmlns:a16="http://schemas.microsoft.com/office/drawing/2014/main" id="{626FDCFA-2FE9-A94D-A20A-084EBF5CE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9298" y="3043586"/>
            <a:ext cx="592024" cy="5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57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333333"/>
      </a:dk1>
      <a:lt1>
        <a:srgbClr val="FFFFFF"/>
      </a:lt1>
      <a:dk2>
        <a:srgbClr val="FFC425"/>
      </a:dk2>
      <a:lt2>
        <a:srgbClr val="8DC63F"/>
      </a:lt2>
      <a:accent1>
        <a:srgbClr val="0079C1"/>
      </a:accent1>
      <a:accent2>
        <a:srgbClr val="00A4E4"/>
      </a:accent2>
      <a:accent3>
        <a:srgbClr val="F6A01A"/>
      </a:accent3>
      <a:accent4>
        <a:srgbClr val="5E9732"/>
      </a:accent4>
      <a:accent5>
        <a:srgbClr val="933C06"/>
      </a:accent5>
      <a:accent6>
        <a:srgbClr val="6A737B"/>
      </a:accent6>
      <a:hlink>
        <a:srgbClr val="0079C1"/>
      </a:hlink>
      <a:folHlink>
        <a:srgbClr val="00A4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rel-16x9-presentation-template-02-2023.potx" id="{3D57AE20-0511-4CAB-9743-1CC9E2008722}" vid="{EBB5BA0F-0F50-4F54-B83B-C555A1A9E3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82aed9-cc96-421a-b6d1-bad087b40ea5">
      <Terms xmlns="http://schemas.microsoft.com/office/infopath/2007/PartnerControls"/>
    </lcf76f155ced4ddcb4097134ff3c332f>
    <TaxCatchAll xmlns="3c3bb480-5c86-45a4-be90-daa3829a93c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D7978D1E43DE4EA43DBD7340A406DC" ma:contentTypeVersion="11" ma:contentTypeDescription="Create a new document." ma:contentTypeScope="" ma:versionID="6d79505ee2993a64c84eec8aa02111a1">
  <xsd:schema xmlns:xsd="http://www.w3.org/2001/XMLSchema" xmlns:xs="http://www.w3.org/2001/XMLSchema" xmlns:p="http://schemas.microsoft.com/office/2006/metadata/properties" xmlns:ns2="d382aed9-cc96-421a-b6d1-bad087b40ea5" xmlns:ns3="3c3bb480-5c86-45a4-be90-daa3829a93c5" targetNamespace="http://schemas.microsoft.com/office/2006/metadata/properties" ma:root="true" ma:fieldsID="4574d184e0c176d5ebab2339735f8958" ns2:_="" ns3:_="">
    <xsd:import namespace="d382aed9-cc96-421a-b6d1-bad087b40ea5"/>
    <xsd:import namespace="3c3bb480-5c86-45a4-be90-daa3829a93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2aed9-cc96-421a-b6d1-bad087b40e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834da80-57da-4863-8816-2e6886d1e8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bb480-5c86-45a4-be90-daa3829a93c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7a643d7-8bb5-4dcd-941e-81b7842f7f17}" ma:internalName="TaxCatchAll" ma:showField="CatchAllData" ma:web="3c3bb480-5c86-45a4-be90-daa3829a93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91E95D-E2F3-4C01-B9C1-D1FCB3C1591B}">
  <ds:schemaRefs>
    <ds:schemaRef ds:uri="http://www.w3.org/XML/1998/namespace"/>
    <ds:schemaRef ds:uri="d382aed9-cc96-421a-b6d1-bad087b40ea5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3c3bb480-5c86-45a4-be90-daa3829a93c5"/>
  </ds:schemaRefs>
</ds:datastoreItem>
</file>

<file path=customXml/itemProps2.xml><?xml version="1.0" encoding="utf-8"?>
<ds:datastoreItem xmlns:ds="http://schemas.openxmlformats.org/officeDocument/2006/customXml" ds:itemID="{2A6F352C-C498-4765-9C65-607FF21AA7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B8303B-F307-4EE7-833F-6B29E1B29B18}">
  <ds:schemaRefs>
    <ds:schemaRef ds:uri="3c3bb480-5c86-45a4-be90-daa3829a93c5"/>
    <ds:schemaRef ds:uri="d382aed9-cc96-421a-b6d1-bad087b40e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nrel-16x9-presentation-template-02-2023</Template>
  <TotalTime>0</TotalTime>
  <Words>1393</Words>
  <Application>Microsoft Office PowerPoint</Application>
  <PresentationFormat>On-screen Show (16:9)</PresentationFormat>
  <Paragraphs>234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Motivation</vt:lpstr>
      <vt:lpstr>A Vision of Harmonization</vt:lpstr>
      <vt:lpstr>A Vision of Harmonization</vt:lpstr>
      <vt:lpstr>DOE/NREL Open-Source Tool: BuildingMOTIF</vt:lpstr>
      <vt:lpstr>Primer on RDF Graphs</vt:lpstr>
      <vt:lpstr>BuildingMOTIF Abstracts Away RDF</vt:lpstr>
      <vt:lpstr>Graph-Based Templates in BuildingMOTIF</vt:lpstr>
      <vt:lpstr>Primer on SHACL Shapes</vt:lpstr>
      <vt:lpstr>Shapes in BuildingMOTIF</vt:lpstr>
      <vt:lpstr>Applying BuildingMOTIF to RDF/Haystack</vt:lpstr>
      <vt:lpstr>Approach: Xeto – RDF/SHACL Harmonization</vt:lpstr>
      <vt:lpstr>Behind the Scenes, Briefly</vt:lpstr>
      <vt:lpstr>Behind the Scenes: Haystack  RDF</vt:lpstr>
      <vt:lpstr>Behind the Scenes: Haystack  RDF</vt:lpstr>
      <vt:lpstr>Behind the Scenes: Haystack  RDF</vt:lpstr>
      <vt:lpstr>Two POC: Haystack  RDF and RDF  Haystack</vt:lpstr>
      <vt:lpstr>VAV w/ Reheat: 223P</vt:lpstr>
      <vt:lpstr>VAV w/ Reheat: 223P  Brick</vt:lpstr>
      <vt:lpstr>VAV w/ Reheat: 223P  Brick  Haystack</vt:lpstr>
      <vt:lpstr>End-to-end: BuildingMOTIF-enabled RDF to Haystack</vt:lpstr>
      <vt:lpstr>End-to-end: BuildingMOTIF-enabled Haystack to RDF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 template for newer wide-screen monitors and TVs.</dc:subject>
  <dc:creator>McGuirk, Lindsey</dc:creator>
  <cp:keywords/>
  <dc:description/>
  <cp:lastModifiedBy>Gabe Fierro</cp:lastModifiedBy>
  <cp:revision>2</cp:revision>
  <cp:lastPrinted>2018-01-04T20:30:58Z</cp:lastPrinted>
  <dcterms:created xsi:type="dcterms:W3CDTF">2023-03-27T21:10:56Z</dcterms:created>
  <dcterms:modified xsi:type="dcterms:W3CDTF">2023-08-04T18:19:50Z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0x010100E1D7978D1E43DE4EA43DBD7340A406DC</vt:lpwstr>
  </property>
  <property fmtid="{D5CDD505-2E9C-101B-9397-08002B2CF9AE}" pid="3" name="MediaServiceImageTags">
    <vt:lpwstr/>
  </property>
</Properties>
</file>