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7" r:id="rId3"/>
    <p:sldId id="259" r:id="rId4"/>
    <p:sldId id="273" r:id="rId5"/>
    <p:sldId id="277" r:id="rId6"/>
    <p:sldId id="268" r:id="rId7"/>
    <p:sldId id="275" r:id="rId8"/>
    <p:sldId id="262" r:id="rId9"/>
    <p:sldId id="263" r:id="rId10"/>
    <p:sldId id="276" r:id="rId11"/>
    <p:sldId id="266" r:id="rId12"/>
    <p:sldId id="264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1pPr>
    <a:lvl2pPr marL="401928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2pPr>
    <a:lvl3pPr marL="803855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3pPr>
    <a:lvl4pPr marL="1205783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4pPr>
    <a:lvl5pPr marL="1607709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5pPr>
    <a:lvl6pPr marL="2009637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6pPr>
    <a:lvl7pPr marL="2411564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7pPr>
    <a:lvl8pPr marL="2813492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8pPr>
    <a:lvl9pPr marL="3215417" algn="l" defTabSz="40192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E55"/>
    <a:srgbClr val="FA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9" autoAdjust="0"/>
    <p:restoredTop sz="90909" autoAdjust="0"/>
  </p:normalViewPr>
  <p:slideViewPr>
    <p:cSldViewPr snapToGrid="0" snapToObjects="1">
      <p:cViewPr varScale="1">
        <p:scale>
          <a:sx n="111" d="100"/>
          <a:sy n="111" d="100"/>
        </p:scale>
        <p:origin x="701" y="72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1pPr>
    <a:lvl2pPr marL="401928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2pPr>
    <a:lvl3pPr marL="803855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3pPr>
    <a:lvl4pPr marL="1205783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4pPr>
    <a:lvl5pPr marL="1607709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5pPr>
    <a:lvl6pPr marL="2009637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6pPr>
    <a:lvl7pPr marL="2411564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7pPr>
    <a:lvl8pPr marL="2813492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8pPr>
    <a:lvl9pPr marL="3215417" algn="l" defTabSz="401928" rtl="0" eaLnBrk="1" latinLnBrk="0" hangingPunct="1">
      <a:defRPr sz="10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4"/>
            <a:ext cx="9141288" cy="51372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2" y="1258222"/>
            <a:ext cx="6192761" cy="1102519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8" y="297722"/>
            <a:ext cx="8587619" cy="765723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9" y="2642959"/>
            <a:ext cx="1592405" cy="1791299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8" y="737158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9" y="3588902"/>
            <a:ext cx="4780274" cy="845355"/>
          </a:xfrm>
        </p:spPr>
        <p:txBody>
          <a:bodyPr>
            <a:noAutofit/>
          </a:bodyPr>
          <a:lstStyle>
            <a:lvl1pPr marL="3176" indent="0">
              <a:buNone/>
              <a:defRPr sz="2400">
                <a:solidFill>
                  <a:schemeClr val="bg1"/>
                </a:solidFill>
              </a:defRPr>
            </a:lvl1pPr>
            <a:lvl2pPr marL="3176" indent="0">
              <a:buNone/>
              <a:defRPr sz="2400"/>
            </a:lvl2pPr>
            <a:lvl3pPr marL="3176" indent="0">
              <a:buNone/>
              <a:defRPr sz="2400"/>
            </a:lvl3pPr>
            <a:lvl4pPr marL="3176" indent="0">
              <a:buNone/>
              <a:defRPr sz="2400"/>
            </a:lvl4pPr>
            <a:lvl5pPr marL="3176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504CC27-7DE5-3232-BE9D-99D40055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1" y="4813332"/>
            <a:ext cx="2133600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1309"/>
            <a:ext cx="4038600" cy="2547938"/>
          </a:xfrm>
        </p:spPr>
        <p:txBody>
          <a:bodyPr/>
          <a:lstStyle>
            <a:lvl1pPr>
              <a:defRPr sz="2801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309"/>
            <a:ext cx="4038600" cy="2547938"/>
          </a:xfrm>
        </p:spPr>
        <p:txBody>
          <a:bodyPr/>
          <a:lstStyle>
            <a:lvl1pPr>
              <a:defRPr sz="2801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5" indent="0">
              <a:buNone/>
              <a:defRPr sz="2000" b="1"/>
            </a:lvl2pPr>
            <a:lvl3pPr marL="914412" indent="0">
              <a:buNone/>
              <a:defRPr sz="1800" b="1"/>
            </a:lvl3pPr>
            <a:lvl4pPr marL="1371618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5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5" indent="0">
              <a:buNone/>
              <a:defRPr sz="2000" b="1"/>
            </a:lvl2pPr>
            <a:lvl3pPr marL="914412" indent="0">
              <a:buNone/>
              <a:defRPr sz="1800" b="1"/>
            </a:lvl3pPr>
            <a:lvl4pPr marL="1371618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5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1" y="102592"/>
            <a:ext cx="8794020" cy="536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975496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75490"/>
            <a:ext cx="5111751" cy="3479548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847032"/>
            <a:ext cx="3008313" cy="2608009"/>
          </a:xfrm>
        </p:spPr>
        <p:txBody>
          <a:bodyPr/>
          <a:lstStyle>
            <a:lvl1pPr marL="0" indent="0">
              <a:buNone/>
              <a:defRPr sz="1400"/>
            </a:lvl1pPr>
            <a:lvl2pPr marL="457205" indent="0">
              <a:buNone/>
              <a:defRPr sz="1200"/>
            </a:lvl2pPr>
            <a:lvl3pPr marL="914412" indent="0">
              <a:buNone/>
              <a:defRPr sz="1000"/>
            </a:lvl3pPr>
            <a:lvl4pPr marL="1371618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5" indent="0">
              <a:buNone/>
              <a:defRPr sz="900"/>
            </a:lvl7pPr>
            <a:lvl8pPr marL="3200440" indent="0">
              <a:buNone/>
              <a:defRPr sz="900"/>
            </a:lvl8pPr>
            <a:lvl9pPr marL="36576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1" y="102592"/>
            <a:ext cx="8794020" cy="53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958683"/>
            <a:ext cx="5486400" cy="2587003"/>
          </a:xfrm>
        </p:spPr>
        <p:txBody>
          <a:bodyPr/>
          <a:lstStyle>
            <a:lvl1pPr marL="0" indent="0">
              <a:buNone/>
              <a:defRPr sz="3200"/>
            </a:lvl1pPr>
            <a:lvl2pPr marL="457205" indent="0">
              <a:buNone/>
              <a:defRPr sz="2801"/>
            </a:lvl2pPr>
            <a:lvl3pPr marL="914412" indent="0">
              <a:buNone/>
              <a:defRPr sz="2400"/>
            </a:lvl3pPr>
            <a:lvl4pPr marL="1371618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5" indent="0">
              <a:buNone/>
              <a:defRPr sz="2000"/>
            </a:lvl7pPr>
            <a:lvl8pPr marL="3200440" indent="0">
              <a:buNone/>
              <a:defRPr sz="2000"/>
            </a:lvl8pPr>
            <a:lvl9pPr marL="365764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11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5" indent="0">
              <a:buNone/>
              <a:defRPr sz="1200"/>
            </a:lvl2pPr>
            <a:lvl3pPr marL="914412" indent="0">
              <a:buNone/>
              <a:defRPr sz="1000"/>
            </a:lvl3pPr>
            <a:lvl4pPr marL="1371618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5" indent="0">
              <a:buNone/>
              <a:defRPr sz="900"/>
            </a:lvl7pPr>
            <a:lvl8pPr marL="3200440" indent="0">
              <a:buNone/>
              <a:defRPr sz="900"/>
            </a:lvl8pPr>
            <a:lvl9pPr marL="3657647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1" y="102592"/>
            <a:ext cx="8794020" cy="53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2776"/>
            <a:ext cx="8229600" cy="33944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5" y="765"/>
            <a:ext cx="9141288" cy="51372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1" y="102592"/>
            <a:ext cx="8794020" cy="536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1" y="48133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5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5" indent="-342905" algn="l" defTabSz="457205" rtl="0" eaLnBrk="1" latinLnBrk="0" hangingPunct="1">
        <a:spcBef>
          <a:spcPct val="2000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61" indent="-285754" algn="l" defTabSz="45720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16" indent="-228603" algn="l" defTabSz="4572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20" indent="-228603" algn="l" defTabSz="45720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26" indent="-228603" algn="l" defTabSz="457205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32" indent="-228603" algn="l" defTabSz="4572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9" indent="-228603" algn="l" defTabSz="4572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3" algn="l" defTabSz="4572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0" indent="-228603" algn="l" defTabSz="4572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5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2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8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5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7" algn="l" defTabSz="457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hyperlink" Target="https://www.knx.org/knx-en/for-professionals/What-is-KNX/A-brief-introductio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hyperlink" Target="https://www.knx.org/knx-en/for-professionals/What-is-KNX/A-brief-introduc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How KNX is Using Haystack to Describe Building Semantics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effectLst/>
              </a:rPr>
              <a:t>Haystack in Practice</a:t>
            </a:r>
            <a:endParaRPr lang="en-US" dirty="0"/>
          </a:p>
        </p:txBody>
      </p:sp>
      <p:pic>
        <p:nvPicPr>
          <p:cNvPr id="7" name="Picture Placeholder 6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4C142912-B111-39FF-1225-BD342BB218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752" r="7752"/>
          <a:stretch>
            <a:fillRect/>
          </a:stretch>
        </p:blipFill>
        <p:spPr>
          <a:xfrm rot="5400000">
            <a:off x="176219" y="2742409"/>
            <a:ext cx="1793875" cy="15922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André Hänel </a:t>
            </a:r>
          </a:p>
          <a:p>
            <a:r>
              <a:rPr lang="en-US" dirty="0"/>
              <a:t>Systems &amp; Tools, KNX Association</a:t>
            </a:r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Usage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021"/>
            <a:ext cx="8229600" cy="38114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Source of (rest based) access.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F7B0B15-47A1-F493-558D-D113E25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1" y="1238507"/>
            <a:ext cx="7150740" cy="3576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0927F6-F39C-7394-411A-8D2A1F8AC537}"/>
              </a:ext>
            </a:extLst>
          </p:cNvPr>
          <p:cNvSpPr/>
          <p:nvPr/>
        </p:nvSpPr>
        <p:spPr>
          <a:xfrm>
            <a:off x="546099" y="1166432"/>
            <a:ext cx="8125276" cy="35769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5185F-E657-E510-DD2F-B154A06E8747}"/>
              </a:ext>
            </a:extLst>
          </p:cNvPr>
          <p:cNvSpPr txBox="1"/>
          <p:nvPr/>
        </p:nvSpPr>
        <p:spPr>
          <a:xfrm>
            <a:off x="4093214" y="936423"/>
            <a:ext cx="2991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</a:rPr>
              <a:t>‘Rest’ API Model (Swagger) + Client/Server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0B162-5626-00E6-6335-59E96FA7C70C}"/>
              </a:ext>
            </a:extLst>
          </p:cNvPr>
          <p:cNvSpPr/>
          <p:nvPr/>
        </p:nvSpPr>
        <p:spPr>
          <a:xfrm>
            <a:off x="4894213" y="2361690"/>
            <a:ext cx="1243922" cy="108571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2F4D03-D559-49F5-74E4-5B5E045F7515}"/>
              </a:ext>
            </a:extLst>
          </p:cNvPr>
          <p:cNvSpPr/>
          <p:nvPr/>
        </p:nvSpPr>
        <p:spPr>
          <a:xfrm>
            <a:off x="4848235" y="1278329"/>
            <a:ext cx="1243922" cy="108571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B0E19A-625C-94BF-7745-7F55510C7625}"/>
              </a:ext>
            </a:extLst>
          </p:cNvPr>
          <p:cNvSpPr/>
          <p:nvPr/>
        </p:nvSpPr>
        <p:spPr>
          <a:xfrm>
            <a:off x="6462688" y="2361689"/>
            <a:ext cx="1243922" cy="108571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944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7E186AC-D0FF-C121-8E6C-F9318E6A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47" y="2285046"/>
            <a:ext cx="2285193" cy="23807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4CB7C6-92B2-1408-6144-D7318F4E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87" y="1111647"/>
            <a:ext cx="2339611" cy="1054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DE4B6C-69DE-826A-9731-56E867C9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468" y="2590533"/>
            <a:ext cx="1242083" cy="60455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Usage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2321"/>
            <a:ext cx="8229600" cy="38241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Accessing KNX installations by the 3rd Party API.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88E5A-36F1-66F8-538A-624BA2464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89" y="1605479"/>
            <a:ext cx="1948871" cy="2913207"/>
          </a:xfrm>
          <a:prstGeom prst="rect">
            <a:avLst/>
          </a:prstGeom>
        </p:spPr>
      </p:pic>
      <p:pic>
        <p:nvPicPr>
          <p:cNvPr id="8" name="Picture 2" descr="Y:\KNX_Documentation\02_Software\Requirement_Specifications\NT5\User Interface\Logo\Icons\ETS Logo 458x458px.jpg">
            <a:extLst>
              <a:ext uri="{FF2B5EF4-FFF2-40B4-BE49-F238E27FC236}">
                <a16:creationId xmlns:a16="http://schemas.microsoft.com/office/drawing/2014/main" id="{483E0EBB-1EF5-7CFA-54F6-0F6FFED0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2" y="1326673"/>
            <a:ext cx="409676" cy="4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9A374B5-2E87-E033-AB43-91F7ED0F98B2}"/>
              </a:ext>
            </a:extLst>
          </p:cNvPr>
          <p:cNvSpPr/>
          <p:nvPr/>
        </p:nvSpPr>
        <p:spPr>
          <a:xfrm rot="16200000">
            <a:off x="2512351" y="2492149"/>
            <a:ext cx="180668" cy="90579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B629F47-BCBC-57EC-09B1-83B84A78D3C1}"/>
              </a:ext>
            </a:extLst>
          </p:cNvPr>
          <p:cNvSpPr/>
          <p:nvPr/>
        </p:nvSpPr>
        <p:spPr>
          <a:xfrm>
            <a:off x="1125384" y="1373814"/>
            <a:ext cx="950009" cy="220037"/>
          </a:xfrm>
          <a:prstGeom prst="wedgeRectCallout">
            <a:avLst>
              <a:gd name="adj1" fmla="val 6527"/>
              <a:gd name="adj2" fmla="val 877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Installation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D091C-C4ED-F508-ED6B-312610A2616F}"/>
              </a:ext>
            </a:extLst>
          </p:cNvPr>
          <p:cNvSpPr txBox="1"/>
          <p:nvPr/>
        </p:nvSpPr>
        <p:spPr>
          <a:xfrm>
            <a:off x="4758454" y="2376426"/>
            <a:ext cx="1343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… 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"@graph": [{		</a:t>
            </a: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// JSON-LD graph part (a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4154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"@id": "</a:t>
            </a:r>
            <a:r>
              <a:rPr lang="en-US" sz="3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uuid-dev1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,	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"@type": ["</a:t>
            </a:r>
            <a:r>
              <a:rPr lang="en-US" sz="3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td:Thing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", "</a:t>
            </a:r>
            <a:r>
              <a:rPr lang="en-US" sz="3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core:Device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"], </a:t>
            </a: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</a:rPr>
              <a:t>// from Core model 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3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dct:title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": “Blind/Switch actuator REG-K/8x/16x/10 manual mode",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3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td:hasPropertyAffordance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": {"@id": "</a:t>
            </a:r>
            <a:r>
              <a:rPr lang="en-US" sz="3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uuid-dev1-app1-datapoint1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"},  </a:t>
            </a: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</a:rPr>
              <a:t>// from TD Thing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3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loc:isEquipmentOf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": {"@id": "</a:t>
            </a:r>
            <a:r>
              <a:rPr lang="en-US" sz="3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uuid-office445</a:t>
            </a: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"}</a:t>
            </a:r>
            <a:r>
              <a:rPr lang="en-US" sz="300" dirty="0">
                <a:solidFill>
                  <a:srgbClr val="A5A5A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,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…</a:t>
            </a: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US" sz="300" dirty="0">
                <a:solidFill>
                  <a:srgbClr val="172E55"/>
                </a:solidFill>
                <a:latin typeface="Calibri Light" panose="020F0302020204030204" pitchFamily="34" charset="0"/>
              </a:rPr>
              <a:t>},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{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"@id": "</a:t>
            </a:r>
            <a:r>
              <a:rPr lang="en-US" sz="3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uuid-dev1-app1-datapoint1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	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"@type": ["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td:PropertyAffordance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  "knx:dpa.320.51"],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dct:title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“Movement object – Channel 1",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knx:adjustsEquipmentQualityKind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{"@id": "</a:t>
            </a:r>
            <a:r>
              <a:rPr lang="en-US" sz="3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tag:</a:t>
            </a:r>
            <a:r>
              <a:rPr lang="fr-FR" sz="3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3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qk_eq_luminaire_dimmlevel_room</a:t>
            </a:r>
            <a:r>
              <a:rPr lang="fr-FR" sz="3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"},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knx:datapointType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 : 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knx:upDown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  </a:t>
            </a: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</a:rPr>
              <a:t>// from KNX model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tag:hasPointInterface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tag:if.i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	</a:t>
            </a:r>
            <a:endParaRPr lang="en-US" sz="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tag:operatesForTrade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["</a:t>
            </a:r>
            <a:r>
              <a:rPr lang="en-US" sz="3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tag:lighting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"],	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 </a:t>
            </a:r>
            <a:r>
              <a:rPr lang="en-US" sz="300" dirty="0">
                <a:solidFill>
                  <a:srgbClr val="172E5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…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300" dirty="0">
                <a:solidFill>
                  <a:srgbClr val="172E5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}</a:t>
            </a:r>
            <a:r>
              <a:rPr lang="en-US" sz="3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</a:t>
            </a:r>
            <a:endParaRPr lang="en-US" sz="300" dirty="0">
              <a:solidFill>
                <a:srgbClr val="172E55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5ABBA4CF-2A93-6195-0CDB-B9670E284FA1}"/>
              </a:ext>
            </a:extLst>
          </p:cNvPr>
          <p:cNvSpPr/>
          <p:nvPr/>
        </p:nvSpPr>
        <p:spPr>
          <a:xfrm rot="16200000">
            <a:off x="4409011" y="2586212"/>
            <a:ext cx="180668" cy="716809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C4831-B0A5-504F-A0C8-C41ABD776332}"/>
              </a:ext>
            </a:extLst>
          </p:cNvPr>
          <p:cNvSpPr txBox="1"/>
          <p:nvPr/>
        </p:nvSpPr>
        <p:spPr>
          <a:xfrm>
            <a:off x="2079534" y="2986549"/>
            <a:ext cx="9814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Datapoint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33787F-C016-1B80-367D-AB7D08EFF4E9}"/>
              </a:ext>
            </a:extLst>
          </p:cNvPr>
          <p:cNvSpPr txBox="1"/>
          <p:nvPr/>
        </p:nvSpPr>
        <p:spPr>
          <a:xfrm>
            <a:off x="3998973" y="2999119"/>
            <a:ext cx="9814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Datapoint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6D934BD-EB3E-ABF6-6197-140713A820E1}"/>
              </a:ext>
            </a:extLst>
          </p:cNvPr>
          <p:cNvSpPr/>
          <p:nvPr/>
        </p:nvSpPr>
        <p:spPr>
          <a:xfrm rot="13216278">
            <a:off x="6187000" y="1585806"/>
            <a:ext cx="180668" cy="93910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7620C-1A21-F7DB-284A-88DEAE96ECE0}"/>
              </a:ext>
            </a:extLst>
          </p:cNvPr>
          <p:cNvSpPr txBox="1"/>
          <p:nvPr/>
        </p:nvSpPr>
        <p:spPr>
          <a:xfrm rot="18615109">
            <a:off x="5621505" y="1833926"/>
            <a:ext cx="9814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Datapoint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4B473351-7405-BCC3-1CCB-8ECA58C63548}"/>
              </a:ext>
            </a:extLst>
          </p:cNvPr>
          <p:cNvSpPr/>
          <p:nvPr/>
        </p:nvSpPr>
        <p:spPr>
          <a:xfrm>
            <a:off x="3346029" y="2203771"/>
            <a:ext cx="1162624" cy="254888"/>
          </a:xfrm>
          <a:prstGeom prst="wedgeRectCallout">
            <a:avLst>
              <a:gd name="adj1" fmla="val -28429"/>
              <a:gd name="adj2" fmla="val 106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Model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9FFA6122-4CFB-4405-F736-ADA83CA1CFD7}"/>
              </a:ext>
            </a:extLst>
          </p:cNvPr>
          <p:cNvSpPr/>
          <p:nvPr/>
        </p:nvSpPr>
        <p:spPr>
          <a:xfrm>
            <a:off x="5147543" y="1308228"/>
            <a:ext cx="1162624" cy="254888"/>
          </a:xfrm>
          <a:prstGeom prst="wedgeRectCallout">
            <a:avLst>
              <a:gd name="adj1" fmla="val 71878"/>
              <a:gd name="adj2" fmla="val 231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API Endpoints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8B470DA-EF09-59C2-A905-6D0271B940AE}"/>
              </a:ext>
            </a:extLst>
          </p:cNvPr>
          <p:cNvSpPr/>
          <p:nvPr/>
        </p:nvSpPr>
        <p:spPr>
          <a:xfrm>
            <a:off x="7687155" y="1915215"/>
            <a:ext cx="180668" cy="444495"/>
          </a:xfrm>
          <a:prstGeom prst="downArrow">
            <a:avLst>
              <a:gd name="adj1" fmla="val 64059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CC38B8-9D1B-93BD-55F7-D92D341E2E05}"/>
              </a:ext>
            </a:extLst>
          </p:cNvPr>
          <p:cNvSpPr/>
          <p:nvPr/>
        </p:nvSpPr>
        <p:spPr>
          <a:xfrm>
            <a:off x="6978419" y="1670280"/>
            <a:ext cx="1778808" cy="19492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234799-8052-771C-08F0-5BD5413B551A}"/>
              </a:ext>
            </a:extLst>
          </p:cNvPr>
          <p:cNvSpPr/>
          <p:nvPr/>
        </p:nvSpPr>
        <p:spPr>
          <a:xfrm>
            <a:off x="7566611" y="4288632"/>
            <a:ext cx="556592" cy="13794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0BEE0161-17CD-07EE-990F-10AB9A7DDCC2}"/>
              </a:ext>
            </a:extLst>
          </p:cNvPr>
          <p:cNvSpPr/>
          <p:nvPr/>
        </p:nvSpPr>
        <p:spPr>
          <a:xfrm>
            <a:off x="2921468" y="3643251"/>
            <a:ext cx="1587186" cy="220037"/>
          </a:xfrm>
          <a:prstGeom prst="wedgeRectCallout">
            <a:avLst>
              <a:gd name="adj1" fmla="val 73403"/>
              <a:gd name="adj2" fmla="val -1492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Semantic Export Data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DDA83A-25F9-1FD8-C9F8-EA9E866BD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477" y="137853"/>
            <a:ext cx="1326474" cy="634468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3F925C9-170C-0741-2211-EFA100A0AD91}"/>
              </a:ext>
            </a:extLst>
          </p:cNvPr>
          <p:cNvSpPr/>
          <p:nvPr/>
        </p:nvSpPr>
        <p:spPr>
          <a:xfrm>
            <a:off x="8417025" y="119461"/>
            <a:ext cx="295286" cy="29192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3" name="Graphic 32" descr="Document">
            <a:extLst>
              <a:ext uri="{FF2B5EF4-FFF2-40B4-BE49-F238E27FC236}">
                <a16:creationId xmlns:a16="http://schemas.microsoft.com/office/drawing/2014/main" id="{765F357E-18F5-085F-654C-FF8D675DC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2405" y="833526"/>
            <a:ext cx="556242" cy="5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C29136-A0C5-8076-1E18-F2183A53C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63" y="3555602"/>
            <a:ext cx="2042337" cy="36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5976A-F8FB-317C-B984-20046180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91" y="4115330"/>
            <a:ext cx="1042106" cy="43958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F5B721B-6FA7-54B4-AA02-7A7F2A32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2E2784-FFFB-74FA-E090-76C84693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8671"/>
            <a:ext cx="8229600" cy="3817828"/>
          </a:xfrm>
        </p:spPr>
        <p:txBody>
          <a:bodyPr/>
          <a:lstStyle/>
          <a:p>
            <a:pPr marL="180975" indent="-180975"/>
            <a:r>
              <a:rPr lang="en-US" sz="2000" dirty="0"/>
              <a:t>KNX semantics is reusing existing concepts and tags from other systems such as from Haystack. This basically allows a (semi automatic) mapping between different ecosystems. </a:t>
            </a:r>
          </a:p>
          <a:p>
            <a:pPr marL="180975" indent="-180975"/>
            <a:r>
              <a:rPr lang="en-US" sz="2000" dirty="0"/>
              <a:t>To ‘place’ a wish, improved collaboration at technical level between the different technologies would be desirable. </a:t>
            </a:r>
          </a:p>
          <a:p>
            <a:pPr marL="180975" lvl="1" indent="0">
              <a:buNone/>
            </a:pPr>
            <a:r>
              <a:rPr lang="en-US" sz="1600" b="1" u="sng" dirty="0"/>
              <a:t>Example</a:t>
            </a:r>
            <a:br>
              <a:rPr lang="en-US" sz="1600" dirty="0"/>
            </a:br>
            <a:r>
              <a:rPr lang="en-US" sz="1600" dirty="0"/>
              <a:t>Linked Data already foresees (OWL) methods to be able to directly import other ontologies/concepts, however sometimes corresponding ontologies are missing or import of available electronic files results in errors at runtime (obliging offline compilation with required data).</a:t>
            </a:r>
          </a:p>
          <a:p>
            <a:pPr marL="180975" lvl="1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Graphic 2" descr="Network with solid fill">
            <a:extLst>
              <a:ext uri="{FF2B5EF4-FFF2-40B4-BE49-F238E27FC236}">
                <a16:creationId xmlns:a16="http://schemas.microsoft.com/office/drawing/2014/main" id="{9C3B929B-084B-C746-6651-4E289BCE5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151" y="3420717"/>
            <a:ext cx="914400" cy="9144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16A289B-EAF3-BA1B-D317-66718DB9B6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7703" y="3569961"/>
            <a:ext cx="711200" cy="30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1FA11-EBB1-1055-E9A0-C71339BAA869}"/>
              </a:ext>
            </a:extLst>
          </p:cNvPr>
          <p:cNvSpPr txBox="1"/>
          <p:nvPr/>
        </p:nvSpPr>
        <p:spPr>
          <a:xfrm>
            <a:off x="3923042" y="4034617"/>
            <a:ext cx="459409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5720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F5B721B-6FA7-54B4-AA02-7A7F2A32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2E2784-FFFB-74FA-E090-76C84693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8671"/>
            <a:ext cx="8229600" cy="38178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latin typeface="Gotham Ligh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latin typeface="Gotham Ligh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Gotham Light"/>
              </a:rPr>
              <a:t>Andre Hänel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Gotham Light"/>
              </a:rPr>
              <a:t>System &amp; Tools Department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Gotham Light"/>
              </a:rPr>
              <a:t>+32 2 775 8590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Gotham Light"/>
              </a:rPr>
              <a:t>andre.haenel@knx.org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latin typeface="Gotham Light"/>
            </a:endParaRPr>
          </a:p>
          <a:p>
            <a:pPr marL="0" indent="0" algn="ctr">
              <a:buNone/>
            </a:pPr>
            <a:r>
              <a:rPr lang="en-US" altLang="en-US" sz="2000" dirty="0">
                <a:solidFill>
                  <a:srgbClr val="404040"/>
                </a:solidFill>
                <a:latin typeface="Gotham Light" charset="0"/>
              </a:rPr>
              <a:t>For general questions: 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rgbClr val="404040"/>
                </a:solidFill>
                <a:latin typeface="Gotham Light" charset="0"/>
              </a:rPr>
              <a:t>info@knx.org – www.knx.org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latin typeface="Gotham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9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F5B721B-6FA7-54B4-AA02-7A7F2A32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2E2784-FFFB-74FA-E090-76C84693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8671"/>
            <a:ext cx="8229600" cy="3817828"/>
          </a:xfrm>
        </p:spPr>
        <p:txBody>
          <a:bodyPr/>
          <a:lstStyle/>
          <a:p>
            <a:pPr marL="457205" indent="-457205">
              <a:buFont typeface="+mj-lt"/>
              <a:buAutoNum type="arabicPeriod"/>
            </a:pPr>
            <a:r>
              <a:rPr lang="en-US" sz="2000" dirty="0"/>
              <a:t>KNX briefly</a:t>
            </a:r>
          </a:p>
          <a:p>
            <a:pPr marL="457205" indent="-457205">
              <a:buFont typeface="+mj-lt"/>
              <a:buAutoNum type="arabicPeriod"/>
            </a:pPr>
            <a:r>
              <a:rPr lang="en-US" sz="2000" dirty="0"/>
              <a:t>Why semantics (also) in KNX?</a:t>
            </a:r>
          </a:p>
          <a:p>
            <a:pPr marL="457205" indent="-457205">
              <a:buFont typeface="+mj-lt"/>
              <a:buAutoNum type="arabicPeriod"/>
            </a:pPr>
            <a:r>
              <a:rPr lang="en-US" sz="2000" dirty="0"/>
              <a:t>How KNX is using semantics (main workflows)?</a:t>
            </a:r>
          </a:p>
          <a:p>
            <a:pPr marL="457205" indent="-457205">
              <a:buFont typeface="+mj-lt"/>
              <a:buAutoNum type="arabicPeriod"/>
            </a:pPr>
            <a:r>
              <a:rPr lang="en-US" sz="2000" dirty="0"/>
              <a:t>How KNX is using Haystack for the semantics?</a:t>
            </a:r>
          </a:p>
          <a:p>
            <a:pPr marL="457205" indent="-457205">
              <a:buFont typeface="+mj-lt"/>
              <a:buAutoNum type="arabicPeriod"/>
            </a:pPr>
            <a:r>
              <a:rPr lang="en-US" sz="2000" dirty="0"/>
              <a:t>A (data) walkthrough</a:t>
            </a:r>
          </a:p>
          <a:p>
            <a:pPr marL="457205" indent="-457205">
              <a:buFont typeface="+mj-lt"/>
              <a:buAutoNum type="arabicPeriod"/>
            </a:pPr>
            <a:r>
              <a:rPr lang="en-US" sz="2000" dirty="0"/>
              <a:t>A (usage) example</a:t>
            </a:r>
          </a:p>
          <a:p>
            <a:pPr marL="457205" indent="-457205">
              <a:buFont typeface="+mj-lt"/>
              <a:buAutoNum type="arabicPeriod"/>
            </a:pPr>
            <a:r>
              <a:rPr lang="en-US" sz="2000" dirty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KNX briefly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713"/>
            <a:ext cx="8229600" cy="38057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What is KNX?</a:t>
            </a:r>
          </a:p>
          <a:p>
            <a:pPr marL="0" indent="0">
              <a:spcBef>
                <a:spcPts val="601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Gotham Light"/>
                <a:sym typeface="Wingdings" panose="05000000000000000000" pitchFamily="2" charset="2"/>
              </a:rPr>
              <a:t>An ecosystem system for building automation, &gt; 100k installers and &gt; 500 product manufacturers worldwide, </a:t>
            </a:r>
            <a:br>
              <a:rPr lang="en-US" sz="1400" dirty="0">
                <a:solidFill>
                  <a:srgbClr val="000000"/>
                </a:solidFill>
                <a:latin typeface="Gotham Light"/>
                <a:sym typeface="Wingdings" panose="05000000000000000000" pitchFamily="2" charset="2"/>
              </a:rPr>
            </a:br>
            <a:r>
              <a:rPr lang="en-US" sz="1400" dirty="0">
                <a:solidFill>
                  <a:srgbClr val="000000"/>
                </a:solidFill>
                <a:latin typeface="Gotham Light"/>
                <a:sym typeface="Wingdings" panose="05000000000000000000" pitchFamily="2" charset="2"/>
              </a:rPr>
              <a:t>&gt; 8k certified (backward compatible) products, </a:t>
            </a:r>
            <a:r>
              <a:rPr lang="en-US" sz="1400" dirty="0">
                <a:latin typeface="Gotham Light"/>
                <a:sym typeface="Wingdings" panose="05000000000000000000" pitchFamily="2" charset="2"/>
              </a:rPr>
              <a:t>thanks to third party certification</a:t>
            </a:r>
            <a:r>
              <a:rPr lang="en-US" sz="1400" dirty="0">
                <a:solidFill>
                  <a:srgbClr val="000000"/>
                </a:solidFill>
                <a:latin typeface="Gotham Light"/>
                <a:sym typeface="Wingdings" panose="05000000000000000000" pitchFamily="2" charset="2"/>
              </a:rPr>
              <a:t>. </a:t>
            </a:r>
          </a:p>
          <a:p>
            <a:pPr marL="0" indent="0">
              <a:spcBef>
                <a:spcPts val="601"/>
              </a:spcBef>
              <a:buNone/>
            </a:pPr>
            <a:endParaRPr lang="en-US" sz="1600" dirty="0">
              <a:solidFill>
                <a:srgbClr val="000000"/>
              </a:solidFill>
              <a:latin typeface="Gotham Light"/>
              <a:sym typeface="Wingdings" panose="05000000000000000000" pitchFamily="2" charset="2"/>
            </a:endParaRPr>
          </a:p>
          <a:p>
            <a:pPr marL="0" indent="0">
              <a:spcBef>
                <a:spcPts val="601"/>
              </a:spcBef>
              <a:buNone/>
            </a:pPr>
            <a:endParaRPr lang="en-US" sz="1600" b="1" dirty="0">
              <a:solidFill>
                <a:srgbClr val="000000"/>
              </a:solidFill>
              <a:latin typeface="Gotham Light"/>
              <a:sym typeface="Wingdings" panose="05000000000000000000" pitchFamily="2" charset="2"/>
            </a:endParaRPr>
          </a:p>
          <a:p>
            <a:pPr marL="0" indent="0">
              <a:spcBef>
                <a:spcPts val="601"/>
              </a:spcBef>
              <a:buNone/>
            </a:pPr>
            <a:endParaRPr lang="en-US" sz="1400" dirty="0">
              <a:solidFill>
                <a:srgbClr val="000000"/>
              </a:solidFill>
              <a:latin typeface="Gotham Light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Gotham Light"/>
                <a:sym typeface="Wingdings" panose="05000000000000000000" pitchFamily="2" charset="2"/>
              </a:rPr>
              <a:t>One commissioning tool for all, with tool project compatibility (the tool can open projects from 1996…).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Gotham Light"/>
              <a:sym typeface="Wingdings" panose="05000000000000000000" pitchFamily="2" charset="2"/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Gotham Light"/>
              <a:sym typeface="Wingdings" panose="05000000000000000000" pitchFamily="2" charset="2"/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rgbClr val="0070C0"/>
              </a:solidFill>
              <a:latin typeface="Gotham Light"/>
              <a:sym typeface="Wingdings" panose="05000000000000000000" pitchFamily="2" charset="2"/>
              <a:hlinkClick r:id="rId2"/>
            </a:endParaRPr>
          </a:p>
          <a:p>
            <a:pPr marL="0" indent="0">
              <a:spcBef>
                <a:spcPts val="1200"/>
              </a:spcBef>
              <a:buNone/>
            </a:pPr>
            <a:endParaRPr lang="de-DE" sz="1600" dirty="0">
              <a:solidFill>
                <a:srgbClr val="0070C0"/>
              </a:solidFill>
              <a:latin typeface="Gotham Light"/>
              <a:sym typeface="Wingdings" panose="05000000000000000000" pitchFamily="2" charset="2"/>
              <a:hlinkClick r:id="rId2"/>
            </a:endParaRPr>
          </a:p>
          <a:p>
            <a:pPr marL="0" indent="0">
              <a:spcBef>
                <a:spcPts val="1200"/>
              </a:spcBef>
              <a:buNone/>
            </a:pPr>
            <a:endParaRPr lang="de-DE" sz="1600" dirty="0">
              <a:solidFill>
                <a:srgbClr val="0070C0"/>
              </a:solidFill>
              <a:latin typeface="Gotham Light"/>
              <a:sym typeface="Wingdings" panose="05000000000000000000" pitchFamily="2" charset="2"/>
              <a:hlinkClick r:id="rId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DE" sz="1400" dirty="0">
                <a:solidFill>
                  <a:srgbClr val="0070C0"/>
                </a:solidFill>
                <a:latin typeface="Gotham Light"/>
                <a:sym typeface="Wingdings" panose="05000000000000000000" pitchFamily="2" charset="2"/>
                <a:hlinkClick r:id="rId3"/>
              </a:rPr>
              <a:t>https://www.knx.org/knx-en/for-professionals/What-is-KNX/A-brief-introduction</a:t>
            </a:r>
            <a:endParaRPr lang="de-DE" sz="1400" dirty="0">
              <a:solidFill>
                <a:srgbClr val="0070C0"/>
              </a:solidFill>
              <a:latin typeface="Gotham Light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FAF9D-18D5-6F3B-27DE-691973A9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5" y="2808383"/>
            <a:ext cx="3994825" cy="1582366"/>
          </a:xfrm>
          <a:prstGeom prst="rect">
            <a:avLst/>
          </a:prstGeom>
        </p:spPr>
      </p:pic>
      <p:pic>
        <p:nvPicPr>
          <p:cNvPr id="3" name="Graphic 2" descr="Lights On outline">
            <a:extLst>
              <a:ext uri="{FF2B5EF4-FFF2-40B4-BE49-F238E27FC236}">
                <a16:creationId xmlns:a16="http://schemas.microsoft.com/office/drawing/2014/main" id="{B50C0AEA-5ABD-CDC4-8CA1-92C6B9766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2145" y="1688828"/>
            <a:ext cx="606235" cy="606235"/>
          </a:xfrm>
          <a:prstGeom prst="rect">
            <a:avLst/>
          </a:prstGeom>
        </p:spPr>
      </p:pic>
      <p:pic>
        <p:nvPicPr>
          <p:cNvPr id="10" name="Picture 9" descr="A picture containing font, text, graphics, logo&#10;&#10;Description automatically generated">
            <a:extLst>
              <a:ext uri="{FF2B5EF4-FFF2-40B4-BE49-F238E27FC236}">
                <a16:creationId xmlns:a16="http://schemas.microsoft.com/office/drawing/2014/main" id="{3DAAEA33-CE2A-67C9-5A5D-B68501240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489" y="2295063"/>
            <a:ext cx="833041" cy="197395"/>
          </a:xfrm>
          <a:prstGeom prst="rect">
            <a:avLst/>
          </a:prstGeom>
        </p:spPr>
      </p:pic>
      <p:pic>
        <p:nvPicPr>
          <p:cNvPr id="12" name="Picture 11" descr="A picture containing red, graphics, font, design&#10;&#10;Description automatically generated">
            <a:extLst>
              <a:ext uri="{FF2B5EF4-FFF2-40B4-BE49-F238E27FC236}">
                <a16:creationId xmlns:a16="http://schemas.microsoft.com/office/drawing/2014/main" id="{AA65CA17-E85A-B709-F6F0-D02DB768A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75" y="2323320"/>
            <a:ext cx="355695" cy="140879"/>
          </a:xfrm>
          <a:prstGeom prst="rect">
            <a:avLst/>
          </a:prstGeom>
        </p:spPr>
      </p:pic>
      <p:pic>
        <p:nvPicPr>
          <p:cNvPr id="13" name="Picture 16" descr="KNX_CERTI_MARK_RGB">
            <a:extLst>
              <a:ext uri="{FF2B5EF4-FFF2-40B4-BE49-F238E27FC236}">
                <a16:creationId xmlns:a16="http://schemas.microsoft.com/office/drawing/2014/main" id="{010C2A53-F839-7AA1-6516-47B38238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7" y="1765334"/>
            <a:ext cx="454562" cy="19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CFE59B-6403-D785-13BF-96C3B0FDDCD5}"/>
              </a:ext>
            </a:extLst>
          </p:cNvPr>
          <p:cNvCxnSpPr/>
          <p:nvPr/>
        </p:nvCxnSpPr>
        <p:spPr>
          <a:xfrm>
            <a:off x="1098256" y="2042160"/>
            <a:ext cx="805617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Power outline">
            <a:extLst>
              <a:ext uri="{FF2B5EF4-FFF2-40B4-BE49-F238E27FC236}">
                <a16:creationId xmlns:a16="http://schemas.microsoft.com/office/drawing/2014/main" id="{2A77BFE0-431B-A69B-F69B-61189C8B3A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939" y="1721113"/>
            <a:ext cx="516045" cy="516045"/>
          </a:xfrm>
          <a:prstGeom prst="rect">
            <a:avLst/>
          </a:prstGeom>
        </p:spPr>
      </p:pic>
      <p:pic>
        <p:nvPicPr>
          <p:cNvPr id="22" name="Graphic 21" descr="Power outline">
            <a:extLst>
              <a:ext uri="{FF2B5EF4-FFF2-40B4-BE49-F238E27FC236}">
                <a16:creationId xmlns:a16="http://schemas.microsoft.com/office/drawing/2014/main" id="{B9AB2E59-BF75-C29E-3871-1F7D1D6283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2772" y="3419771"/>
            <a:ext cx="359590" cy="3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 descr="Grining and sweating face outline outline">
            <a:extLst>
              <a:ext uri="{FF2B5EF4-FFF2-40B4-BE49-F238E27FC236}">
                <a16:creationId xmlns:a16="http://schemas.microsoft.com/office/drawing/2014/main" id="{67556D93-D2E9-3204-559D-4309D48AF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152" y="1828128"/>
            <a:ext cx="745034" cy="745034"/>
          </a:xfrm>
          <a:prstGeom prst="rect">
            <a:avLst/>
          </a:prstGeom>
        </p:spPr>
      </p:pic>
      <p:pic>
        <p:nvPicPr>
          <p:cNvPr id="33" name="Graphic 32" descr="Home outline">
            <a:extLst>
              <a:ext uri="{FF2B5EF4-FFF2-40B4-BE49-F238E27FC236}">
                <a16:creationId xmlns:a16="http://schemas.microsoft.com/office/drawing/2014/main" id="{6E2D9728-821A-0C56-D68C-C0F217CC1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4502" y="2163993"/>
            <a:ext cx="2829144" cy="26091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Semantics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0713"/>
            <a:ext cx="8229600" cy="38057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Why do we need semantics as part of a KNX installation?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otham Light"/>
              </a:rPr>
              <a:t>Applications (outside KNX) need to understand the data content </a:t>
            </a:r>
            <a:r>
              <a:rPr lang="en-US" sz="1400" dirty="0">
                <a:solidFill>
                  <a:srgbClr val="000000"/>
                </a:solidFill>
                <a:latin typeface="Gotham Light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000000"/>
                </a:solidFill>
                <a:latin typeface="Gotham Light"/>
              </a:rPr>
              <a:t>direct M2M communication  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Gotham Light"/>
              </a:rPr>
              <a:t>‘Dictionaries’ in the IoT environment define </a:t>
            </a:r>
            <a:r>
              <a:rPr lang="en-US" sz="1400" u="sng" dirty="0">
                <a:solidFill>
                  <a:srgbClr val="000000"/>
                </a:solidFill>
                <a:latin typeface="Gotham Light"/>
              </a:rPr>
              <a:t>common</a:t>
            </a:r>
            <a:r>
              <a:rPr lang="en-US" sz="1400" dirty="0">
                <a:solidFill>
                  <a:srgbClr val="000000"/>
                </a:solidFill>
                <a:latin typeface="Gotham Light"/>
              </a:rPr>
              <a:t> terms for this (for specific domains such as lighting, HVAC)</a:t>
            </a:r>
            <a:endParaRPr lang="de-DE" sz="1400" dirty="0">
              <a:solidFill>
                <a:srgbClr val="000000"/>
              </a:solidFill>
              <a:latin typeface="Gotham Light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2" descr="03 - Adding rooms context menu semantic">
            <a:extLst>
              <a:ext uri="{FF2B5EF4-FFF2-40B4-BE49-F238E27FC236}">
                <a16:creationId xmlns:a16="http://schemas.microsoft.com/office/drawing/2014/main" id="{3476A09A-327B-0B25-FE79-ADB0CC0C0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0" y="3010889"/>
            <a:ext cx="1964405" cy="14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B94260-56DC-3CE8-9716-D860D6DB7236}"/>
              </a:ext>
            </a:extLst>
          </p:cNvPr>
          <p:cNvCxnSpPr>
            <a:cxnSpLocks/>
          </p:cNvCxnSpPr>
          <p:nvPr/>
        </p:nvCxnSpPr>
        <p:spPr>
          <a:xfrm flipV="1">
            <a:off x="3934883" y="2988448"/>
            <a:ext cx="421122" cy="107259"/>
          </a:xfrm>
          <a:prstGeom prst="straightConnector1">
            <a:avLst/>
          </a:prstGeom>
          <a:ln w="57150">
            <a:solidFill>
              <a:srgbClr val="36922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7A18B65-BD09-7D3F-75A4-82A08AE34330}"/>
              </a:ext>
            </a:extLst>
          </p:cNvPr>
          <p:cNvSpPr/>
          <p:nvPr/>
        </p:nvSpPr>
        <p:spPr>
          <a:xfrm>
            <a:off x="1374110" y="3590945"/>
            <a:ext cx="711788" cy="691505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5F593B-F877-EB39-F38D-F6490C0F9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996" y="3076361"/>
            <a:ext cx="892456" cy="13512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64BF31-C8A4-FCB0-F4AD-7C4DB414D516}"/>
              </a:ext>
            </a:extLst>
          </p:cNvPr>
          <p:cNvCxnSpPr>
            <a:stCxn id="9" idx="0"/>
          </p:cNvCxnSpPr>
          <p:nvPr/>
        </p:nvCxnSpPr>
        <p:spPr>
          <a:xfrm flipV="1">
            <a:off x="1730004" y="3076361"/>
            <a:ext cx="935946" cy="514584"/>
          </a:xfrm>
          <a:prstGeom prst="lin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A0335-69FF-EABF-42EC-3A2AE6A841E3}"/>
              </a:ext>
            </a:extLst>
          </p:cNvPr>
          <p:cNvCxnSpPr>
            <a:stCxn id="9" idx="4"/>
          </p:cNvCxnSpPr>
          <p:nvPr/>
        </p:nvCxnSpPr>
        <p:spPr>
          <a:xfrm>
            <a:off x="1730004" y="4282450"/>
            <a:ext cx="973992" cy="125629"/>
          </a:xfrm>
          <a:prstGeom prst="lin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ular Callout 13">
            <a:extLst>
              <a:ext uri="{FF2B5EF4-FFF2-40B4-BE49-F238E27FC236}">
                <a16:creationId xmlns:a16="http://schemas.microsoft.com/office/drawing/2014/main" id="{AEACC560-AA8E-32EF-438B-6B23962BA0AC}"/>
              </a:ext>
            </a:extLst>
          </p:cNvPr>
          <p:cNvSpPr/>
          <p:nvPr/>
        </p:nvSpPr>
        <p:spPr>
          <a:xfrm>
            <a:off x="4543455" y="2691746"/>
            <a:ext cx="1146013" cy="818289"/>
          </a:xfrm>
          <a:prstGeom prst="wedgeRectCallout">
            <a:avLst>
              <a:gd name="adj1" fmla="val -11081"/>
              <a:gd name="adj2" fmla="val -8229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200" b="1" i="1" dirty="0">
                <a:solidFill>
                  <a:srgbClr val="0050A6"/>
                </a:solidFill>
                <a:sym typeface="Wingdings" panose="05000000000000000000" pitchFamily="2" charset="2"/>
              </a:rPr>
              <a:t>Dictionary</a:t>
            </a:r>
          </a:p>
          <a:p>
            <a:pPr marL="88900" indent="-88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chemeClr val="tx1"/>
                </a:solidFill>
                <a:sym typeface="Wingdings" panose="05000000000000000000" pitchFamily="2" charset="2"/>
              </a:rPr>
              <a:t>Kitchen</a:t>
            </a:r>
          </a:p>
          <a:p>
            <a:pPr marL="88900" indent="-88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chemeClr val="tx1"/>
                </a:solidFill>
                <a:sym typeface="Wingdings" panose="05000000000000000000" pitchFamily="2" charset="2"/>
              </a:rPr>
              <a:t>Bath</a:t>
            </a:r>
          </a:p>
          <a:p>
            <a:pPr marL="88900" indent="-88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chemeClr val="tx1"/>
                </a:solidFill>
                <a:sym typeface="Wingdings" panose="05000000000000000000" pitchFamily="2" charset="2"/>
              </a:rPr>
              <a:t>…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487AE3-11D7-EBB1-EC9A-C3869F348534}"/>
              </a:ext>
            </a:extLst>
          </p:cNvPr>
          <p:cNvSpPr/>
          <p:nvPr/>
        </p:nvSpPr>
        <p:spPr>
          <a:xfrm>
            <a:off x="4444956" y="2944082"/>
            <a:ext cx="762393" cy="1800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B3DDF4-7525-8725-230F-DAAAD70A46AB}"/>
              </a:ext>
            </a:extLst>
          </p:cNvPr>
          <p:cNvSpPr/>
          <p:nvPr/>
        </p:nvSpPr>
        <p:spPr>
          <a:xfrm>
            <a:off x="2662641" y="3053260"/>
            <a:ext cx="950312" cy="1800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Oval Callout 27">
            <a:extLst>
              <a:ext uri="{FF2B5EF4-FFF2-40B4-BE49-F238E27FC236}">
                <a16:creationId xmlns:a16="http://schemas.microsoft.com/office/drawing/2014/main" id="{F12F2E16-BD15-DCFD-1098-BFB8E47D37B4}"/>
              </a:ext>
            </a:extLst>
          </p:cNvPr>
          <p:cNvSpPr/>
          <p:nvPr/>
        </p:nvSpPr>
        <p:spPr>
          <a:xfrm>
            <a:off x="7051751" y="2544567"/>
            <a:ext cx="1990944" cy="540817"/>
          </a:xfrm>
          <a:prstGeom prst="wedgeEllipseCallout">
            <a:avLst>
              <a:gd name="adj1" fmla="val -22379"/>
              <a:gd name="adj2" fmla="val -77264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Hey … , turn on the radio in the   </a:t>
            </a:r>
            <a:r>
              <a:rPr lang="de-DE" sz="1000" b="1" dirty="0">
                <a:solidFill>
                  <a:schemeClr val="tx1"/>
                </a:solidFill>
              </a:rPr>
              <a:t>Kitchen.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CAB7C-BE83-7E8E-BAE8-8703E0DBAFD7}"/>
              </a:ext>
            </a:extLst>
          </p:cNvPr>
          <p:cNvSpPr/>
          <p:nvPr/>
        </p:nvSpPr>
        <p:spPr>
          <a:xfrm>
            <a:off x="8123049" y="2811443"/>
            <a:ext cx="563751" cy="1800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A49585-11CF-8B28-5D63-4DC549877DDE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5344445" y="3010889"/>
            <a:ext cx="1528811" cy="629950"/>
          </a:xfrm>
          <a:prstGeom prst="straightConnector1">
            <a:avLst/>
          </a:prstGeom>
          <a:ln w="57150">
            <a:solidFill>
              <a:srgbClr val="36922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Y:\KNX_Documentation\02_Software\Requirement_Specifications\NT5\User Interface\Logo\Icons\ETS Logo 458x458px.jpg">
            <a:extLst>
              <a:ext uri="{FF2B5EF4-FFF2-40B4-BE49-F238E27FC236}">
                <a16:creationId xmlns:a16="http://schemas.microsoft.com/office/drawing/2014/main" id="{E7AB836D-E585-736F-2D21-51A2AE1E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7" y="4118728"/>
            <a:ext cx="266487" cy="2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1D82D330-B325-730B-16BF-74957C475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2786" y="3278690"/>
            <a:ext cx="674944" cy="674944"/>
          </a:xfrm>
          <a:prstGeom prst="rect">
            <a:avLst/>
          </a:prstGeom>
        </p:spPr>
      </p:pic>
      <p:pic>
        <p:nvPicPr>
          <p:cNvPr id="26" name="Graphic 25" descr="Programmer male outline">
            <a:extLst>
              <a:ext uri="{FF2B5EF4-FFF2-40B4-BE49-F238E27FC236}">
                <a16:creationId xmlns:a16="http://schemas.microsoft.com/office/drawing/2014/main" id="{E9EFB1E9-A519-F48F-2B62-408268C888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3394" y="1828128"/>
            <a:ext cx="758974" cy="758974"/>
          </a:xfrm>
          <a:prstGeom prst="rect">
            <a:avLst/>
          </a:prstGeom>
        </p:spPr>
      </p:pic>
      <p:pic>
        <p:nvPicPr>
          <p:cNvPr id="28" name="Graphic 27" descr="Syncing cloud outline">
            <a:extLst>
              <a:ext uri="{FF2B5EF4-FFF2-40B4-BE49-F238E27FC236}">
                <a16:creationId xmlns:a16="http://schemas.microsoft.com/office/drawing/2014/main" id="{24CB7D94-2C49-4342-82BE-6E2E9683C5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64587" y="1718218"/>
            <a:ext cx="914400" cy="914400"/>
          </a:xfrm>
          <a:prstGeom prst="rect">
            <a:avLst/>
          </a:prstGeom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27F1B4CD-BF6D-C149-74E3-40145DFE8A1D}"/>
              </a:ext>
            </a:extLst>
          </p:cNvPr>
          <p:cNvSpPr/>
          <p:nvPr/>
        </p:nvSpPr>
        <p:spPr>
          <a:xfrm>
            <a:off x="2059544" y="2073911"/>
            <a:ext cx="1212812" cy="490946"/>
          </a:xfrm>
          <a:prstGeom prst="wedgeRectCallout">
            <a:avLst>
              <a:gd name="adj1" fmla="val 23770"/>
              <a:gd name="adj2" fmla="val 16287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Installer assigns location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620E0B-E249-3B99-CDBD-2EF7DA19188A}"/>
              </a:ext>
            </a:extLst>
          </p:cNvPr>
          <p:cNvSpPr txBox="1"/>
          <p:nvPr/>
        </p:nvSpPr>
        <p:spPr>
          <a:xfrm rot="20817084">
            <a:off x="3812311" y="2699053"/>
            <a:ext cx="6363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uses</a:t>
            </a:r>
          </a:p>
        </p:txBody>
      </p:sp>
      <p:pic>
        <p:nvPicPr>
          <p:cNvPr id="41" name="Graphic 40" descr="Radio outline">
            <a:extLst>
              <a:ext uri="{FF2B5EF4-FFF2-40B4-BE49-F238E27FC236}">
                <a16:creationId xmlns:a16="http://schemas.microsoft.com/office/drawing/2014/main" id="{4A67DEBB-431F-D92A-0545-B81D66665D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46602" y="3981343"/>
            <a:ext cx="413554" cy="4135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7F66F94-941C-460C-C140-064AE1902745}"/>
              </a:ext>
            </a:extLst>
          </p:cNvPr>
          <p:cNvSpPr txBox="1"/>
          <p:nvPr/>
        </p:nvSpPr>
        <p:spPr>
          <a:xfrm rot="1366358">
            <a:off x="5786509" y="3014586"/>
            <a:ext cx="6363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uses</a:t>
            </a:r>
          </a:p>
        </p:txBody>
      </p:sp>
      <p:pic>
        <p:nvPicPr>
          <p:cNvPr id="57" name="Graphic 56" descr="Robot outline">
            <a:extLst>
              <a:ext uri="{FF2B5EF4-FFF2-40B4-BE49-F238E27FC236}">
                <a16:creationId xmlns:a16="http://schemas.microsoft.com/office/drawing/2014/main" id="{E2E42C6E-B36F-7811-0C7F-9DDE914845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73256" y="3373827"/>
            <a:ext cx="534024" cy="534024"/>
          </a:xfrm>
          <a:prstGeom prst="rect">
            <a:avLst/>
          </a:prstGeom>
        </p:spPr>
      </p:pic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8375F07-F9D2-93B3-17F1-889D88011BAA}"/>
              </a:ext>
            </a:extLst>
          </p:cNvPr>
          <p:cNvCxnSpPr>
            <a:cxnSpLocks/>
            <a:stCxn id="57" idx="3"/>
            <a:endCxn id="41" idx="0"/>
          </p:cNvCxnSpPr>
          <p:nvPr/>
        </p:nvCxnSpPr>
        <p:spPr>
          <a:xfrm>
            <a:off x="7407280" y="3640839"/>
            <a:ext cx="746099" cy="340504"/>
          </a:xfrm>
          <a:prstGeom prst="bentConnector2">
            <a:avLst/>
          </a:prstGeom>
          <a:ln>
            <a:solidFill>
              <a:srgbClr val="172E5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6327B67-9DB2-CBD9-6AE3-8BA877611FFB}"/>
              </a:ext>
            </a:extLst>
          </p:cNvPr>
          <p:cNvSpPr txBox="1"/>
          <p:nvPr/>
        </p:nvSpPr>
        <p:spPr>
          <a:xfrm>
            <a:off x="7465518" y="3380725"/>
            <a:ext cx="6363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Gotham Light"/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409058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Semantics in KNX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021"/>
            <a:ext cx="8229600" cy="38114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Big Picture, looks complicated, but we will study it in detail!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F7B0B15-47A1-F493-558D-D113E25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1" y="1238507"/>
            <a:ext cx="7150740" cy="3576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348DCF-1609-E837-8BEC-50EAC5FD0CD5}"/>
              </a:ext>
            </a:extLst>
          </p:cNvPr>
          <p:cNvSpPr/>
          <p:nvPr/>
        </p:nvSpPr>
        <p:spPr>
          <a:xfrm>
            <a:off x="546099" y="1166432"/>
            <a:ext cx="8125276" cy="35769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 descr="Badge outline">
            <a:extLst>
              <a:ext uri="{FF2B5EF4-FFF2-40B4-BE49-F238E27FC236}">
                <a16:creationId xmlns:a16="http://schemas.microsoft.com/office/drawing/2014/main" id="{B21CFD94-C89B-66F6-D517-F83F6FD48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8766" y="1829204"/>
            <a:ext cx="1766035" cy="1766035"/>
          </a:xfrm>
          <a:prstGeom prst="rect">
            <a:avLst/>
          </a:prstGeom>
        </p:spPr>
      </p:pic>
      <p:pic>
        <p:nvPicPr>
          <p:cNvPr id="12" name="Graphic 11" descr="Badge 1 outline">
            <a:extLst>
              <a:ext uri="{FF2B5EF4-FFF2-40B4-BE49-F238E27FC236}">
                <a16:creationId xmlns:a16="http://schemas.microsoft.com/office/drawing/2014/main" id="{86CBD0A4-5379-2471-A5D1-E13EF53B6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5810" y="1892062"/>
            <a:ext cx="1766035" cy="1766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41C5FD-E132-3C4A-67C2-913DB91F6F9D}"/>
              </a:ext>
            </a:extLst>
          </p:cNvPr>
          <p:cNvSpPr txBox="1"/>
          <p:nvPr/>
        </p:nvSpPr>
        <p:spPr>
          <a:xfrm>
            <a:off x="2480238" y="1675230"/>
            <a:ext cx="163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B408B-DB8A-D100-2F88-B8048CF4A144}"/>
              </a:ext>
            </a:extLst>
          </p:cNvPr>
          <p:cNvSpPr txBox="1"/>
          <p:nvPr/>
        </p:nvSpPr>
        <p:spPr>
          <a:xfrm>
            <a:off x="4914714" y="1633565"/>
            <a:ext cx="225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1915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Semantics in KNX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021"/>
            <a:ext cx="8229600" cy="38114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Big Picture, main workflows.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F7B0B15-47A1-F493-558D-D113E25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1" y="1238507"/>
            <a:ext cx="7150740" cy="35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Semantics in KNX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021"/>
            <a:ext cx="8229600" cy="38114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Source of KNX semantics.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F7B0B15-47A1-F493-558D-D113E25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1" y="1238507"/>
            <a:ext cx="7150740" cy="3576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348DCF-1609-E837-8BEC-50EAC5FD0CD5}"/>
              </a:ext>
            </a:extLst>
          </p:cNvPr>
          <p:cNvSpPr/>
          <p:nvPr/>
        </p:nvSpPr>
        <p:spPr>
          <a:xfrm>
            <a:off x="546099" y="1166432"/>
            <a:ext cx="8125276" cy="35769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0B5DA9-68CC-5529-69A0-23CE2A50924E}"/>
              </a:ext>
            </a:extLst>
          </p:cNvPr>
          <p:cNvSpPr/>
          <p:nvPr/>
        </p:nvSpPr>
        <p:spPr>
          <a:xfrm>
            <a:off x="3048679" y="1145438"/>
            <a:ext cx="1243922" cy="108571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9D4B5-766F-32CC-B85F-6931232DE75B}"/>
              </a:ext>
            </a:extLst>
          </p:cNvPr>
          <p:cNvSpPr txBox="1"/>
          <p:nvPr/>
        </p:nvSpPr>
        <p:spPr>
          <a:xfrm>
            <a:off x="3137026" y="837227"/>
            <a:ext cx="5623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</a:rPr>
              <a:t>Model and dictionary content (concepts, tags, types,…) used for the semantic export.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E60A05-F0FB-B687-128A-1C641A45BE65}"/>
              </a:ext>
            </a:extLst>
          </p:cNvPr>
          <p:cNvSpPr/>
          <p:nvPr/>
        </p:nvSpPr>
        <p:spPr>
          <a:xfrm>
            <a:off x="3048679" y="2252151"/>
            <a:ext cx="1243922" cy="108571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434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219E73C-FA14-744B-BB60-2CEFEA1A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52" y="2319757"/>
            <a:ext cx="1576496" cy="241044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 semantics in KNX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2321"/>
            <a:ext cx="8229600" cy="38241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Used models for the KNX semantics.</a:t>
            </a:r>
          </a:p>
          <a:p>
            <a:pPr marL="0" indent="0">
              <a:spcBef>
                <a:spcPts val="601"/>
              </a:spcBef>
              <a:spcAft>
                <a:spcPts val="300"/>
              </a:spcAft>
              <a:buNone/>
              <a:tabLst>
                <a:tab pos="2790863" algn="l"/>
              </a:tabLst>
            </a:pPr>
            <a:r>
              <a:rPr lang="en-US" sz="1400" b="1" dirty="0"/>
              <a:t>Core model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1" dirty="0"/>
              <a:t>The common concepts of the building control domain for an installation.</a:t>
            </a:r>
          </a:p>
          <a:p>
            <a:pPr marL="177803" indent="-177803">
              <a:spcBef>
                <a:spcPts val="601"/>
              </a:spcBef>
              <a:buNone/>
            </a:pPr>
            <a:r>
              <a:rPr lang="en-US" sz="1000" dirty="0">
                <a:sym typeface="Wingdings" panose="05000000000000000000" pitchFamily="2" charset="2"/>
              </a:rPr>
              <a:t> 	</a:t>
            </a:r>
            <a:r>
              <a:rPr lang="en-US" sz="1000" dirty="0"/>
              <a:t>A </a:t>
            </a:r>
            <a:r>
              <a:rPr lang="en-US" sz="1000" b="1" i="1" dirty="0"/>
              <a:t>datapoint</a:t>
            </a:r>
            <a:r>
              <a:rPr lang="en-US" sz="1000" dirty="0"/>
              <a:t> (I/O interface) of a </a:t>
            </a:r>
            <a:r>
              <a:rPr lang="en-US" sz="1000" b="1" i="1" dirty="0"/>
              <a:t>device</a:t>
            </a:r>
            <a:r>
              <a:rPr lang="en-US" sz="1000" dirty="0"/>
              <a:t>. </a:t>
            </a:r>
          </a:p>
          <a:p>
            <a:pPr marL="0" indent="0">
              <a:spcBef>
                <a:spcPts val="601"/>
              </a:spcBef>
              <a:spcAft>
                <a:spcPts val="300"/>
              </a:spcAft>
              <a:buNone/>
              <a:tabLst>
                <a:tab pos="2790863" algn="l"/>
              </a:tabLst>
            </a:pPr>
            <a:r>
              <a:rPr lang="en-US" sz="1400" b="1" dirty="0"/>
              <a:t>Location model</a:t>
            </a:r>
          </a:p>
          <a:p>
            <a:pPr marL="0" indent="0">
              <a:spcAft>
                <a:spcPts val="601"/>
              </a:spcAft>
              <a:buNone/>
            </a:pPr>
            <a:r>
              <a:rPr lang="en-US" sz="1051" dirty="0"/>
              <a:t>A spatial location structure for an installation (reuse of </a:t>
            </a:r>
            <a:r>
              <a:rPr lang="en-US" sz="1051" u="sng" dirty="0"/>
              <a:t>IFC</a:t>
            </a:r>
            <a:r>
              <a:rPr lang="en-US" sz="1051" dirty="0"/>
              <a:t>).</a:t>
            </a:r>
          </a:p>
          <a:p>
            <a:pPr marL="177803" indent="-177803">
              <a:spcBef>
                <a:spcPts val="0"/>
              </a:spcBef>
              <a:buNone/>
            </a:pPr>
            <a:r>
              <a:rPr lang="en-US" sz="1000" dirty="0">
                <a:sym typeface="Wingdings" panose="05000000000000000000" pitchFamily="2" charset="2"/>
              </a:rPr>
              <a:t>	 </a:t>
            </a:r>
            <a:r>
              <a:rPr lang="en-US" sz="1000" dirty="0"/>
              <a:t>A location structure representing a </a:t>
            </a:r>
            <a:r>
              <a:rPr lang="en-US" sz="1000" b="1" i="1" dirty="0"/>
              <a:t>building</a:t>
            </a:r>
            <a:r>
              <a:rPr lang="en-US" sz="1000" dirty="0"/>
              <a:t> with </a:t>
            </a:r>
            <a:r>
              <a:rPr lang="en-US" sz="1000" b="1" i="1" dirty="0"/>
              <a:t>rooms</a:t>
            </a:r>
            <a:r>
              <a:rPr lang="en-US" sz="1000" dirty="0"/>
              <a:t>, </a:t>
            </a:r>
            <a:r>
              <a:rPr lang="en-US" sz="1000" b="1" i="1" dirty="0"/>
              <a:t>floors</a:t>
            </a:r>
            <a:r>
              <a:rPr lang="en-US" sz="1000" dirty="0"/>
              <a:t>, and others.</a:t>
            </a:r>
          </a:p>
          <a:p>
            <a:pPr marL="0" indent="0">
              <a:spcBef>
                <a:spcPts val="601"/>
              </a:spcBef>
              <a:spcAft>
                <a:spcPts val="300"/>
              </a:spcAft>
              <a:buNone/>
              <a:tabLst>
                <a:tab pos="2790863" algn="l"/>
              </a:tabLst>
            </a:pPr>
            <a:r>
              <a:rPr lang="en-US" sz="1400" b="1" dirty="0"/>
              <a:t>Tag model</a:t>
            </a:r>
          </a:p>
          <a:p>
            <a:pPr marL="0" indent="0">
              <a:spcAft>
                <a:spcPts val="601"/>
              </a:spcAft>
              <a:buNone/>
              <a:tabLst>
                <a:tab pos="270515" algn="l"/>
                <a:tab pos="457205" algn="l"/>
              </a:tabLst>
            </a:pPr>
            <a:r>
              <a:rPr lang="en-US" sz="1051" dirty="0"/>
              <a:t>A set of entities used as indications for information classification. Each entity has a standardized </a:t>
            </a:r>
            <a:br>
              <a:rPr lang="en-US" sz="1051" dirty="0"/>
            </a:br>
            <a:r>
              <a:rPr lang="en-US" sz="1051" dirty="0"/>
              <a:t>semantical meaning that is independent of an installation (reuse of </a:t>
            </a:r>
            <a:r>
              <a:rPr lang="en-US" sz="1051" u="sng" dirty="0"/>
              <a:t>QUDT</a:t>
            </a:r>
            <a:r>
              <a:rPr lang="en-US" sz="1051" dirty="0"/>
              <a:t>, </a:t>
            </a:r>
            <a:r>
              <a:rPr lang="en-US" sz="1051" u="sng" dirty="0"/>
              <a:t>SOSA</a:t>
            </a:r>
            <a:r>
              <a:rPr lang="en-US" sz="1051" dirty="0"/>
              <a:t>/</a:t>
            </a:r>
            <a:r>
              <a:rPr lang="en-US" sz="1051" u="sng" dirty="0"/>
              <a:t>SSN</a:t>
            </a:r>
            <a:r>
              <a:rPr lang="en-US" sz="1051" dirty="0"/>
              <a:t>, </a:t>
            </a:r>
            <a:r>
              <a:rPr lang="en-US" sz="1051" u="sng" dirty="0"/>
              <a:t>TD Thing</a:t>
            </a:r>
            <a:r>
              <a:rPr lang="en-US" sz="1051" dirty="0"/>
              <a:t>).</a:t>
            </a:r>
          </a:p>
          <a:p>
            <a:pPr marL="0" indent="0">
              <a:spcBef>
                <a:spcPts val="0"/>
              </a:spcBef>
              <a:spcAft>
                <a:spcPts val="601"/>
              </a:spcAft>
              <a:buNone/>
              <a:tabLst>
                <a:tab pos="270515" algn="l"/>
                <a:tab pos="457205" algn="l"/>
              </a:tabLst>
            </a:pPr>
            <a:r>
              <a:rPr lang="en-US" sz="1051" dirty="0"/>
              <a:t>From                              we are using tags for equipment/phenomenon types, localities and quantity kinds.  </a:t>
            </a:r>
          </a:p>
          <a:p>
            <a:pPr marL="177803" indent="-177803">
              <a:spcBef>
                <a:spcPts val="0"/>
              </a:spcBef>
              <a:buFont typeface="Wingdings" panose="05000000000000000000" pitchFamily="2" charset="2"/>
              <a:buChar char="à"/>
              <a:tabLst>
                <a:tab pos="457205" algn="l"/>
              </a:tabLst>
            </a:pPr>
            <a:r>
              <a:rPr lang="en-US" sz="1000" dirty="0"/>
              <a:t>A device with datapoints, each assigned with specific entities, such as </a:t>
            </a:r>
            <a:r>
              <a:rPr lang="en-US" sz="1000" b="1" i="1" dirty="0"/>
              <a:t>actuator, output</a:t>
            </a:r>
            <a:r>
              <a:rPr lang="en-US" sz="1000" dirty="0"/>
              <a:t> or </a:t>
            </a:r>
            <a:r>
              <a:rPr lang="en-US" sz="1000" b="1" i="1" dirty="0"/>
              <a:t>temperature</a:t>
            </a:r>
            <a:r>
              <a:rPr lang="en-US" sz="1000" dirty="0"/>
              <a:t>. </a:t>
            </a:r>
          </a:p>
          <a:p>
            <a:pPr marL="0" indent="0">
              <a:spcBef>
                <a:spcPts val="601"/>
              </a:spcBef>
              <a:spcAft>
                <a:spcPts val="300"/>
              </a:spcAft>
              <a:buNone/>
              <a:tabLst>
                <a:tab pos="2790863" algn="l"/>
              </a:tabLst>
            </a:pPr>
            <a:r>
              <a:rPr lang="en-US" sz="1400" b="1" dirty="0"/>
              <a:t>KNX model </a:t>
            </a:r>
          </a:p>
          <a:p>
            <a:pPr marL="0" indent="0">
              <a:spcAft>
                <a:spcPts val="601"/>
              </a:spcAft>
              <a:buNone/>
              <a:tabLst>
                <a:tab pos="270515" algn="l"/>
                <a:tab pos="457205" algn="l"/>
              </a:tabLst>
            </a:pPr>
            <a:r>
              <a:rPr lang="en-US" sz="1051" dirty="0"/>
              <a:t>The KNX System specific entities for an installation.</a:t>
            </a:r>
          </a:p>
          <a:p>
            <a:pPr marL="177803" indent="-177803">
              <a:spcBef>
                <a:spcPts val="0"/>
              </a:spcBef>
              <a:buNone/>
            </a:pPr>
            <a:r>
              <a:rPr lang="en-US" sz="1000" dirty="0">
                <a:sym typeface="Wingdings" panose="05000000000000000000" pitchFamily="2" charset="2"/>
              </a:rPr>
              <a:t>	</a:t>
            </a:r>
            <a:r>
              <a:rPr lang="en-US" sz="1000" dirty="0"/>
              <a:t>A device with datapoints, whereas each datapoint is assigned with a (KNX) datapoint type with as specific </a:t>
            </a:r>
            <a:br>
              <a:rPr lang="en-US" sz="1000" dirty="0"/>
            </a:br>
            <a:r>
              <a:rPr lang="en-US" sz="1000" dirty="0"/>
              <a:t>applicative meaning, such as a boolean </a:t>
            </a:r>
            <a:r>
              <a:rPr lang="en-US" sz="1000" b="1" i="1" dirty="0"/>
              <a:t>increase</a:t>
            </a:r>
            <a:r>
              <a:rPr lang="en-US" sz="1000" dirty="0"/>
              <a:t>/</a:t>
            </a:r>
            <a:r>
              <a:rPr lang="en-US" sz="1000" b="1" i="1" dirty="0"/>
              <a:t>decrease</a:t>
            </a:r>
            <a:r>
              <a:rPr lang="en-US" sz="1000" dirty="0"/>
              <a:t>, </a:t>
            </a:r>
            <a:r>
              <a:rPr lang="en-US" sz="1000" b="1" i="1" dirty="0"/>
              <a:t>up</a:t>
            </a:r>
            <a:r>
              <a:rPr lang="en-US" sz="1000" dirty="0"/>
              <a:t>/</a:t>
            </a:r>
            <a:r>
              <a:rPr lang="en-US" sz="1000" b="1" i="1" dirty="0"/>
              <a:t>down </a:t>
            </a:r>
            <a:r>
              <a:rPr lang="en-US" sz="1000" dirty="0"/>
              <a:t>or a common </a:t>
            </a:r>
            <a:r>
              <a:rPr lang="en-US" sz="1000" b="1" i="1" dirty="0"/>
              <a:t>on/off</a:t>
            </a:r>
            <a:r>
              <a:rPr lang="en-US" sz="1000" dirty="0"/>
              <a:t>.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8D33A-E02C-B35D-F6F6-5D1EC897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919" y="965629"/>
            <a:ext cx="2386865" cy="11664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72CFEA-B759-E5B3-84E7-56641E26F712}"/>
              </a:ext>
            </a:extLst>
          </p:cNvPr>
          <p:cNvSpPr txBox="1"/>
          <p:nvPr/>
        </p:nvSpPr>
        <p:spPr>
          <a:xfrm>
            <a:off x="7571768" y="2100025"/>
            <a:ext cx="1305535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RDF View Excerpt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28C14BA-25E9-66D9-838F-EEA467385AAB}"/>
              </a:ext>
            </a:extLst>
          </p:cNvPr>
          <p:cNvSpPr/>
          <p:nvPr/>
        </p:nvSpPr>
        <p:spPr>
          <a:xfrm>
            <a:off x="7459341" y="2052438"/>
            <a:ext cx="156220" cy="3149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B44D5E-3FCF-F1A3-E15B-4206042451D7}"/>
              </a:ext>
            </a:extLst>
          </p:cNvPr>
          <p:cNvSpPr/>
          <p:nvPr/>
        </p:nvSpPr>
        <p:spPr>
          <a:xfrm>
            <a:off x="8115302" y="3870134"/>
            <a:ext cx="761999" cy="86006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4AD188-55F4-82F8-B7A5-B11A8AB6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089" y="3967388"/>
            <a:ext cx="624591" cy="1118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FB2EB7-29EB-C749-F300-FDEA80D0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089" y="4079255"/>
            <a:ext cx="624591" cy="1118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08D6C2-A10F-77B4-4AAB-BC705EE8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089" y="4445147"/>
            <a:ext cx="624591" cy="1118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F3FB8E-EF03-1735-A9AC-4E6C9FF73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19" y="3312321"/>
            <a:ext cx="966899" cy="173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1E0E91-1773-CE56-8069-E739ED714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430" y="1553512"/>
            <a:ext cx="539963" cy="96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43734-47BE-A13C-297B-C9B5D700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477" y="137853"/>
            <a:ext cx="1326474" cy="6344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5CDC88-6F98-9642-3D28-CD500934DA92}"/>
              </a:ext>
            </a:extLst>
          </p:cNvPr>
          <p:cNvSpPr/>
          <p:nvPr/>
        </p:nvSpPr>
        <p:spPr>
          <a:xfrm>
            <a:off x="8094560" y="119461"/>
            <a:ext cx="295286" cy="29192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Graphic 8" descr="Document">
            <a:extLst>
              <a:ext uri="{FF2B5EF4-FFF2-40B4-BE49-F238E27FC236}">
                <a16:creationId xmlns:a16="http://schemas.microsoft.com/office/drawing/2014/main" id="{1760CE38-C661-60E1-EEB5-77BEF03308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1064" y="740307"/>
            <a:ext cx="518627" cy="5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DE4B6C-69DE-826A-9731-56E867C9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68" y="2590533"/>
            <a:ext cx="1242083" cy="60455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E6BE15-F33A-0AD6-1D49-89A2234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Walkthrough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2D48-22C3-83C3-AED2-718F4760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2321"/>
            <a:ext cx="8229600" cy="38241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 data walkthrough with an example installation.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D499-AAB6-D429-156E-558B5E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88E5A-36F1-66F8-538A-624BA246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9" y="1605479"/>
            <a:ext cx="1948871" cy="2913207"/>
          </a:xfrm>
          <a:prstGeom prst="rect">
            <a:avLst/>
          </a:prstGeom>
        </p:spPr>
      </p:pic>
      <p:pic>
        <p:nvPicPr>
          <p:cNvPr id="8" name="Picture 2" descr="Y:\KNX_Documentation\02_Software\Requirement_Specifications\NT5\User Interface\Logo\Icons\ETS Logo 458x458px.jpg">
            <a:extLst>
              <a:ext uri="{FF2B5EF4-FFF2-40B4-BE49-F238E27FC236}">
                <a16:creationId xmlns:a16="http://schemas.microsoft.com/office/drawing/2014/main" id="{483E0EBB-1EF5-7CFA-54F6-0F6FFED0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2" y="1326673"/>
            <a:ext cx="409676" cy="4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9A374B5-2E87-E033-AB43-91F7ED0F98B2}"/>
              </a:ext>
            </a:extLst>
          </p:cNvPr>
          <p:cNvSpPr/>
          <p:nvPr/>
        </p:nvSpPr>
        <p:spPr>
          <a:xfrm rot="16200000">
            <a:off x="2512351" y="2492149"/>
            <a:ext cx="180668" cy="90579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B629F47-BCBC-57EC-09B1-83B84A78D3C1}"/>
              </a:ext>
            </a:extLst>
          </p:cNvPr>
          <p:cNvSpPr/>
          <p:nvPr/>
        </p:nvSpPr>
        <p:spPr>
          <a:xfrm>
            <a:off x="1125384" y="1373814"/>
            <a:ext cx="950009" cy="220037"/>
          </a:xfrm>
          <a:prstGeom prst="wedgeRectCallout">
            <a:avLst>
              <a:gd name="adj1" fmla="val 6527"/>
              <a:gd name="adj2" fmla="val 877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Installation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CCBADE9-8F59-517A-8531-1B87107B8E71}"/>
              </a:ext>
            </a:extLst>
          </p:cNvPr>
          <p:cNvSpPr/>
          <p:nvPr/>
        </p:nvSpPr>
        <p:spPr>
          <a:xfrm>
            <a:off x="3346029" y="2203771"/>
            <a:ext cx="1162624" cy="254888"/>
          </a:xfrm>
          <a:prstGeom prst="wedgeRectCallout">
            <a:avLst>
              <a:gd name="adj1" fmla="val -28429"/>
              <a:gd name="adj2" fmla="val 106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D091C-C4ED-F508-ED6B-312610A2616F}"/>
              </a:ext>
            </a:extLst>
          </p:cNvPr>
          <p:cNvSpPr txBox="1"/>
          <p:nvPr/>
        </p:nvSpPr>
        <p:spPr>
          <a:xfrm>
            <a:off x="4635353" y="1449655"/>
            <a:ext cx="4350275" cy="2723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… 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"@graph": [{		</a:t>
            </a: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// JSON-LD graph part (as array), possible is also TURTLE, RDF/XML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4154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"@id": "</a:t>
            </a: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uuid-dev1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,	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"@type": ["</a:t>
            </a:r>
            <a:r>
              <a:rPr lang="en-US" sz="9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td:Thing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", "</a:t>
            </a:r>
            <a:r>
              <a:rPr lang="en-US" sz="9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core:Device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"], </a:t>
            </a: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</a:rPr>
              <a:t>// from Core model 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9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dct:title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": “Blind/Switch actuator REG-K/8x/16x/10 manual mode",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9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td:hasPropertyAffordance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": {"@id": "</a:t>
            </a: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uuid-dev1-app1-datapoint1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"},  </a:t>
            </a: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</a:rPr>
              <a:t>// from TD Thing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9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loc:isEquipmentOf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": {"@id": "</a:t>
            </a: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uuid-office445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"}</a:t>
            </a:r>
            <a:r>
              <a:rPr lang="en-US" sz="900" dirty="0">
                <a:solidFill>
                  <a:srgbClr val="A5A5A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,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…</a:t>
            </a: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US" sz="900" dirty="0">
                <a:solidFill>
                  <a:srgbClr val="172E55"/>
                </a:solidFill>
                <a:latin typeface="Calibri Light" panose="020F0302020204030204" pitchFamily="34" charset="0"/>
              </a:rPr>
              <a:t>},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{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"@id": "</a:t>
            </a: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uuid-dev1-app1-datapoint1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	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"@type": ["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td:PropertyAffordance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  "knx:dpa.320.51"],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dct:title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“Movement object – Channel 1",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knx:adjustsEquipmentQualityKind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{"@id": "</a:t>
            </a:r>
            <a:r>
              <a:rPr lang="en-US" sz="9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tag:</a:t>
            </a:r>
            <a:r>
              <a:rPr lang="fr-FR" sz="9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900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qk_eq_luminaire_dimmlevel_room</a:t>
            </a:r>
            <a:r>
              <a:rPr lang="fr-FR" sz="9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"},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knx:datapointType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 : 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knx:upDown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  </a:t>
            </a: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</a:rPr>
              <a:t>// from KNX model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tag:hasPointInterface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tag:if.i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",	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 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tag:operatesForTrade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": ["</a:t>
            </a:r>
            <a:r>
              <a:rPr lang="en-US" sz="900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tag:lighting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"],	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 </a:t>
            </a:r>
            <a:r>
              <a:rPr lang="en-US" sz="900" dirty="0">
                <a:solidFill>
                  <a:srgbClr val="172E5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…</a:t>
            </a:r>
          </a:p>
          <a:p>
            <a:pPr>
              <a:tabLst>
                <a:tab pos="350525" algn="l"/>
                <a:tab pos="708668" algn="l"/>
                <a:tab pos="1066812" algn="l"/>
                <a:tab pos="3632246" algn="l"/>
              </a:tabLst>
            </a:pPr>
            <a:r>
              <a:rPr lang="en-US" sz="900" dirty="0">
                <a:solidFill>
                  <a:srgbClr val="172E5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}</a:t>
            </a:r>
            <a:r>
              <a:rPr lang="en-US" sz="900" dirty="0">
                <a:latin typeface="Calibri Light" panose="020F0302020204030204" pitchFamily="34" charset="0"/>
                <a:ea typeface="Times New Roman" panose="02020603050405020304" pitchFamily="18" charset="0"/>
              </a:rPr>
              <a:t>      </a:t>
            </a:r>
            <a:endParaRPr lang="en-US" sz="900" dirty="0">
              <a:solidFill>
                <a:srgbClr val="172E55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064B3C-089C-254C-CDC9-7A75CFAD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13" y="3904249"/>
            <a:ext cx="2091799" cy="734492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3E54C191-9E87-E2E4-15BD-060750055181}"/>
              </a:ext>
            </a:extLst>
          </p:cNvPr>
          <p:cNvSpPr/>
          <p:nvPr/>
        </p:nvSpPr>
        <p:spPr>
          <a:xfrm>
            <a:off x="7832851" y="3459755"/>
            <a:ext cx="180668" cy="444495"/>
          </a:xfrm>
          <a:prstGeom prst="downArrow">
            <a:avLst>
              <a:gd name="adj1" fmla="val 64059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5ABBA4CF-2A93-6195-0CDB-B9670E284FA1}"/>
              </a:ext>
            </a:extLst>
          </p:cNvPr>
          <p:cNvSpPr/>
          <p:nvPr/>
        </p:nvSpPr>
        <p:spPr>
          <a:xfrm rot="16200000">
            <a:off x="4409011" y="2586212"/>
            <a:ext cx="180668" cy="716809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0F6C3D4C-C045-6C64-1299-62A9EA9DEEA8}"/>
              </a:ext>
            </a:extLst>
          </p:cNvPr>
          <p:cNvSpPr/>
          <p:nvPr/>
        </p:nvSpPr>
        <p:spPr>
          <a:xfrm>
            <a:off x="2921468" y="3643251"/>
            <a:ext cx="1587186" cy="220037"/>
          </a:xfrm>
          <a:prstGeom prst="wedgeRectCallout">
            <a:avLst>
              <a:gd name="adj1" fmla="val 73403"/>
              <a:gd name="adj2" fmla="val -1492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otham Light"/>
              </a:rPr>
              <a:t>Semantic Export 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C4831-B0A5-504F-A0C8-C41ABD776332}"/>
              </a:ext>
            </a:extLst>
          </p:cNvPr>
          <p:cNvSpPr txBox="1"/>
          <p:nvPr/>
        </p:nvSpPr>
        <p:spPr>
          <a:xfrm>
            <a:off x="2079534" y="2986549"/>
            <a:ext cx="9814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Datapoint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33787F-C016-1B80-367D-AB7D08EFF4E9}"/>
              </a:ext>
            </a:extLst>
          </p:cNvPr>
          <p:cNvSpPr txBox="1"/>
          <p:nvPr/>
        </p:nvSpPr>
        <p:spPr>
          <a:xfrm>
            <a:off x="3998973" y="2999119"/>
            <a:ext cx="9814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Datapoint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F3BC8E-1A62-2532-8E94-D9A51352BA23}"/>
              </a:ext>
            </a:extLst>
          </p:cNvPr>
          <p:cNvSpPr/>
          <p:nvPr/>
        </p:nvSpPr>
        <p:spPr>
          <a:xfrm>
            <a:off x="7924800" y="4443821"/>
            <a:ext cx="1111252" cy="19492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2C091D6-AF5E-DCB1-5255-C9180CCDF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252" y="4496260"/>
            <a:ext cx="502712" cy="900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16CD87E-F964-18C1-B1B9-4050AD69D658}"/>
              </a:ext>
            </a:extLst>
          </p:cNvPr>
          <p:cNvSpPr txBox="1"/>
          <p:nvPr/>
        </p:nvSpPr>
        <p:spPr>
          <a:xfrm>
            <a:off x="8013521" y="3534628"/>
            <a:ext cx="6363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defines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217C28-3611-1ECA-21CD-31CD1B4575EF}"/>
              </a:ext>
            </a:extLst>
          </p:cNvPr>
          <p:cNvSpPr/>
          <p:nvPr/>
        </p:nvSpPr>
        <p:spPr>
          <a:xfrm>
            <a:off x="6911238" y="3262575"/>
            <a:ext cx="1998774" cy="19492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4118B-820C-ED3B-8EC4-617C8B205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477" y="137853"/>
            <a:ext cx="1326474" cy="6344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529761E-9FE8-5D18-59C7-47D4100B8C3A}"/>
              </a:ext>
            </a:extLst>
          </p:cNvPr>
          <p:cNvSpPr/>
          <p:nvPr/>
        </p:nvSpPr>
        <p:spPr>
          <a:xfrm>
            <a:off x="8103394" y="288479"/>
            <a:ext cx="295286" cy="29192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C585E6-15BC-A3BD-DA4E-E99A291A6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1105" y="1026633"/>
            <a:ext cx="454951" cy="5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75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</TotalTime>
  <Words>1080</Words>
  <Application>Microsoft Office PowerPoint</Application>
  <PresentationFormat>On-screen Show (16:9)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Next Regular</vt:lpstr>
      <vt:lpstr>Calibri</vt:lpstr>
      <vt:lpstr>Calibri Light</vt:lpstr>
      <vt:lpstr>Franklin Gothic Book</vt:lpstr>
      <vt:lpstr>Franklin Gothic Medium</vt:lpstr>
      <vt:lpstr>Gotham Light</vt:lpstr>
      <vt:lpstr>Times New Roman</vt:lpstr>
      <vt:lpstr>Wingdings</vt:lpstr>
      <vt:lpstr>Default Theme</vt:lpstr>
      <vt:lpstr>How KNX is Using Haystack to Describe Building Semantics</vt:lpstr>
      <vt:lpstr>Agenda</vt:lpstr>
      <vt:lpstr>KNX briefly</vt:lpstr>
      <vt:lpstr>Why Semantics</vt:lpstr>
      <vt:lpstr>Semantics in KNX</vt:lpstr>
      <vt:lpstr>Semantics in KNX</vt:lpstr>
      <vt:lpstr>Semantics in KNX</vt:lpstr>
      <vt:lpstr>Haystack semantics in KNX</vt:lpstr>
      <vt:lpstr>Data Walkthrough</vt:lpstr>
      <vt:lpstr>Usage Example</vt:lpstr>
      <vt:lpstr>Usage Example</vt:lpstr>
      <vt:lpstr>Summary</vt:lpstr>
      <vt:lpstr>Thanks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André Hänel</cp:lastModifiedBy>
  <cp:revision>151</cp:revision>
  <dcterms:created xsi:type="dcterms:W3CDTF">2017-10-05T00:34:28Z</dcterms:created>
  <dcterms:modified xsi:type="dcterms:W3CDTF">2023-06-01T11:43:13Z</dcterms:modified>
</cp:coreProperties>
</file>