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1713" r:id="rId3"/>
    <p:sldId id="435" r:id="rId4"/>
    <p:sldId id="1731" r:id="rId5"/>
    <p:sldId id="1716" r:id="rId6"/>
    <p:sldId id="1714" r:id="rId7"/>
    <p:sldId id="1732" r:id="rId8"/>
    <p:sldId id="1733" r:id="rId9"/>
    <p:sldId id="1734" r:id="rId10"/>
    <p:sldId id="1722" r:id="rId11"/>
    <p:sldId id="1724" r:id="rId12"/>
    <p:sldId id="1725" r:id="rId13"/>
    <p:sldId id="1726" r:id="rId14"/>
    <p:sldId id="1727" r:id="rId15"/>
    <p:sldId id="1728" r:id="rId16"/>
    <p:sldId id="1729" r:id="rId17"/>
    <p:sldId id="1723" r:id="rId18"/>
    <p:sldId id="1730" r:id="rId19"/>
    <p:sldId id="1742" r:id="rId20"/>
    <p:sldId id="1743" r:id="rId21"/>
    <p:sldId id="1744" r:id="rId22"/>
    <p:sldId id="1745" r:id="rId23"/>
    <p:sldId id="1746" r:id="rId24"/>
    <p:sldId id="174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a:srgbClr val="70DAE7"/>
    <a:srgbClr val="08F2E0"/>
    <a:srgbClr val="00D9FF"/>
    <a:srgbClr val="76D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67"/>
    <p:restoredTop sz="78027"/>
  </p:normalViewPr>
  <p:slideViewPr>
    <p:cSldViewPr snapToGrid="0" snapToObjects="1">
      <p:cViewPr>
        <p:scale>
          <a:sx n="94" d="100"/>
          <a:sy n="94" d="100"/>
        </p:scale>
        <p:origin x="1072" y="8"/>
      </p:cViewPr>
      <p:guideLst/>
    </p:cSldViewPr>
  </p:slideViewPr>
  <p:notesTextViewPr>
    <p:cViewPr>
      <p:scale>
        <a:sx n="105" d="100"/>
        <a:sy n="105" d="100"/>
      </p:scale>
      <p:origin x="0" y="0"/>
    </p:cViewPr>
  </p:notesTextViewPr>
  <p:sorterViewPr>
    <p:cViewPr>
      <p:scale>
        <a:sx n="85" d="100"/>
        <a:sy n="85" d="100"/>
      </p:scale>
      <p:origin x="0" y="0"/>
    </p:cViewPr>
  </p:sorterViewPr>
  <p:notesViewPr>
    <p:cSldViewPr snapToGrid="0" snapToObjects="1">
      <p:cViewPr varScale="1">
        <p:scale>
          <a:sx n="54" d="100"/>
          <a:sy n="54" d="100"/>
        </p:scale>
        <p:origin x="3112"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0CF357-B74E-E94C-A99B-F7D0DAF06A37}" type="datetimeFigureOut">
              <a:rPr lang="en-US" smtClean="0"/>
              <a:t>6/2/23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AF6B35-F7BE-F140-9E9D-BC99BDA98524}" type="slidenum">
              <a:rPr lang="en-US" smtClean="0"/>
              <a:t>‹#›</a:t>
            </a:fld>
            <a:endParaRPr lang="en-US"/>
          </a:p>
        </p:txBody>
      </p:sp>
    </p:spTree>
    <p:extLst>
      <p:ext uri="{BB962C8B-B14F-4D97-AF65-F5344CB8AC3E}">
        <p14:creationId xmlns:p14="http://schemas.microsoft.com/office/powerpoint/2010/main" val="2721912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and thanks. Glad for the time to share with you today a preview of new technology for self-correcting controls. </a:t>
            </a:r>
          </a:p>
        </p:txBody>
      </p:sp>
      <p:sp>
        <p:nvSpPr>
          <p:cNvPr id="4" name="Slide Number Placeholder 3"/>
          <p:cNvSpPr>
            <a:spLocks noGrp="1"/>
          </p:cNvSpPr>
          <p:nvPr>
            <p:ph type="sldNum" sz="quarter" idx="5"/>
          </p:nvPr>
        </p:nvSpPr>
        <p:spPr/>
        <p:txBody>
          <a:bodyPr/>
          <a:lstStyle/>
          <a:p>
            <a:fld id="{36AF6B35-F7BE-F140-9E9D-BC99BDA98524}" type="slidenum">
              <a:rPr lang="en-US" smtClean="0"/>
              <a:t>1</a:t>
            </a:fld>
            <a:endParaRPr lang="en-US"/>
          </a:p>
        </p:txBody>
      </p:sp>
    </p:spTree>
    <p:extLst>
      <p:ext uri="{BB962C8B-B14F-4D97-AF65-F5344CB8AC3E}">
        <p14:creationId xmlns:p14="http://schemas.microsoft.com/office/powerpoint/2010/main" val="2204828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36AF6B35-F7BE-F140-9E9D-BC99BDA98524}" type="slidenum">
              <a:rPr lang="en-US" smtClean="0"/>
              <a:t>10</a:t>
            </a:fld>
            <a:endParaRPr lang="en-US"/>
          </a:p>
        </p:txBody>
      </p:sp>
    </p:spTree>
    <p:extLst>
      <p:ext uri="{BB962C8B-B14F-4D97-AF65-F5344CB8AC3E}">
        <p14:creationId xmlns:p14="http://schemas.microsoft.com/office/powerpoint/2010/main" val="2480365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 – I encourage folks to visit our website. </a:t>
            </a:r>
          </a:p>
        </p:txBody>
      </p:sp>
      <p:sp>
        <p:nvSpPr>
          <p:cNvPr id="4" name="Slide Number Placeholder 3"/>
          <p:cNvSpPr>
            <a:spLocks noGrp="1"/>
          </p:cNvSpPr>
          <p:nvPr>
            <p:ph type="sldNum" sz="quarter" idx="5"/>
          </p:nvPr>
        </p:nvSpPr>
        <p:spPr/>
        <p:txBody>
          <a:bodyPr/>
          <a:lstStyle/>
          <a:p>
            <a:fld id="{36AF6B35-F7BE-F140-9E9D-BC99BDA98524}" type="slidenum">
              <a:rPr lang="en-US" smtClean="0"/>
              <a:t>11</a:t>
            </a:fld>
            <a:endParaRPr lang="en-US"/>
          </a:p>
        </p:txBody>
      </p:sp>
    </p:spTree>
    <p:extLst>
      <p:ext uri="{BB962C8B-B14F-4D97-AF65-F5344CB8AC3E}">
        <p14:creationId xmlns:p14="http://schemas.microsoft.com/office/powerpoint/2010/main" val="3152613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 think we be especially of interest is that in addition to the specifications and filed results, we []</a:t>
            </a:r>
          </a:p>
        </p:txBody>
      </p:sp>
      <p:sp>
        <p:nvSpPr>
          <p:cNvPr id="4" name="Slide Number Placeholder 3"/>
          <p:cNvSpPr>
            <a:spLocks noGrp="1"/>
          </p:cNvSpPr>
          <p:nvPr>
            <p:ph type="sldNum" sz="quarter" idx="5"/>
          </p:nvPr>
        </p:nvSpPr>
        <p:spPr/>
        <p:txBody>
          <a:bodyPr/>
          <a:lstStyle/>
          <a:p>
            <a:fld id="{36AF6B35-F7BE-F140-9E9D-BC99BDA98524}" type="slidenum">
              <a:rPr lang="en-US" smtClean="0"/>
              <a:t>12</a:t>
            </a:fld>
            <a:endParaRPr lang="en-US"/>
          </a:p>
        </p:txBody>
      </p:sp>
    </p:spTree>
    <p:extLst>
      <p:ext uri="{BB962C8B-B14F-4D97-AF65-F5344CB8AC3E}">
        <p14:creationId xmlns:p14="http://schemas.microsoft.com/office/powerpoint/2010/main" val="723799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7056cd9b4a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17056cd9b4a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are a few results from the field for those solutions in the repo, starting with the G36 supply air and static pressure resets. In the plots you can see that as the cooling requests increase (red), the cooling setpoint (blue) is ratcheted down, and the supply air temperature (dark blue) follows. This was all done with minimal modification at the BAS level. </a:t>
            </a:r>
            <a:endParaRPr dirty="0"/>
          </a:p>
        </p:txBody>
      </p:sp>
    </p:spTree>
    <p:extLst>
      <p:ext uri="{BB962C8B-B14F-4D97-AF65-F5344CB8AC3E}">
        <p14:creationId xmlns:p14="http://schemas.microsoft.com/office/powerpoint/2010/main" val="4056548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7056cd9b4a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7056cd9b4a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have added rogue zone identification and suppression into the reference code base as well. There are of course different ways to do this, but in our reference code we define a zone as rogue if it has a leaky reheat valve, the airflow setpoint is not being met, or the cooling setpoint is excessively low. The calls from these zones, say for colder supply air, are ignored – the result being significant energy savings. Field results are shown on the right. You can see that it’s not until well into the day that they cooling setpoint is lowered due to valid requests from zones.</a:t>
            </a:r>
            <a:endParaRPr dirty="0"/>
          </a:p>
        </p:txBody>
      </p:sp>
    </p:spTree>
    <p:extLst>
      <p:ext uri="{BB962C8B-B14F-4D97-AF65-F5344CB8AC3E}">
        <p14:creationId xmlns:p14="http://schemas.microsoft.com/office/powerpoint/2010/main" val="1530592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6b0fd1db21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6b0fd1db21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are results from automated loop tuning. On the left you see a reheat valve that is hunting (red), and the oscillating discharge air temp, we drove the controller into a period of active testing, pushed new parameters from the FDD to the BAS, and on the right you see the corrected stable behavior. I will acknowledge that we’ve only so far solved this for one type of tuning method – </a:t>
            </a:r>
            <a:r>
              <a:rPr lang="en-US" dirty="0" err="1"/>
              <a:t>zeigler</a:t>
            </a:r>
            <a:r>
              <a:rPr lang="en-US" dirty="0"/>
              <a:t>/Nichols.</a:t>
            </a:r>
            <a:endParaRPr dirty="0"/>
          </a:p>
        </p:txBody>
      </p:sp>
    </p:spTree>
    <p:extLst>
      <p:ext uri="{BB962C8B-B14F-4D97-AF65-F5344CB8AC3E}">
        <p14:creationId xmlns:p14="http://schemas.microsoft.com/office/powerpoint/2010/main" val="965624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7056cd9b4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7056cd9b4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the FDD logic IDs the hunting. The additional corrective logic perturbs the system, measures the response, calculates improved tuning parameters, and then pushes them back to the BAS. </a:t>
            </a:r>
            <a:endParaRPr dirty="0"/>
          </a:p>
        </p:txBody>
      </p:sp>
    </p:spTree>
    <p:extLst>
      <p:ext uri="{BB962C8B-B14F-4D97-AF65-F5344CB8AC3E}">
        <p14:creationId xmlns:p14="http://schemas.microsoft.com/office/powerpoint/2010/main" val="933566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implement zone temperature setpoint correction we []. In this test there the occupied heating and cooling setpoints as well as the unoccupied heating setpoint were detected to be different from operational spec, and with the grayed out button we could push the intended reference temperatures back, and you we can observe in the BAS trends that the write back worked. </a:t>
            </a:r>
          </a:p>
        </p:txBody>
      </p:sp>
      <p:sp>
        <p:nvSpPr>
          <p:cNvPr id="4" name="Slide Number Placeholder 3"/>
          <p:cNvSpPr>
            <a:spLocks noGrp="1"/>
          </p:cNvSpPr>
          <p:nvPr>
            <p:ph type="sldNum" sz="quarter" idx="5"/>
          </p:nvPr>
        </p:nvSpPr>
        <p:spPr/>
        <p:txBody>
          <a:bodyPr/>
          <a:lstStyle/>
          <a:p>
            <a:fld id="{36AF6B35-F7BE-F140-9E9D-BC99BDA98524}" type="slidenum">
              <a:rPr lang="en-US" smtClean="0"/>
              <a:t>17</a:t>
            </a:fld>
            <a:endParaRPr lang="en-US"/>
          </a:p>
        </p:txBody>
      </p:sp>
    </p:spTree>
    <p:extLst>
      <p:ext uri="{BB962C8B-B14F-4D97-AF65-F5344CB8AC3E}">
        <p14:creationId xmlns:p14="http://schemas.microsoft.com/office/powerpoint/2010/main" val="1816223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keep at it. We are expanding to more buildings and early users of these </a:t>
            </a:r>
            <a:r>
              <a:rPr lang="en-US" dirty="0" err="1"/>
              <a:t>solutiions</a:t>
            </a:r>
            <a:r>
              <a:rPr lang="en-US" dirty="0"/>
              <a:t>, </a:t>
            </a:r>
            <a:r>
              <a:rPr lang="en-US" dirty="0" err="1"/>
              <a:t>broadending</a:t>
            </a:r>
            <a:r>
              <a:rPr lang="en-US" dirty="0"/>
              <a:t> the fold of technology and service provider partners, and adding demand flexibility and automated </a:t>
            </a:r>
            <a:r>
              <a:rPr lang="en-US" dirty="0" err="1"/>
              <a:t>Cx</a:t>
            </a:r>
            <a:r>
              <a:rPr lang="en-US" dirty="0"/>
              <a:t> – functional testing to the set of solutions. </a:t>
            </a:r>
          </a:p>
        </p:txBody>
      </p:sp>
      <p:sp>
        <p:nvSpPr>
          <p:cNvPr id="4" name="Slide Number Placeholder 3"/>
          <p:cNvSpPr>
            <a:spLocks noGrp="1"/>
          </p:cNvSpPr>
          <p:nvPr>
            <p:ph type="sldNum" sz="quarter" idx="5"/>
          </p:nvPr>
        </p:nvSpPr>
        <p:spPr/>
        <p:txBody>
          <a:bodyPr/>
          <a:lstStyle/>
          <a:p>
            <a:fld id="{36AF6B35-F7BE-F140-9E9D-BC99BDA98524}" type="slidenum">
              <a:rPr lang="en-US" smtClean="0"/>
              <a:t>18</a:t>
            </a:fld>
            <a:endParaRPr lang="en-US"/>
          </a:p>
        </p:txBody>
      </p:sp>
    </p:spTree>
    <p:extLst>
      <p:ext uri="{BB962C8B-B14F-4D97-AF65-F5344CB8AC3E}">
        <p14:creationId xmlns:p14="http://schemas.microsoft.com/office/powerpoint/2010/main" val="310059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call to action to partner []</a:t>
            </a:r>
          </a:p>
        </p:txBody>
      </p:sp>
      <p:sp>
        <p:nvSpPr>
          <p:cNvPr id="4" name="Slide Number Placeholder 3"/>
          <p:cNvSpPr>
            <a:spLocks noGrp="1"/>
          </p:cNvSpPr>
          <p:nvPr>
            <p:ph type="sldNum" sz="quarter" idx="5"/>
          </p:nvPr>
        </p:nvSpPr>
        <p:spPr/>
        <p:txBody>
          <a:bodyPr/>
          <a:lstStyle/>
          <a:p>
            <a:fld id="{36AF6B35-F7BE-F140-9E9D-BC99BDA98524}" type="slidenum">
              <a:rPr lang="en-US" smtClean="0"/>
              <a:t>19</a:t>
            </a:fld>
            <a:endParaRPr lang="en-US"/>
          </a:p>
        </p:txBody>
      </p:sp>
    </p:spTree>
    <p:extLst>
      <p:ext uri="{BB962C8B-B14F-4D97-AF65-F5344CB8AC3E}">
        <p14:creationId xmlns:p14="http://schemas.microsoft.com/office/powerpoint/2010/main" val="1416698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36AF6B35-F7BE-F140-9E9D-BC99BDA98524}" type="slidenum">
              <a:rPr lang="en-US" smtClean="0"/>
              <a:t>2</a:t>
            </a:fld>
            <a:endParaRPr lang="en-US"/>
          </a:p>
        </p:txBody>
      </p:sp>
    </p:spTree>
    <p:extLst>
      <p:ext uri="{BB962C8B-B14F-4D97-AF65-F5344CB8AC3E}">
        <p14:creationId xmlns:p14="http://schemas.microsoft.com/office/powerpoint/2010/main" val="3529258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 and IRA are driving generational investment in retrofit and </a:t>
            </a:r>
            <a:r>
              <a:rPr lang="en-US" dirty="0" err="1"/>
              <a:t>elctrificn</a:t>
            </a:r>
            <a:r>
              <a:rPr lang="en-US" dirty="0"/>
              <a:t>. And we know that EMIS are critical to ensure that the value of those assets persist – as operated. </a:t>
            </a:r>
          </a:p>
        </p:txBody>
      </p:sp>
      <p:sp>
        <p:nvSpPr>
          <p:cNvPr id="4" name="Slide Number Placeholder 3"/>
          <p:cNvSpPr>
            <a:spLocks noGrp="1"/>
          </p:cNvSpPr>
          <p:nvPr>
            <p:ph type="sldNum" sz="quarter" idx="5"/>
          </p:nvPr>
        </p:nvSpPr>
        <p:spPr/>
        <p:txBody>
          <a:bodyPr/>
          <a:lstStyle/>
          <a:p>
            <a:fld id="{36AF6B35-F7BE-F140-9E9D-BC99BDA98524}" type="slidenum">
              <a:rPr lang="en-US" smtClean="0"/>
              <a:t>20</a:t>
            </a:fld>
            <a:endParaRPr lang="en-US"/>
          </a:p>
        </p:txBody>
      </p:sp>
    </p:spTree>
    <p:extLst>
      <p:ext uri="{BB962C8B-B14F-4D97-AF65-F5344CB8AC3E}">
        <p14:creationId xmlns:p14="http://schemas.microsoft.com/office/powerpoint/2010/main" val="1125331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retiring ops workforce and a next gen that was born on and expects networked intelligent systems. EMIS provide that workforce with supportive automation and modern tools  </a:t>
            </a:r>
          </a:p>
        </p:txBody>
      </p:sp>
      <p:sp>
        <p:nvSpPr>
          <p:cNvPr id="4" name="Slide Number Placeholder 3"/>
          <p:cNvSpPr>
            <a:spLocks noGrp="1"/>
          </p:cNvSpPr>
          <p:nvPr>
            <p:ph type="sldNum" sz="quarter" idx="5"/>
          </p:nvPr>
        </p:nvSpPr>
        <p:spPr/>
        <p:txBody>
          <a:bodyPr/>
          <a:lstStyle/>
          <a:p>
            <a:fld id="{36AF6B35-F7BE-F140-9E9D-BC99BDA98524}" type="slidenum">
              <a:rPr lang="en-US" smtClean="0"/>
              <a:t>21</a:t>
            </a:fld>
            <a:endParaRPr lang="en-US"/>
          </a:p>
        </p:txBody>
      </p:sp>
    </p:spTree>
    <p:extLst>
      <p:ext uri="{BB962C8B-B14F-4D97-AF65-F5344CB8AC3E}">
        <p14:creationId xmlns:p14="http://schemas.microsoft.com/office/powerpoint/2010/main" val="1895482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industry is mobilizing around speed climate urgency, while at the same time asking more and more of our buildings. That they flexibly integrate with a renewable grid, minimize emissions, and integrate across a growing number of distributed energy resources while providing a health and comfortable indoor environment.</a:t>
            </a:r>
          </a:p>
        </p:txBody>
      </p:sp>
      <p:sp>
        <p:nvSpPr>
          <p:cNvPr id="4" name="Slide Number Placeholder 3"/>
          <p:cNvSpPr>
            <a:spLocks noGrp="1"/>
          </p:cNvSpPr>
          <p:nvPr>
            <p:ph type="sldNum" sz="quarter" idx="5"/>
          </p:nvPr>
        </p:nvSpPr>
        <p:spPr/>
        <p:txBody>
          <a:bodyPr/>
          <a:lstStyle/>
          <a:p>
            <a:fld id="{36AF6B35-F7BE-F140-9E9D-BC99BDA98524}" type="slidenum">
              <a:rPr lang="en-US" smtClean="0"/>
              <a:t>22</a:t>
            </a:fld>
            <a:endParaRPr lang="en-US"/>
          </a:p>
        </p:txBody>
      </p:sp>
    </p:spTree>
    <p:extLst>
      <p:ext uri="{BB962C8B-B14F-4D97-AF65-F5344CB8AC3E}">
        <p14:creationId xmlns:p14="http://schemas.microsoft.com/office/powerpoint/2010/main" val="28702197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that end, EMIS have taken done a lot of the legwork. They are doing the hard work of integrating across diverse systems, data models, and </a:t>
            </a:r>
            <a:r>
              <a:rPr lang="en-US" dirty="0" err="1"/>
              <a:t>equpiment</a:t>
            </a:r>
            <a:r>
              <a:rPr lang="en-US" dirty="0"/>
              <a:t> configurations. And they are increasingly being adopted in the commercial sectors – so we have a software based infrastructure to tap into to continue ”pushing” control and analytics updates to our stock. </a:t>
            </a:r>
          </a:p>
        </p:txBody>
      </p:sp>
      <p:sp>
        <p:nvSpPr>
          <p:cNvPr id="4" name="Slide Number Placeholder 3"/>
          <p:cNvSpPr>
            <a:spLocks noGrp="1"/>
          </p:cNvSpPr>
          <p:nvPr>
            <p:ph type="sldNum" sz="quarter" idx="5"/>
          </p:nvPr>
        </p:nvSpPr>
        <p:spPr/>
        <p:txBody>
          <a:bodyPr/>
          <a:lstStyle/>
          <a:p>
            <a:fld id="{36AF6B35-F7BE-F140-9E9D-BC99BDA98524}" type="slidenum">
              <a:rPr lang="en-US" smtClean="0"/>
              <a:t>23</a:t>
            </a:fld>
            <a:endParaRPr lang="en-US"/>
          </a:p>
        </p:txBody>
      </p:sp>
    </p:spTree>
    <p:extLst>
      <p:ext uri="{BB962C8B-B14F-4D97-AF65-F5344CB8AC3E}">
        <p14:creationId xmlns:p14="http://schemas.microsoft.com/office/powerpoint/2010/main" val="2813494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work focuses on building analytics and control applications, particularly as implemented in EMIS technologies. These are the smart building software tools that span meter visualization and analysis, equipment level fault detection and diagnostics, and automated HVAC system optimization. This class of technologies is seeing rapid uptake in the commercial buildings sector among portfolio owners and campuses that understand the that continuous operational efficiency is an essential complement to asset level efficiency and capital retrofits. </a:t>
            </a:r>
          </a:p>
        </p:txBody>
      </p:sp>
      <p:sp>
        <p:nvSpPr>
          <p:cNvPr id="4" name="Slide Number Placeholder 3"/>
          <p:cNvSpPr>
            <a:spLocks noGrp="1"/>
          </p:cNvSpPr>
          <p:nvPr>
            <p:ph type="sldNum" sz="quarter" idx="5"/>
          </p:nvPr>
        </p:nvSpPr>
        <p:spPr/>
        <p:txBody>
          <a:bodyPr/>
          <a:lstStyle/>
          <a:p>
            <a:fld id="{36AF6B35-F7BE-F140-9E9D-BC99BDA98524}" type="slidenum">
              <a:rPr lang="en-US" smtClean="0"/>
              <a:t>3</a:t>
            </a:fld>
            <a:endParaRPr lang="en-US"/>
          </a:p>
        </p:txBody>
      </p:sp>
    </p:spTree>
    <p:extLst>
      <p:ext uri="{BB962C8B-B14F-4D97-AF65-F5344CB8AC3E}">
        <p14:creationId xmlns:p14="http://schemas.microsoft.com/office/powerpoint/2010/main" val="2255349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Enhancing FDD technology is where we will focus our attention today. These technologies are typically integrating data from meters and sometimes IOT devices, as well as the operational trends from the BAS. And they are continuously running to identify control problems like scheduling, problems meeting setpoint, lockouts, or equipment failures like stuck dampers or leaking valves. These faults are surfaced for facility staff attention through UI screens. top plot is from </a:t>
            </a:r>
            <a:r>
              <a:rPr lang="en-US" dirty="0" err="1"/>
              <a:t>SkyFoundry</a:t>
            </a:r>
            <a:r>
              <a:rPr lang="en-US" dirty="0"/>
              <a:t> sky spark), and may be prioritized and quantified as in the image below from </a:t>
            </a:r>
            <a:r>
              <a:rPr lang="en-US" dirty="0" err="1"/>
              <a:t>CopperTree’s</a:t>
            </a:r>
            <a:r>
              <a:rPr lang="en-US" dirty="0"/>
              <a:t> Kaizen. My team conducting the largest every study on the costs and benefits of EMIS, across [] ..</a:t>
            </a:r>
          </a:p>
        </p:txBody>
      </p:sp>
      <p:sp>
        <p:nvSpPr>
          <p:cNvPr id="4" name="Slide Number Placeholder 3"/>
          <p:cNvSpPr>
            <a:spLocks noGrp="1"/>
          </p:cNvSpPr>
          <p:nvPr>
            <p:ph type="sldNum" sz="quarter" idx="5"/>
          </p:nvPr>
        </p:nvSpPr>
        <p:spPr/>
        <p:txBody>
          <a:bodyPr/>
          <a:lstStyle/>
          <a:p>
            <a:fld id="{36AF6B35-F7BE-F140-9E9D-BC99BDA98524}" type="slidenum">
              <a:rPr lang="en-US" smtClean="0"/>
              <a:t>4</a:t>
            </a:fld>
            <a:endParaRPr lang="en-US"/>
          </a:p>
        </p:txBody>
      </p:sp>
    </p:spTree>
    <p:extLst>
      <p:ext uri="{BB962C8B-B14F-4D97-AF65-F5344CB8AC3E}">
        <p14:creationId xmlns:p14="http://schemas.microsoft.com/office/powerpoint/2010/main" val="3230339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FDD users are saving impressively. The software automates the ID of problems, but getting them fixed is a pretty manual, multi-step process [] -- the result being that faults can linger for months before they get resolved, and staff can get bogged down in mundane work.</a:t>
            </a:r>
          </a:p>
        </p:txBody>
      </p:sp>
      <p:sp>
        <p:nvSpPr>
          <p:cNvPr id="4" name="Slide Number Placeholder 3"/>
          <p:cNvSpPr>
            <a:spLocks noGrp="1"/>
          </p:cNvSpPr>
          <p:nvPr>
            <p:ph type="sldNum" sz="quarter" idx="5"/>
          </p:nvPr>
        </p:nvSpPr>
        <p:spPr/>
        <p:txBody>
          <a:bodyPr/>
          <a:lstStyle/>
          <a:p>
            <a:fld id="{36AF6B35-F7BE-F140-9E9D-BC99BDA98524}" type="slidenum">
              <a:rPr lang="en-US" smtClean="0"/>
              <a:t>5</a:t>
            </a:fld>
            <a:endParaRPr lang="en-US"/>
          </a:p>
        </p:txBody>
      </p:sp>
    </p:spTree>
    <p:extLst>
      <p:ext uri="{BB962C8B-B14F-4D97-AF65-F5344CB8AC3E}">
        <p14:creationId xmlns:p14="http://schemas.microsoft.com/office/powerpoint/2010/main" val="2264778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 DOE has invested heavily over the years in []. And today I’m excited to share with you new work with near term promise to transform how buildings are operated. We have partnered with the smart buildings industry to enhance FDD technology to not just find faults but ALSO correct them, and optimize the controls. </a:t>
            </a:r>
          </a:p>
        </p:txBody>
      </p:sp>
      <p:sp>
        <p:nvSpPr>
          <p:cNvPr id="4" name="Slide Number Placeholder 3"/>
          <p:cNvSpPr>
            <a:spLocks noGrp="1"/>
          </p:cNvSpPr>
          <p:nvPr>
            <p:ph type="sldNum" sz="quarter" idx="5"/>
          </p:nvPr>
        </p:nvSpPr>
        <p:spPr/>
        <p:txBody>
          <a:bodyPr/>
          <a:lstStyle/>
          <a:p>
            <a:fld id="{36AF6B35-F7BE-F140-9E9D-BC99BDA98524}" type="slidenum">
              <a:rPr lang="en-US" smtClean="0"/>
              <a:t>6</a:t>
            </a:fld>
            <a:endParaRPr lang="en-US"/>
          </a:p>
        </p:txBody>
      </p:sp>
    </p:spTree>
    <p:extLst>
      <p:ext uri="{BB962C8B-B14F-4D97-AF65-F5344CB8AC3E}">
        <p14:creationId xmlns:p14="http://schemas.microsoft.com/office/powerpoint/2010/main" val="4125341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we short circuit that BAU process, and give users a fix it button, removing the need to get someone to reprogram the BAS. Now, once a problem is identified, a recommended fix is presented, upon user- authorization, the corrective action is implemented by the FDD software. Controls problems can be resolved in hours, operations are kept in tune, and staff can free their time for the really hard problems. </a:t>
            </a:r>
          </a:p>
        </p:txBody>
      </p:sp>
      <p:sp>
        <p:nvSpPr>
          <p:cNvPr id="4" name="Slide Number Placeholder 3"/>
          <p:cNvSpPr>
            <a:spLocks noGrp="1"/>
          </p:cNvSpPr>
          <p:nvPr>
            <p:ph type="sldNum" sz="quarter" idx="5"/>
          </p:nvPr>
        </p:nvSpPr>
        <p:spPr/>
        <p:txBody>
          <a:bodyPr/>
          <a:lstStyle/>
          <a:p>
            <a:fld id="{36AF6B35-F7BE-F140-9E9D-BC99BDA98524}" type="slidenum">
              <a:rPr lang="en-US" smtClean="0"/>
              <a:t>7</a:t>
            </a:fld>
            <a:endParaRPr lang="en-US"/>
          </a:p>
        </p:txBody>
      </p:sp>
    </p:spTree>
    <p:extLst>
      <p:ext uri="{BB962C8B-B14F-4D97-AF65-F5344CB8AC3E}">
        <p14:creationId xmlns:p14="http://schemas.microsoft.com/office/powerpoint/2010/main" val="4028061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did this by opening write capabilities to the FDD software, and by adding corrective logic to the software to complement the pre-existing </a:t>
            </a:r>
            <a:r>
              <a:rPr lang="en-US" dirty="0" err="1"/>
              <a:t>logiv</a:t>
            </a:r>
            <a:r>
              <a:rPr lang="en-US" dirty="0"/>
              <a:t> for fault detection and diagnosis. So on the left, we depict what has been the typical architecture, where FDD software is limited to reading data in, and on the right, the two—way architecture that enables problem correction and optimization. </a:t>
            </a:r>
          </a:p>
        </p:txBody>
      </p:sp>
      <p:sp>
        <p:nvSpPr>
          <p:cNvPr id="4" name="Slide Number Placeholder 3"/>
          <p:cNvSpPr>
            <a:spLocks noGrp="1"/>
          </p:cNvSpPr>
          <p:nvPr>
            <p:ph type="sldNum" sz="quarter" idx="5"/>
          </p:nvPr>
        </p:nvSpPr>
        <p:spPr/>
        <p:txBody>
          <a:bodyPr/>
          <a:lstStyle/>
          <a:p>
            <a:fld id="{36AF6B35-F7BE-F140-9E9D-BC99BDA98524}" type="slidenum">
              <a:rPr lang="en-US" smtClean="0"/>
              <a:t>8</a:t>
            </a:fld>
            <a:endParaRPr lang="en-US"/>
          </a:p>
        </p:txBody>
      </p:sp>
    </p:spTree>
    <p:extLst>
      <p:ext uri="{BB962C8B-B14F-4D97-AF65-F5344CB8AC3E}">
        <p14:creationId xmlns:p14="http://schemas.microsoft.com/office/powerpoint/2010/main" val="2412531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And these solutions span “one time” correction, like economizer high limit lockouts, schedules, overrides, sensor bias, and temperature setpoints. They also include PID loop tuning, which involves a limited period of active testing, and finally, G36 AHU reset strategies that get into continuous supervisory control. </a:t>
            </a:r>
          </a:p>
        </p:txBody>
      </p:sp>
      <p:sp>
        <p:nvSpPr>
          <p:cNvPr id="4" name="Slide Number Placeholder 3"/>
          <p:cNvSpPr>
            <a:spLocks noGrp="1"/>
          </p:cNvSpPr>
          <p:nvPr>
            <p:ph type="sldNum" sz="quarter" idx="5"/>
          </p:nvPr>
        </p:nvSpPr>
        <p:spPr/>
        <p:txBody>
          <a:bodyPr/>
          <a:lstStyle/>
          <a:p>
            <a:fld id="{36AF6B35-F7BE-F140-9E9D-BC99BDA98524}" type="slidenum">
              <a:rPr lang="en-US" smtClean="0"/>
              <a:t>9</a:t>
            </a:fld>
            <a:endParaRPr lang="en-US"/>
          </a:p>
        </p:txBody>
      </p:sp>
    </p:spTree>
    <p:extLst>
      <p:ext uri="{BB962C8B-B14F-4D97-AF65-F5344CB8AC3E}">
        <p14:creationId xmlns:p14="http://schemas.microsoft.com/office/powerpoint/2010/main" val="1759879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50FC1-6ABA-CE4B-8090-A33530CF4B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9DBB8B-86F5-4749-A2DD-444E4299DC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202648-38E0-9448-90F5-7A910A598998}"/>
              </a:ext>
            </a:extLst>
          </p:cNvPr>
          <p:cNvSpPr>
            <a:spLocks noGrp="1"/>
          </p:cNvSpPr>
          <p:nvPr>
            <p:ph type="dt" sz="half" idx="10"/>
          </p:nvPr>
        </p:nvSpPr>
        <p:spPr/>
        <p:txBody>
          <a:bodyPr/>
          <a:lstStyle/>
          <a:p>
            <a:fld id="{FC24E139-E444-8D4D-B5BF-DDCD2A27C485}" type="datetimeFigureOut">
              <a:rPr lang="en-US" smtClean="0"/>
              <a:t>6/2/23</a:t>
            </a:fld>
            <a:endParaRPr lang="en-US"/>
          </a:p>
        </p:txBody>
      </p:sp>
      <p:sp>
        <p:nvSpPr>
          <p:cNvPr id="5" name="Footer Placeholder 4">
            <a:extLst>
              <a:ext uri="{FF2B5EF4-FFF2-40B4-BE49-F238E27FC236}">
                <a16:creationId xmlns:a16="http://schemas.microsoft.com/office/drawing/2014/main" id="{C48A0826-755E-944C-9E02-FF91E66F9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4DD83-81BB-754C-B8E8-F5FA79FDC812}"/>
              </a:ext>
            </a:extLst>
          </p:cNvPr>
          <p:cNvSpPr>
            <a:spLocks noGrp="1"/>
          </p:cNvSpPr>
          <p:nvPr>
            <p:ph type="sldNum" sz="quarter" idx="12"/>
          </p:nvPr>
        </p:nvSpPr>
        <p:spPr/>
        <p:txBody>
          <a:bodyPr/>
          <a:lstStyle/>
          <a:p>
            <a:fld id="{65BD239E-7ABE-BC47-986F-CF95B848C893}" type="slidenum">
              <a:rPr lang="en-US" smtClean="0"/>
              <a:t>‹#›</a:t>
            </a:fld>
            <a:endParaRPr lang="en-US"/>
          </a:p>
        </p:txBody>
      </p:sp>
    </p:spTree>
    <p:extLst>
      <p:ext uri="{BB962C8B-B14F-4D97-AF65-F5344CB8AC3E}">
        <p14:creationId xmlns:p14="http://schemas.microsoft.com/office/powerpoint/2010/main" val="971102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1152C-9AF1-FB4D-8C08-565EE6F6E2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6188B7-4CB7-3343-B387-61FA1F68BF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A3D849-CD0A-5440-A3DA-E11E259FA27D}"/>
              </a:ext>
            </a:extLst>
          </p:cNvPr>
          <p:cNvSpPr>
            <a:spLocks noGrp="1"/>
          </p:cNvSpPr>
          <p:nvPr>
            <p:ph type="dt" sz="half" idx="10"/>
          </p:nvPr>
        </p:nvSpPr>
        <p:spPr/>
        <p:txBody>
          <a:bodyPr/>
          <a:lstStyle/>
          <a:p>
            <a:fld id="{FC24E139-E444-8D4D-B5BF-DDCD2A27C485}" type="datetimeFigureOut">
              <a:rPr lang="en-US" smtClean="0"/>
              <a:t>6/2/23</a:t>
            </a:fld>
            <a:endParaRPr lang="en-US"/>
          </a:p>
        </p:txBody>
      </p:sp>
      <p:sp>
        <p:nvSpPr>
          <p:cNvPr id="5" name="Footer Placeholder 4">
            <a:extLst>
              <a:ext uri="{FF2B5EF4-FFF2-40B4-BE49-F238E27FC236}">
                <a16:creationId xmlns:a16="http://schemas.microsoft.com/office/drawing/2014/main" id="{CFF2D70E-8C87-B440-99C9-81A74A2D6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8C0713-32A6-7641-9B53-3DD20398E82D}"/>
              </a:ext>
            </a:extLst>
          </p:cNvPr>
          <p:cNvSpPr>
            <a:spLocks noGrp="1"/>
          </p:cNvSpPr>
          <p:nvPr>
            <p:ph type="sldNum" sz="quarter" idx="12"/>
          </p:nvPr>
        </p:nvSpPr>
        <p:spPr/>
        <p:txBody>
          <a:bodyPr/>
          <a:lstStyle/>
          <a:p>
            <a:fld id="{65BD239E-7ABE-BC47-986F-CF95B848C893}" type="slidenum">
              <a:rPr lang="en-US" smtClean="0"/>
              <a:t>‹#›</a:t>
            </a:fld>
            <a:endParaRPr lang="en-US"/>
          </a:p>
        </p:txBody>
      </p:sp>
    </p:spTree>
    <p:extLst>
      <p:ext uri="{BB962C8B-B14F-4D97-AF65-F5344CB8AC3E}">
        <p14:creationId xmlns:p14="http://schemas.microsoft.com/office/powerpoint/2010/main" val="1733670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73CC02-4EF8-4542-B8C3-8BE877579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84F932-7163-9F44-B7F2-5DA8651D2FE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C6E06A-CCDA-6D4F-967B-F434AE8AD44C}"/>
              </a:ext>
            </a:extLst>
          </p:cNvPr>
          <p:cNvSpPr>
            <a:spLocks noGrp="1"/>
          </p:cNvSpPr>
          <p:nvPr>
            <p:ph type="dt" sz="half" idx="10"/>
          </p:nvPr>
        </p:nvSpPr>
        <p:spPr/>
        <p:txBody>
          <a:bodyPr/>
          <a:lstStyle/>
          <a:p>
            <a:fld id="{FC24E139-E444-8D4D-B5BF-DDCD2A27C485}" type="datetimeFigureOut">
              <a:rPr lang="en-US" smtClean="0"/>
              <a:t>6/2/23</a:t>
            </a:fld>
            <a:endParaRPr lang="en-US"/>
          </a:p>
        </p:txBody>
      </p:sp>
      <p:sp>
        <p:nvSpPr>
          <p:cNvPr id="5" name="Footer Placeholder 4">
            <a:extLst>
              <a:ext uri="{FF2B5EF4-FFF2-40B4-BE49-F238E27FC236}">
                <a16:creationId xmlns:a16="http://schemas.microsoft.com/office/drawing/2014/main" id="{2DD9F562-F69B-704E-BD54-CE1232467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6166DB-3325-BB48-87BC-625F1E338467}"/>
              </a:ext>
            </a:extLst>
          </p:cNvPr>
          <p:cNvSpPr>
            <a:spLocks noGrp="1"/>
          </p:cNvSpPr>
          <p:nvPr>
            <p:ph type="sldNum" sz="quarter" idx="12"/>
          </p:nvPr>
        </p:nvSpPr>
        <p:spPr/>
        <p:txBody>
          <a:bodyPr/>
          <a:lstStyle/>
          <a:p>
            <a:fld id="{65BD239E-7ABE-BC47-986F-CF95B848C893}" type="slidenum">
              <a:rPr lang="en-US" smtClean="0"/>
              <a:t>‹#›</a:t>
            </a:fld>
            <a:endParaRPr lang="en-US"/>
          </a:p>
        </p:txBody>
      </p:sp>
    </p:spTree>
    <p:extLst>
      <p:ext uri="{BB962C8B-B14F-4D97-AF65-F5344CB8AC3E}">
        <p14:creationId xmlns:p14="http://schemas.microsoft.com/office/powerpoint/2010/main" val="3326362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spTree>
      <p:nvGrpSpPr>
        <p:cNvPr id="1" name="Shape 308"/>
        <p:cNvGrpSpPr/>
        <p:nvPr/>
      </p:nvGrpSpPr>
      <p:grpSpPr>
        <a:xfrm>
          <a:off x="0" y="0"/>
          <a:ext cx="0" cy="0"/>
          <a:chOff x="0" y="0"/>
          <a:chExt cx="0" cy="0"/>
        </a:xfrm>
      </p:grpSpPr>
      <p:sp>
        <p:nvSpPr>
          <p:cNvPr id="309" name="Google Shape;309;p3"/>
          <p:cNvSpPr txBox="1">
            <a:spLocks noGrp="1"/>
          </p:cNvSpPr>
          <p:nvPr>
            <p:ph type="title"/>
          </p:nvPr>
        </p:nvSpPr>
        <p:spPr>
          <a:xfrm>
            <a:off x="612648" y="457199"/>
            <a:ext cx="10972800" cy="96601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rgbClr val="313C5A"/>
              </a:buClr>
              <a:buSzPts val="3200"/>
              <a:buFont typeface="Arial"/>
              <a:buNone/>
              <a:defRPr sz="3600" b="1" i="0" cap="none">
                <a:solidFill>
                  <a:srgbClr val="313C5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0" name="Google Shape;310;p3"/>
          <p:cNvSpPr txBox="1">
            <a:spLocks noGrp="1"/>
          </p:cNvSpPr>
          <p:nvPr>
            <p:ph type="body" idx="1"/>
          </p:nvPr>
        </p:nvSpPr>
        <p:spPr>
          <a:xfrm>
            <a:off x="612648" y="1423218"/>
            <a:ext cx="10972800" cy="4748982"/>
          </a:xfrm>
          <a:prstGeom prst="rect">
            <a:avLst/>
          </a:prstGeom>
          <a:noFill/>
          <a:ln>
            <a:noFill/>
          </a:ln>
        </p:spPr>
        <p:txBody>
          <a:bodyPr spcFirstLastPara="1" wrap="square" lIns="91425" tIns="45700" rIns="91425" bIns="45700" anchor="t" anchorCtr="0">
            <a:noAutofit/>
          </a:bodyPr>
          <a:lstStyle>
            <a:lvl1pPr marL="457200" lvl="0" indent="-355600" algn="l">
              <a:lnSpc>
                <a:spcPct val="110000"/>
              </a:lnSpc>
              <a:spcBef>
                <a:spcPts val="800"/>
              </a:spcBef>
              <a:spcAft>
                <a:spcPts val="0"/>
              </a:spcAft>
              <a:buClr>
                <a:schemeClr val="accent2"/>
              </a:buClr>
              <a:buSzPts val="2000"/>
              <a:buChar char="•"/>
              <a:defRPr/>
            </a:lvl1pPr>
            <a:lvl2pPr marL="914400" lvl="1" indent="-355600" algn="l">
              <a:lnSpc>
                <a:spcPct val="110000"/>
              </a:lnSpc>
              <a:spcBef>
                <a:spcPts val="400"/>
              </a:spcBef>
              <a:spcAft>
                <a:spcPts val="0"/>
              </a:spcAft>
              <a:buClr>
                <a:schemeClr val="accent2"/>
              </a:buClr>
              <a:buSzPts val="2000"/>
              <a:buChar char="–"/>
              <a:defRPr/>
            </a:lvl2pPr>
            <a:lvl3pPr marL="1371600" lvl="2" indent="-336550" algn="l">
              <a:lnSpc>
                <a:spcPct val="100000"/>
              </a:lnSpc>
              <a:spcBef>
                <a:spcPts val="400"/>
              </a:spcBef>
              <a:spcAft>
                <a:spcPts val="0"/>
              </a:spcAft>
              <a:buClr>
                <a:schemeClr val="accent2"/>
              </a:buClr>
              <a:buSzPts val="1700"/>
              <a:buChar char="•"/>
              <a:defRPr/>
            </a:lvl3pPr>
            <a:lvl4pPr marL="1828800" lvl="3" indent="-336550" algn="l">
              <a:lnSpc>
                <a:spcPct val="110000"/>
              </a:lnSpc>
              <a:spcBef>
                <a:spcPts val="400"/>
              </a:spcBef>
              <a:spcAft>
                <a:spcPts val="0"/>
              </a:spcAft>
              <a:buClr>
                <a:schemeClr val="accent2"/>
              </a:buClr>
              <a:buSzPts val="1700"/>
              <a:buChar char="–"/>
              <a:defRPr/>
            </a:lvl4pPr>
            <a:lvl5pPr marL="2286000" lvl="4" indent="-355600" algn="l">
              <a:lnSpc>
                <a:spcPct val="100000"/>
              </a:lnSpc>
              <a:spcBef>
                <a:spcPts val="400"/>
              </a:spcBef>
              <a:spcAft>
                <a:spcPts val="0"/>
              </a:spcAft>
              <a:buClr>
                <a:schemeClr val="accent2"/>
              </a:buClr>
              <a:buSzPts val="20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1" name="Google Shape;311;p3"/>
          <p:cNvSpPr txBox="1">
            <a:spLocks noGrp="1"/>
          </p:cNvSpPr>
          <p:nvPr>
            <p:ph type="sldNum" idx="12"/>
          </p:nvPr>
        </p:nvSpPr>
        <p:spPr>
          <a:xfrm>
            <a:off x="10851411" y="6356349"/>
            <a:ext cx="7088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C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C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C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C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C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C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C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C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C8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06511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8" name="Google Shape;68;p10"/>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507987" rtl="0">
              <a:spcBef>
                <a:spcPts val="640"/>
              </a:spcBef>
              <a:spcAft>
                <a:spcPts val="0"/>
              </a:spcAft>
              <a:buSzPts val="2400"/>
              <a:buChar char="▪"/>
              <a:defRPr/>
            </a:lvl1pPr>
            <a:lvl2pPr marL="1219170" lvl="1" indent="-474121" rtl="0">
              <a:spcBef>
                <a:spcPts val="533"/>
              </a:spcBef>
              <a:spcAft>
                <a:spcPts val="0"/>
              </a:spcAft>
              <a:buSzPts val="2000"/>
              <a:buChar char="–"/>
              <a:defRPr/>
            </a:lvl2pPr>
            <a:lvl3pPr marL="1828754" lvl="2" indent="-457189" rtl="0">
              <a:spcBef>
                <a:spcPts val="480"/>
              </a:spcBef>
              <a:spcAft>
                <a:spcPts val="0"/>
              </a:spcAft>
              <a:buSzPts val="1800"/>
              <a:buChar char="▪"/>
              <a:defRPr/>
            </a:lvl3pPr>
            <a:lvl4pPr marL="2438339" lvl="3" indent="-423323" rtl="0">
              <a:spcBef>
                <a:spcPts val="373"/>
              </a:spcBef>
              <a:spcAft>
                <a:spcPts val="0"/>
              </a:spcAft>
              <a:buSzPts val="1400"/>
              <a:buChar char="–"/>
              <a:defRPr/>
            </a:lvl4pPr>
            <a:lvl5pPr marL="3047924" lvl="4" indent="-423323" rtl="0">
              <a:spcBef>
                <a:spcPts val="373"/>
              </a:spcBef>
              <a:spcAft>
                <a:spcPts val="0"/>
              </a:spcAft>
              <a:buSzPts val="1400"/>
              <a:buChar char="▪"/>
              <a:defRPr/>
            </a:lvl5pPr>
            <a:lvl6pPr marL="3657509" lvl="5" indent="-474121" rtl="0">
              <a:spcBef>
                <a:spcPts val="533"/>
              </a:spcBef>
              <a:spcAft>
                <a:spcPts val="0"/>
              </a:spcAft>
              <a:buSzPts val="2000"/>
              <a:buChar char="•"/>
              <a:defRPr/>
            </a:lvl6pPr>
            <a:lvl7pPr marL="4267093" lvl="6" indent="-474121" rtl="0">
              <a:spcBef>
                <a:spcPts val="533"/>
              </a:spcBef>
              <a:spcAft>
                <a:spcPts val="0"/>
              </a:spcAft>
              <a:buSzPts val="2000"/>
              <a:buChar char="•"/>
              <a:defRPr/>
            </a:lvl7pPr>
            <a:lvl8pPr marL="4876678" lvl="7" indent="-474121" rtl="0">
              <a:spcBef>
                <a:spcPts val="533"/>
              </a:spcBef>
              <a:spcAft>
                <a:spcPts val="0"/>
              </a:spcAft>
              <a:buSzPts val="2000"/>
              <a:buChar char="•"/>
              <a:defRPr/>
            </a:lvl8pPr>
            <a:lvl9pPr marL="5486263" lvl="8" indent="-474121" rtl="0">
              <a:spcBef>
                <a:spcPts val="533"/>
              </a:spcBef>
              <a:spcAft>
                <a:spcPts val="0"/>
              </a:spcAft>
              <a:buSzPts val="2000"/>
              <a:buChar char="•"/>
              <a:defRPr/>
            </a:lvl9pPr>
          </a:lstStyle>
          <a:p>
            <a:endParaRPr/>
          </a:p>
        </p:txBody>
      </p:sp>
      <p:sp>
        <p:nvSpPr>
          <p:cNvPr id="69" name="Google Shape;69;p10"/>
          <p:cNvSpPr txBox="1">
            <a:spLocks noGrp="1"/>
          </p:cNvSpPr>
          <p:nvPr>
            <p:ph type="sldNum" idx="12"/>
          </p:nvPr>
        </p:nvSpPr>
        <p:spPr>
          <a:xfrm>
            <a:off x="11296611" y="6217623"/>
            <a:ext cx="731600" cy="524800"/>
          </a:xfrm>
          <a:prstGeom prst="rect">
            <a:avLst/>
          </a:prstGeom>
        </p:spPr>
        <p:txBody>
          <a:bodyPr spcFirstLastPara="1" wrap="square" lIns="0" tIns="0"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54773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ullets w footer">
  <p:cSld name="Bullets w footer">
    <p:spTree>
      <p:nvGrpSpPr>
        <p:cNvPr id="1" name="Shape 48"/>
        <p:cNvGrpSpPr/>
        <p:nvPr/>
      </p:nvGrpSpPr>
      <p:grpSpPr>
        <a:xfrm>
          <a:off x="0" y="0"/>
          <a:ext cx="0" cy="0"/>
          <a:chOff x="0" y="0"/>
          <a:chExt cx="0" cy="0"/>
        </a:xfrm>
      </p:grpSpPr>
      <p:sp>
        <p:nvSpPr>
          <p:cNvPr id="49" name="Google Shape;49;p6"/>
          <p:cNvSpPr txBox="1">
            <a:spLocks noGrp="1"/>
          </p:cNvSpPr>
          <p:nvPr>
            <p:ph type="title"/>
          </p:nvPr>
        </p:nvSpPr>
        <p:spPr>
          <a:xfrm>
            <a:off x="331500" y="274633"/>
            <a:ext cx="11362800" cy="7208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dk1"/>
              </a:buClr>
              <a:buSzPts val="1400"/>
              <a:buFont typeface="Arial"/>
              <a:buNone/>
              <a:defRPr sz="4267" b="1" i="0" u="none" strike="noStrike" cap="none">
                <a:solidFill>
                  <a:schemeClr val="dk1"/>
                </a:solidFill>
                <a:latin typeface="Arial"/>
                <a:ea typeface="Arial"/>
                <a:cs typeface="Arial"/>
                <a:sym typeface="Arial"/>
              </a:defRPr>
            </a:lvl1pPr>
            <a:lvl2pPr lvl="1" indent="0" rtl="0">
              <a:spcBef>
                <a:spcPts val="0"/>
              </a:spcBef>
              <a:spcAft>
                <a:spcPts val="0"/>
              </a:spcAft>
              <a:buSzPts val="1400"/>
              <a:buNone/>
              <a:defRPr sz="2400"/>
            </a:lvl2pPr>
            <a:lvl3pPr lvl="2" indent="0" rtl="0">
              <a:spcBef>
                <a:spcPts val="0"/>
              </a:spcBef>
              <a:spcAft>
                <a:spcPts val="0"/>
              </a:spcAft>
              <a:buSzPts val="1400"/>
              <a:buNone/>
              <a:defRPr sz="2400"/>
            </a:lvl3pPr>
            <a:lvl4pPr lvl="3" indent="0" rtl="0">
              <a:spcBef>
                <a:spcPts val="0"/>
              </a:spcBef>
              <a:spcAft>
                <a:spcPts val="0"/>
              </a:spcAft>
              <a:buSzPts val="1400"/>
              <a:buNone/>
              <a:defRPr sz="2400"/>
            </a:lvl4pPr>
            <a:lvl5pPr lvl="4" indent="0" rtl="0">
              <a:spcBef>
                <a:spcPts val="0"/>
              </a:spcBef>
              <a:spcAft>
                <a:spcPts val="0"/>
              </a:spcAft>
              <a:buSzPts val="1400"/>
              <a:buNone/>
              <a:defRPr sz="2400"/>
            </a:lvl5pPr>
            <a:lvl6pPr lvl="5" indent="0" rtl="0">
              <a:spcBef>
                <a:spcPts val="0"/>
              </a:spcBef>
              <a:spcAft>
                <a:spcPts val="0"/>
              </a:spcAft>
              <a:buSzPts val="1400"/>
              <a:buNone/>
              <a:defRPr sz="2400"/>
            </a:lvl6pPr>
            <a:lvl7pPr lvl="6" indent="0" rtl="0">
              <a:spcBef>
                <a:spcPts val="0"/>
              </a:spcBef>
              <a:spcAft>
                <a:spcPts val="0"/>
              </a:spcAft>
              <a:buSzPts val="1400"/>
              <a:buNone/>
              <a:defRPr sz="2400"/>
            </a:lvl7pPr>
            <a:lvl8pPr lvl="7" indent="0" rtl="0">
              <a:spcBef>
                <a:spcPts val="0"/>
              </a:spcBef>
              <a:spcAft>
                <a:spcPts val="0"/>
              </a:spcAft>
              <a:buSzPts val="1400"/>
              <a:buNone/>
              <a:defRPr sz="2400"/>
            </a:lvl8pPr>
            <a:lvl9pPr lvl="8" indent="0" rtl="0">
              <a:spcBef>
                <a:spcPts val="0"/>
              </a:spcBef>
              <a:spcAft>
                <a:spcPts val="0"/>
              </a:spcAft>
              <a:buSzPts val="1400"/>
              <a:buNone/>
              <a:defRPr sz="2400"/>
            </a:lvl9pPr>
          </a:lstStyle>
          <a:p>
            <a:endParaRPr/>
          </a:p>
        </p:txBody>
      </p:sp>
      <p:sp>
        <p:nvSpPr>
          <p:cNvPr id="50" name="Google Shape;50;p6"/>
          <p:cNvSpPr txBox="1">
            <a:spLocks noGrp="1"/>
          </p:cNvSpPr>
          <p:nvPr>
            <p:ph type="body" idx="1"/>
          </p:nvPr>
        </p:nvSpPr>
        <p:spPr>
          <a:xfrm>
            <a:off x="331500" y="1159636"/>
            <a:ext cx="11508800" cy="4862800"/>
          </a:xfrm>
          <a:prstGeom prst="rect">
            <a:avLst/>
          </a:prstGeom>
          <a:noFill/>
          <a:ln>
            <a:noFill/>
          </a:ln>
        </p:spPr>
        <p:txBody>
          <a:bodyPr spcFirstLastPara="1" wrap="square" lIns="91425" tIns="91425" rIns="91425" bIns="91425" anchor="t" anchorCtr="0">
            <a:noAutofit/>
          </a:bodyPr>
          <a:lstStyle>
            <a:lvl1pPr marL="609585" marR="0" lvl="0" indent="-457189" algn="l" rtl="0">
              <a:lnSpc>
                <a:spcPct val="100000"/>
              </a:lnSpc>
              <a:spcBef>
                <a:spcPts val="640"/>
              </a:spcBef>
              <a:spcAft>
                <a:spcPts val="0"/>
              </a:spcAft>
              <a:buClr>
                <a:srgbClr val="2B7CBD"/>
              </a:buClr>
              <a:buSzPts val="1800"/>
              <a:buFont typeface="Noto Sans Symbols"/>
              <a:buChar char="▪"/>
              <a:defRPr sz="2400" b="0" i="0" u="none" strike="noStrike" cap="none">
                <a:solidFill>
                  <a:schemeClr val="dk1"/>
                </a:solidFill>
                <a:latin typeface="Arial"/>
                <a:ea typeface="Arial"/>
                <a:cs typeface="Arial"/>
                <a:sym typeface="Arial"/>
              </a:defRPr>
            </a:lvl1pPr>
            <a:lvl2pPr marL="1219170" marR="0" lvl="1" indent="-423323" algn="l" rtl="0">
              <a:lnSpc>
                <a:spcPct val="100000"/>
              </a:lnSpc>
              <a:spcBef>
                <a:spcPts val="1333"/>
              </a:spcBef>
              <a:spcAft>
                <a:spcPts val="0"/>
              </a:spcAft>
              <a:buClr>
                <a:srgbClr val="2B7CBD"/>
              </a:buClr>
              <a:buSzPts val="1400"/>
              <a:buFont typeface="Merriweather Sans"/>
              <a:buChar char="–"/>
              <a:defRPr sz="1867" b="0" i="0" u="none" strike="noStrike" cap="none">
                <a:solidFill>
                  <a:schemeClr val="dk1"/>
                </a:solidFill>
                <a:latin typeface="Arial"/>
                <a:ea typeface="Arial"/>
                <a:cs typeface="Arial"/>
                <a:sym typeface="Arial"/>
              </a:defRPr>
            </a:lvl2pPr>
            <a:lvl3pPr marL="1828754" marR="0" lvl="2" indent="-406390" algn="l" rtl="0">
              <a:lnSpc>
                <a:spcPct val="100000"/>
              </a:lnSpc>
              <a:spcBef>
                <a:spcPts val="1333"/>
              </a:spcBef>
              <a:spcAft>
                <a:spcPts val="0"/>
              </a:spcAft>
              <a:buClr>
                <a:srgbClr val="2B7CBD"/>
              </a:buClr>
              <a:buSzPts val="1200"/>
              <a:buFont typeface="Noto Sans Symbols"/>
              <a:buChar char="▪"/>
              <a:defRPr sz="1600" b="0" i="0" u="none" strike="noStrike" cap="none">
                <a:solidFill>
                  <a:schemeClr val="dk1"/>
                </a:solidFill>
                <a:latin typeface="Arial"/>
                <a:ea typeface="Arial"/>
                <a:cs typeface="Arial"/>
                <a:sym typeface="Arial"/>
              </a:defRPr>
            </a:lvl3pPr>
            <a:lvl4pPr marL="2438339" marR="0" lvl="3" indent="-406390" algn="l" rtl="0">
              <a:lnSpc>
                <a:spcPct val="100000"/>
              </a:lnSpc>
              <a:spcBef>
                <a:spcPts val="1333"/>
              </a:spcBef>
              <a:spcAft>
                <a:spcPts val="0"/>
              </a:spcAft>
              <a:buClr>
                <a:srgbClr val="2B7CBD"/>
              </a:buClr>
              <a:buSzPts val="1200"/>
              <a:buFont typeface="Merriweather Sans"/>
              <a:buChar char="–"/>
              <a:defRPr sz="1600" b="0" i="0" u="none" strike="noStrike" cap="none">
                <a:solidFill>
                  <a:schemeClr val="dk1"/>
                </a:solidFill>
                <a:latin typeface="Arial"/>
                <a:ea typeface="Arial"/>
                <a:cs typeface="Arial"/>
                <a:sym typeface="Arial"/>
              </a:defRPr>
            </a:lvl4pPr>
            <a:lvl5pPr marL="3047924" marR="0" lvl="4" indent="-406390" algn="l" rtl="0">
              <a:lnSpc>
                <a:spcPct val="100000"/>
              </a:lnSpc>
              <a:spcBef>
                <a:spcPts val="1333"/>
              </a:spcBef>
              <a:spcAft>
                <a:spcPts val="0"/>
              </a:spcAft>
              <a:buClr>
                <a:srgbClr val="2B7CBD"/>
              </a:buClr>
              <a:buSzPts val="1200"/>
              <a:buFont typeface="Noto Sans Symbols"/>
              <a:buChar char="▪"/>
              <a:defRPr sz="1600" b="0" i="0" u="none" strike="noStrike" cap="none">
                <a:solidFill>
                  <a:schemeClr val="dk1"/>
                </a:solidFill>
                <a:latin typeface="Arial"/>
                <a:ea typeface="Arial"/>
                <a:cs typeface="Arial"/>
                <a:sym typeface="Arial"/>
              </a:defRPr>
            </a:lvl5pPr>
            <a:lvl6pPr marL="3657509" marR="0" lvl="5" indent="-406390" algn="l" rtl="0">
              <a:spcBef>
                <a:spcPts val="533"/>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6pPr>
            <a:lvl7pPr marL="4267093" marR="0" lvl="6" indent="-406390" algn="l" rtl="0">
              <a:spcBef>
                <a:spcPts val="533"/>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7pPr>
            <a:lvl8pPr marL="4876678" marR="0" lvl="7" indent="-406390" algn="l" rtl="0">
              <a:spcBef>
                <a:spcPts val="533"/>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8pPr>
            <a:lvl9pPr marL="5486263" marR="0" lvl="8" indent="-406390" algn="l" rtl="0">
              <a:spcBef>
                <a:spcPts val="533"/>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1" name="Google Shape;51;p6"/>
          <p:cNvSpPr txBox="1">
            <a:spLocks noGrp="1"/>
          </p:cNvSpPr>
          <p:nvPr>
            <p:ph type="sldNum" idx="12"/>
          </p:nvPr>
        </p:nvSpPr>
        <p:spPr>
          <a:xfrm>
            <a:off x="8737600" y="6356351"/>
            <a:ext cx="2844800" cy="3652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200">
                <a:solidFill>
                  <a:srgbClr val="8895AD"/>
                </a:solidFill>
                <a:latin typeface="Arial"/>
                <a:ea typeface="Arial"/>
                <a:cs typeface="Arial"/>
                <a:sym typeface="Arial"/>
              </a:defRPr>
            </a:lvl1pPr>
            <a:lvl2pPr marL="0" marR="0" lvl="1" indent="0" algn="r" rtl="0">
              <a:spcBef>
                <a:spcPts val="0"/>
              </a:spcBef>
              <a:buNone/>
              <a:defRPr sz="1200">
                <a:solidFill>
                  <a:srgbClr val="8895AD"/>
                </a:solidFill>
                <a:latin typeface="Arial"/>
                <a:ea typeface="Arial"/>
                <a:cs typeface="Arial"/>
                <a:sym typeface="Arial"/>
              </a:defRPr>
            </a:lvl2pPr>
            <a:lvl3pPr marL="0" marR="0" lvl="2" indent="0" algn="r" rtl="0">
              <a:spcBef>
                <a:spcPts val="0"/>
              </a:spcBef>
              <a:buNone/>
              <a:defRPr sz="1200">
                <a:solidFill>
                  <a:srgbClr val="8895AD"/>
                </a:solidFill>
                <a:latin typeface="Arial"/>
                <a:ea typeface="Arial"/>
                <a:cs typeface="Arial"/>
                <a:sym typeface="Arial"/>
              </a:defRPr>
            </a:lvl3pPr>
            <a:lvl4pPr marL="0" marR="0" lvl="3" indent="0" algn="r" rtl="0">
              <a:spcBef>
                <a:spcPts val="0"/>
              </a:spcBef>
              <a:buNone/>
              <a:defRPr sz="1200">
                <a:solidFill>
                  <a:srgbClr val="8895AD"/>
                </a:solidFill>
                <a:latin typeface="Arial"/>
                <a:ea typeface="Arial"/>
                <a:cs typeface="Arial"/>
                <a:sym typeface="Arial"/>
              </a:defRPr>
            </a:lvl4pPr>
            <a:lvl5pPr marL="0" marR="0" lvl="4" indent="0" algn="r" rtl="0">
              <a:spcBef>
                <a:spcPts val="0"/>
              </a:spcBef>
              <a:buNone/>
              <a:defRPr sz="1200">
                <a:solidFill>
                  <a:srgbClr val="8895AD"/>
                </a:solidFill>
                <a:latin typeface="Arial"/>
                <a:ea typeface="Arial"/>
                <a:cs typeface="Arial"/>
                <a:sym typeface="Arial"/>
              </a:defRPr>
            </a:lvl5pPr>
            <a:lvl6pPr marL="0" marR="0" lvl="5" indent="0" algn="r" rtl="0">
              <a:spcBef>
                <a:spcPts val="0"/>
              </a:spcBef>
              <a:buNone/>
              <a:defRPr sz="1200">
                <a:solidFill>
                  <a:srgbClr val="8895AD"/>
                </a:solidFill>
                <a:latin typeface="Arial"/>
                <a:ea typeface="Arial"/>
                <a:cs typeface="Arial"/>
                <a:sym typeface="Arial"/>
              </a:defRPr>
            </a:lvl6pPr>
            <a:lvl7pPr marL="0" marR="0" lvl="6" indent="0" algn="r" rtl="0">
              <a:spcBef>
                <a:spcPts val="0"/>
              </a:spcBef>
              <a:buNone/>
              <a:defRPr sz="1200">
                <a:solidFill>
                  <a:srgbClr val="8895AD"/>
                </a:solidFill>
                <a:latin typeface="Arial"/>
                <a:ea typeface="Arial"/>
                <a:cs typeface="Arial"/>
                <a:sym typeface="Arial"/>
              </a:defRPr>
            </a:lvl7pPr>
            <a:lvl8pPr marL="0" marR="0" lvl="7" indent="0" algn="r" rtl="0">
              <a:spcBef>
                <a:spcPts val="0"/>
              </a:spcBef>
              <a:buNone/>
              <a:defRPr sz="1200">
                <a:solidFill>
                  <a:srgbClr val="8895AD"/>
                </a:solidFill>
                <a:latin typeface="Arial"/>
                <a:ea typeface="Arial"/>
                <a:cs typeface="Arial"/>
                <a:sym typeface="Arial"/>
              </a:defRPr>
            </a:lvl8pPr>
            <a:lvl9pPr marL="0" marR="0" lvl="8" indent="0" algn="r" rtl="0">
              <a:spcBef>
                <a:spcPts val="0"/>
              </a:spcBef>
              <a:buNone/>
              <a:defRPr sz="1200">
                <a:solidFill>
                  <a:srgbClr val="8895AD"/>
                </a:solidFill>
                <a:latin typeface="Arial"/>
                <a:ea typeface="Arial"/>
                <a:cs typeface="Arial"/>
                <a:sym typeface="Arial"/>
              </a:defRPr>
            </a:lvl9pPr>
          </a:lstStyle>
          <a:p>
            <a:fld id="{00000000-1234-1234-1234-123412341234}" type="slidenum">
              <a:rPr lang="en" smtClean="0"/>
              <a:pPr/>
              <a:t>‹#›</a:t>
            </a:fld>
            <a:endParaRPr lang="en"/>
          </a:p>
        </p:txBody>
      </p:sp>
      <p:cxnSp>
        <p:nvCxnSpPr>
          <p:cNvPr id="52" name="Google Shape;52;p6"/>
          <p:cNvCxnSpPr/>
          <p:nvPr/>
        </p:nvCxnSpPr>
        <p:spPr>
          <a:xfrm>
            <a:off x="477616" y="1057933"/>
            <a:ext cx="11362800" cy="0"/>
          </a:xfrm>
          <a:prstGeom prst="straightConnector1">
            <a:avLst/>
          </a:prstGeom>
          <a:noFill/>
          <a:ln w="9525" cap="flat" cmpd="sng">
            <a:solidFill>
              <a:schemeClr val="accent4"/>
            </a:solidFill>
            <a:prstDash val="solid"/>
            <a:round/>
            <a:headEnd type="none" w="sm" len="sm"/>
            <a:tailEnd type="none" w="sm" len="sm"/>
          </a:ln>
        </p:spPr>
      </p:cxnSp>
    </p:spTree>
    <p:extLst>
      <p:ext uri="{BB962C8B-B14F-4D97-AF65-F5344CB8AC3E}">
        <p14:creationId xmlns:p14="http://schemas.microsoft.com/office/powerpoint/2010/main" val="1210053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7A359-5726-964E-8B28-E1C503BB4C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21964C-C8C5-B745-8F2C-D1B74611593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22CDF8-180A-8E40-824F-E8D248825FCC}"/>
              </a:ext>
            </a:extLst>
          </p:cNvPr>
          <p:cNvSpPr>
            <a:spLocks noGrp="1"/>
          </p:cNvSpPr>
          <p:nvPr>
            <p:ph type="dt" sz="half" idx="10"/>
          </p:nvPr>
        </p:nvSpPr>
        <p:spPr/>
        <p:txBody>
          <a:bodyPr/>
          <a:lstStyle/>
          <a:p>
            <a:fld id="{FC24E139-E444-8D4D-B5BF-DDCD2A27C485}" type="datetimeFigureOut">
              <a:rPr lang="en-US" smtClean="0"/>
              <a:t>6/2/23</a:t>
            </a:fld>
            <a:endParaRPr lang="en-US"/>
          </a:p>
        </p:txBody>
      </p:sp>
      <p:sp>
        <p:nvSpPr>
          <p:cNvPr id="5" name="Footer Placeholder 4">
            <a:extLst>
              <a:ext uri="{FF2B5EF4-FFF2-40B4-BE49-F238E27FC236}">
                <a16:creationId xmlns:a16="http://schemas.microsoft.com/office/drawing/2014/main" id="{64745E0A-E094-524C-9A8D-246335551C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19E82F-D1C5-1843-9D3A-177D79630615}"/>
              </a:ext>
            </a:extLst>
          </p:cNvPr>
          <p:cNvSpPr>
            <a:spLocks noGrp="1"/>
          </p:cNvSpPr>
          <p:nvPr>
            <p:ph type="sldNum" sz="quarter" idx="12"/>
          </p:nvPr>
        </p:nvSpPr>
        <p:spPr/>
        <p:txBody>
          <a:bodyPr/>
          <a:lstStyle/>
          <a:p>
            <a:fld id="{65BD239E-7ABE-BC47-986F-CF95B848C893}" type="slidenum">
              <a:rPr lang="en-US" smtClean="0"/>
              <a:t>‹#›</a:t>
            </a:fld>
            <a:endParaRPr lang="en-US"/>
          </a:p>
        </p:txBody>
      </p:sp>
    </p:spTree>
    <p:extLst>
      <p:ext uri="{BB962C8B-B14F-4D97-AF65-F5344CB8AC3E}">
        <p14:creationId xmlns:p14="http://schemas.microsoft.com/office/powerpoint/2010/main" val="834711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2692-11D9-8640-BAD6-5D62CDE45D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254EEB-4987-6E41-BE36-602B8B3850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05BC6A5-377E-C54A-AFAF-0921B44A06FC}"/>
              </a:ext>
            </a:extLst>
          </p:cNvPr>
          <p:cNvSpPr>
            <a:spLocks noGrp="1"/>
          </p:cNvSpPr>
          <p:nvPr>
            <p:ph type="dt" sz="half" idx="10"/>
          </p:nvPr>
        </p:nvSpPr>
        <p:spPr/>
        <p:txBody>
          <a:bodyPr/>
          <a:lstStyle/>
          <a:p>
            <a:fld id="{FC24E139-E444-8D4D-B5BF-DDCD2A27C485}" type="datetimeFigureOut">
              <a:rPr lang="en-US" smtClean="0"/>
              <a:t>6/2/23</a:t>
            </a:fld>
            <a:endParaRPr lang="en-US"/>
          </a:p>
        </p:txBody>
      </p:sp>
      <p:sp>
        <p:nvSpPr>
          <p:cNvPr id="5" name="Footer Placeholder 4">
            <a:extLst>
              <a:ext uri="{FF2B5EF4-FFF2-40B4-BE49-F238E27FC236}">
                <a16:creationId xmlns:a16="http://schemas.microsoft.com/office/drawing/2014/main" id="{1EE94F92-B822-3640-93E9-FE53F8C9A4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08F58C-6A28-404F-A4DB-89A4B8C81080}"/>
              </a:ext>
            </a:extLst>
          </p:cNvPr>
          <p:cNvSpPr>
            <a:spLocks noGrp="1"/>
          </p:cNvSpPr>
          <p:nvPr>
            <p:ph type="sldNum" sz="quarter" idx="12"/>
          </p:nvPr>
        </p:nvSpPr>
        <p:spPr/>
        <p:txBody>
          <a:bodyPr/>
          <a:lstStyle/>
          <a:p>
            <a:fld id="{65BD239E-7ABE-BC47-986F-CF95B848C893}" type="slidenum">
              <a:rPr lang="en-US" smtClean="0"/>
              <a:t>‹#›</a:t>
            </a:fld>
            <a:endParaRPr lang="en-US"/>
          </a:p>
        </p:txBody>
      </p:sp>
    </p:spTree>
    <p:extLst>
      <p:ext uri="{BB962C8B-B14F-4D97-AF65-F5344CB8AC3E}">
        <p14:creationId xmlns:p14="http://schemas.microsoft.com/office/powerpoint/2010/main" val="1966686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7F43F-EA30-2E47-B684-A3D7250BF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7442C5-603A-134E-B50B-D86DFD37828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29BC58-C82C-9B4E-8E34-9470E85A6A0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F8CE6-1B7B-DA43-90EB-BF73A9BC0059}"/>
              </a:ext>
            </a:extLst>
          </p:cNvPr>
          <p:cNvSpPr>
            <a:spLocks noGrp="1"/>
          </p:cNvSpPr>
          <p:nvPr>
            <p:ph type="dt" sz="half" idx="10"/>
          </p:nvPr>
        </p:nvSpPr>
        <p:spPr/>
        <p:txBody>
          <a:bodyPr/>
          <a:lstStyle/>
          <a:p>
            <a:fld id="{FC24E139-E444-8D4D-B5BF-DDCD2A27C485}" type="datetimeFigureOut">
              <a:rPr lang="en-US" smtClean="0"/>
              <a:t>6/2/23</a:t>
            </a:fld>
            <a:endParaRPr lang="en-US"/>
          </a:p>
        </p:txBody>
      </p:sp>
      <p:sp>
        <p:nvSpPr>
          <p:cNvPr id="6" name="Footer Placeholder 5">
            <a:extLst>
              <a:ext uri="{FF2B5EF4-FFF2-40B4-BE49-F238E27FC236}">
                <a16:creationId xmlns:a16="http://schemas.microsoft.com/office/drawing/2014/main" id="{E8F96369-827A-814D-A972-46F0479CF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7A036D-43D8-AA48-A831-692A335B7977}"/>
              </a:ext>
            </a:extLst>
          </p:cNvPr>
          <p:cNvSpPr>
            <a:spLocks noGrp="1"/>
          </p:cNvSpPr>
          <p:nvPr>
            <p:ph type="sldNum" sz="quarter" idx="12"/>
          </p:nvPr>
        </p:nvSpPr>
        <p:spPr/>
        <p:txBody>
          <a:bodyPr/>
          <a:lstStyle/>
          <a:p>
            <a:fld id="{65BD239E-7ABE-BC47-986F-CF95B848C893}" type="slidenum">
              <a:rPr lang="en-US" smtClean="0"/>
              <a:t>‹#›</a:t>
            </a:fld>
            <a:endParaRPr lang="en-US"/>
          </a:p>
        </p:txBody>
      </p:sp>
    </p:spTree>
    <p:extLst>
      <p:ext uri="{BB962C8B-B14F-4D97-AF65-F5344CB8AC3E}">
        <p14:creationId xmlns:p14="http://schemas.microsoft.com/office/powerpoint/2010/main" val="3903421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E7885-8504-7940-BAB6-C3BE815D17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D2C177-754F-E64E-A511-96F5CCF532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018DE70-4A2F-DB44-A4A5-889E7EBC2DE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BEE40E-59B2-C94F-A7FF-C1B5315B48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B1135FF-0F75-E243-AD96-631AFFAE1FF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36A401-6B6D-8544-879B-9497F4973169}"/>
              </a:ext>
            </a:extLst>
          </p:cNvPr>
          <p:cNvSpPr>
            <a:spLocks noGrp="1"/>
          </p:cNvSpPr>
          <p:nvPr>
            <p:ph type="dt" sz="half" idx="10"/>
          </p:nvPr>
        </p:nvSpPr>
        <p:spPr/>
        <p:txBody>
          <a:bodyPr/>
          <a:lstStyle/>
          <a:p>
            <a:fld id="{FC24E139-E444-8D4D-B5BF-DDCD2A27C485}" type="datetimeFigureOut">
              <a:rPr lang="en-US" smtClean="0"/>
              <a:t>6/2/23</a:t>
            </a:fld>
            <a:endParaRPr lang="en-US"/>
          </a:p>
        </p:txBody>
      </p:sp>
      <p:sp>
        <p:nvSpPr>
          <p:cNvPr id="8" name="Footer Placeholder 7">
            <a:extLst>
              <a:ext uri="{FF2B5EF4-FFF2-40B4-BE49-F238E27FC236}">
                <a16:creationId xmlns:a16="http://schemas.microsoft.com/office/drawing/2014/main" id="{58910C9B-64FF-174A-B23A-BAE66C083C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E04930-A1A7-A940-A824-43A67808A3DC}"/>
              </a:ext>
            </a:extLst>
          </p:cNvPr>
          <p:cNvSpPr>
            <a:spLocks noGrp="1"/>
          </p:cNvSpPr>
          <p:nvPr>
            <p:ph type="sldNum" sz="quarter" idx="12"/>
          </p:nvPr>
        </p:nvSpPr>
        <p:spPr/>
        <p:txBody>
          <a:bodyPr/>
          <a:lstStyle/>
          <a:p>
            <a:fld id="{65BD239E-7ABE-BC47-986F-CF95B848C893}" type="slidenum">
              <a:rPr lang="en-US" smtClean="0"/>
              <a:t>‹#›</a:t>
            </a:fld>
            <a:endParaRPr lang="en-US"/>
          </a:p>
        </p:txBody>
      </p:sp>
    </p:spTree>
    <p:extLst>
      <p:ext uri="{BB962C8B-B14F-4D97-AF65-F5344CB8AC3E}">
        <p14:creationId xmlns:p14="http://schemas.microsoft.com/office/powerpoint/2010/main" val="738540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FAD78-B288-694C-8189-AC56EFC90D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2C07D1-C493-E541-B543-FEC90EF6CEB4}"/>
              </a:ext>
            </a:extLst>
          </p:cNvPr>
          <p:cNvSpPr>
            <a:spLocks noGrp="1"/>
          </p:cNvSpPr>
          <p:nvPr>
            <p:ph type="dt" sz="half" idx="10"/>
          </p:nvPr>
        </p:nvSpPr>
        <p:spPr/>
        <p:txBody>
          <a:bodyPr/>
          <a:lstStyle/>
          <a:p>
            <a:fld id="{FC24E139-E444-8D4D-B5BF-DDCD2A27C485}" type="datetimeFigureOut">
              <a:rPr lang="en-US" smtClean="0"/>
              <a:t>6/2/23</a:t>
            </a:fld>
            <a:endParaRPr lang="en-US"/>
          </a:p>
        </p:txBody>
      </p:sp>
      <p:sp>
        <p:nvSpPr>
          <p:cNvPr id="4" name="Footer Placeholder 3">
            <a:extLst>
              <a:ext uri="{FF2B5EF4-FFF2-40B4-BE49-F238E27FC236}">
                <a16:creationId xmlns:a16="http://schemas.microsoft.com/office/drawing/2014/main" id="{531AF0DB-0B0D-1843-ACFF-AC041BB3E7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07DFF2-051B-6B44-A054-F8F445047BEE}"/>
              </a:ext>
            </a:extLst>
          </p:cNvPr>
          <p:cNvSpPr>
            <a:spLocks noGrp="1"/>
          </p:cNvSpPr>
          <p:nvPr>
            <p:ph type="sldNum" sz="quarter" idx="12"/>
          </p:nvPr>
        </p:nvSpPr>
        <p:spPr/>
        <p:txBody>
          <a:bodyPr/>
          <a:lstStyle/>
          <a:p>
            <a:fld id="{65BD239E-7ABE-BC47-986F-CF95B848C893}" type="slidenum">
              <a:rPr lang="en-US" smtClean="0"/>
              <a:t>‹#›</a:t>
            </a:fld>
            <a:endParaRPr lang="en-US"/>
          </a:p>
        </p:txBody>
      </p:sp>
    </p:spTree>
    <p:extLst>
      <p:ext uri="{BB962C8B-B14F-4D97-AF65-F5344CB8AC3E}">
        <p14:creationId xmlns:p14="http://schemas.microsoft.com/office/powerpoint/2010/main" val="1213932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B60470-26EF-E14C-B332-25652A2051AF}"/>
              </a:ext>
            </a:extLst>
          </p:cNvPr>
          <p:cNvSpPr>
            <a:spLocks noGrp="1"/>
          </p:cNvSpPr>
          <p:nvPr>
            <p:ph type="dt" sz="half" idx="10"/>
          </p:nvPr>
        </p:nvSpPr>
        <p:spPr/>
        <p:txBody>
          <a:bodyPr/>
          <a:lstStyle/>
          <a:p>
            <a:fld id="{FC24E139-E444-8D4D-B5BF-DDCD2A27C485}" type="datetimeFigureOut">
              <a:rPr lang="en-US" smtClean="0"/>
              <a:t>6/2/23</a:t>
            </a:fld>
            <a:endParaRPr lang="en-US"/>
          </a:p>
        </p:txBody>
      </p:sp>
      <p:sp>
        <p:nvSpPr>
          <p:cNvPr id="3" name="Footer Placeholder 2">
            <a:extLst>
              <a:ext uri="{FF2B5EF4-FFF2-40B4-BE49-F238E27FC236}">
                <a16:creationId xmlns:a16="http://schemas.microsoft.com/office/drawing/2014/main" id="{AE01A1FC-CC6A-8049-9A21-B6260F7285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4FF63C-06FF-B642-A43E-4F27A0151436}"/>
              </a:ext>
            </a:extLst>
          </p:cNvPr>
          <p:cNvSpPr>
            <a:spLocks noGrp="1"/>
          </p:cNvSpPr>
          <p:nvPr>
            <p:ph type="sldNum" sz="quarter" idx="12"/>
          </p:nvPr>
        </p:nvSpPr>
        <p:spPr/>
        <p:txBody>
          <a:bodyPr/>
          <a:lstStyle/>
          <a:p>
            <a:fld id="{65BD239E-7ABE-BC47-986F-CF95B848C893}" type="slidenum">
              <a:rPr lang="en-US" smtClean="0"/>
              <a:t>‹#›</a:t>
            </a:fld>
            <a:endParaRPr lang="en-US"/>
          </a:p>
        </p:txBody>
      </p:sp>
    </p:spTree>
    <p:extLst>
      <p:ext uri="{BB962C8B-B14F-4D97-AF65-F5344CB8AC3E}">
        <p14:creationId xmlns:p14="http://schemas.microsoft.com/office/powerpoint/2010/main" val="594113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2A547-64EA-9643-A345-1E7D1AA293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D9DD6D-802E-6549-B919-08DE1C7A61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890630-9658-CA46-8D17-5130A04995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BA440D2-297F-114B-B05B-328BF88F7B01}"/>
              </a:ext>
            </a:extLst>
          </p:cNvPr>
          <p:cNvSpPr>
            <a:spLocks noGrp="1"/>
          </p:cNvSpPr>
          <p:nvPr>
            <p:ph type="dt" sz="half" idx="10"/>
          </p:nvPr>
        </p:nvSpPr>
        <p:spPr/>
        <p:txBody>
          <a:bodyPr/>
          <a:lstStyle/>
          <a:p>
            <a:fld id="{FC24E139-E444-8D4D-B5BF-DDCD2A27C485}" type="datetimeFigureOut">
              <a:rPr lang="en-US" smtClean="0"/>
              <a:t>6/2/23</a:t>
            </a:fld>
            <a:endParaRPr lang="en-US"/>
          </a:p>
        </p:txBody>
      </p:sp>
      <p:sp>
        <p:nvSpPr>
          <p:cNvPr id="6" name="Footer Placeholder 5">
            <a:extLst>
              <a:ext uri="{FF2B5EF4-FFF2-40B4-BE49-F238E27FC236}">
                <a16:creationId xmlns:a16="http://schemas.microsoft.com/office/drawing/2014/main" id="{5F9A96C6-B6E5-FA4A-92A2-3D1E3FE0FE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41F036-0D90-1C4F-848F-FD4B53B3A898}"/>
              </a:ext>
            </a:extLst>
          </p:cNvPr>
          <p:cNvSpPr>
            <a:spLocks noGrp="1"/>
          </p:cNvSpPr>
          <p:nvPr>
            <p:ph type="sldNum" sz="quarter" idx="12"/>
          </p:nvPr>
        </p:nvSpPr>
        <p:spPr/>
        <p:txBody>
          <a:bodyPr/>
          <a:lstStyle/>
          <a:p>
            <a:fld id="{65BD239E-7ABE-BC47-986F-CF95B848C893}" type="slidenum">
              <a:rPr lang="en-US" smtClean="0"/>
              <a:t>‹#›</a:t>
            </a:fld>
            <a:endParaRPr lang="en-US"/>
          </a:p>
        </p:txBody>
      </p:sp>
    </p:spTree>
    <p:extLst>
      <p:ext uri="{BB962C8B-B14F-4D97-AF65-F5344CB8AC3E}">
        <p14:creationId xmlns:p14="http://schemas.microsoft.com/office/powerpoint/2010/main" val="520321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E399-0747-F443-BE1B-0663285878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D1BD20-ED7D-104B-B6B2-FE6F73F977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331076-EFEE-9A44-9C3A-584BE187D7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A1D7E62-E0DE-454C-9BC1-23C2322E793D}"/>
              </a:ext>
            </a:extLst>
          </p:cNvPr>
          <p:cNvSpPr>
            <a:spLocks noGrp="1"/>
          </p:cNvSpPr>
          <p:nvPr>
            <p:ph type="dt" sz="half" idx="10"/>
          </p:nvPr>
        </p:nvSpPr>
        <p:spPr/>
        <p:txBody>
          <a:bodyPr/>
          <a:lstStyle/>
          <a:p>
            <a:fld id="{FC24E139-E444-8D4D-B5BF-DDCD2A27C485}" type="datetimeFigureOut">
              <a:rPr lang="en-US" smtClean="0"/>
              <a:t>6/2/23</a:t>
            </a:fld>
            <a:endParaRPr lang="en-US"/>
          </a:p>
        </p:txBody>
      </p:sp>
      <p:sp>
        <p:nvSpPr>
          <p:cNvPr id="6" name="Footer Placeholder 5">
            <a:extLst>
              <a:ext uri="{FF2B5EF4-FFF2-40B4-BE49-F238E27FC236}">
                <a16:creationId xmlns:a16="http://schemas.microsoft.com/office/drawing/2014/main" id="{3A360085-13B1-764D-A6CE-4617755D60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BE8ED4-B9FF-2845-89FE-56E61B9D7758}"/>
              </a:ext>
            </a:extLst>
          </p:cNvPr>
          <p:cNvSpPr>
            <a:spLocks noGrp="1"/>
          </p:cNvSpPr>
          <p:nvPr>
            <p:ph type="sldNum" sz="quarter" idx="12"/>
          </p:nvPr>
        </p:nvSpPr>
        <p:spPr/>
        <p:txBody>
          <a:bodyPr/>
          <a:lstStyle/>
          <a:p>
            <a:fld id="{65BD239E-7ABE-BC47-986F-CF95B848C893}" type="slidenum">
              <a:rPr lang="en-US" smtClean="0"/>
              <a:t>‹#›</a:t>
            </a:fld>
            <a:endParaRPr lang="en-US"/>
          </a:p>
        </p:txBody>
      </p:sp>
    </p:spTree>
    <p:extLst>
      <p:ext uri="{BB962C8B-B14F-4D97-AF65-F5344CB8AC3E}">
        <p14:creationId xmlns:p14="http://schemas.microsoft.com/office/powerpoint/2010/main" val="1103217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2AD5AA-CFC8-064C-BF00-3B45CE364C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E6566E-E168-0F4C-BFC2-123516F09A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74F0DD-D511-EC4A-80AF-8AFF3D4E88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24E139-E444-8D4D-B5BF-DDCD2A27C485}" type="datetimeFigureOut">
              <a:rPr lang="en-US" smtClean="0"/>
              <a:t>6/2/23</a:t>
            </a:fld>
            <a:endParaRPr lang="en-US"/>
          </a:p>
        </p:txBody>
      </p:sp>
      <p:sp>
        <p:nvSpPr>
          <p:cNvPr id="5" name="Footer Placeholder 4">
            <a:extLst>
              <a:ext uri="{FF2B5EF4-FFF2-40B4-BE49-F238E27FC236}">
                <a16:creationId xmlns:a16="http://schemas.microsoft.com/office/drawing/2014/main" id="{225A76A8-DAA0-D746-B004-4AB8433B39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CAA201-7215-414B-9659-8C54721420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BD239E-7ABE-BC47-986F-CF95B848C893}" type="slidenum">
              <a:rPr lang="en-US" smtClean="0"/>
              <a:t>‹#›</a:t>
            </a:fld>
            <a:endParaRPr lang="en-US"/>
          </a:p>
        </p:txBody>
      </p:sp>
    </p:spTree>
    <p:extLst>
      <p:ext uri="{BB962C8B-B14F-4D97-AF65-F5344CB8AC3E}">
        <p14:creationId xmlns:p14="http://schemas.microsoft.com/office/powerpoint/2010/main" val="1303246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07" r:id="rId13"/>
    <p:sldLayoutId id="214748370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tiff"/><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9B71F-FCE2-9243-A9DD-E3551A235550}"/>
              </a:ext>
            </a:extLst>
          </p:cNvPr>
          <p:cNvSpPr>
            <a:spLocks noGrp="1"/>
          </p:cNvSpPr>
          <p:nvPr>
            <p:ph type="ctrTitle"/>
          </p:nvPr>
        </p:nvSpPr>
        <p:spPr>
          <a:xfrm>
            <a:off x="1524000" y="1122363"/>
            <a:ext cx="9144000" cy="2387600"/>
          </a:xfrm>
        </p:spPr>
        <p:txBody>
          <a:bodyPr>
            <a:normAutofit/>
          </a:bodyPr>
          <a:lstStyle/>
          <a:p>
            <a:pPr>
              <a:lnSpc>
                <a:spcPct val="80000"/>
              </a:lnSpc>
            </a:pPr>
            <a:r>
              <a:rPr lang="en-US" sz="4400" dirty="0"/>
              <a:t>Transforming building operations with new fault-free optimal controls technology</a:t>
            </a:r>
          </a:p>
        </p:txBody>
      </p:sp>
      <p:sp>
        <p:nvSpPr>
          <p:cNvPr id="3" name="Subtitle 2">
            <a:extLst>
              <a:ext uri="{FF2B5EF4-FFF2-40B4-BE49-F238E27FC236}">
                <a16:creationId xmlns:a16="http://schemas.microsoft.com/office/drawing/2014/main" id="{99068157-914D-5C44-A2DB-49AD7F811EC3}"/>
              </a:ext>
            </a:extLst>
          </p:cNvPr>
          <p:cNvSpPr>
            <a:spLocks noGrp="1"/>
          </p:cNvSpPr>
          <p:nvPr>
            <p:ph type="subTitle" idx="1"/>
          </p:nvPr>
        </p:nvSpPr>
        <p:spPr/>
        <p:txBody>
          <a:bodyPr/>
          <a:lstStyle/>
          <a:p>
            <a:endParaRPr lang="en-US" dirty="0"/>
          </a:p>
          <a:p>
            <a:r>
              <a:rPr lang="en-US" dirty="0"/>
              <a:t>June 6, 2023</a:t>
            </a:r>
          </a:p>
        </p:txBody>
      </p:sp>
    </p:spTree>
    <p:extLst>
      <p:ext uri="{BB962C8B-B14F-4D97-AF65-F5344CB8AC3E}">
        <p14:creationId xmlns:p14="http://schemas.microsoft.com/office/powerpoint/2010/main" val="805757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25D5-E618-5741-9B2B-28363315302F}"/>
              </a:ext>
            </a:extLst>
          </p:cNvPr>
          <p:cNvSpPr>
            <a:spLocks noGrp="1"/>
          </p:cNvSpPr>
          <p:nvPr>
            <p:ph type="title"/>
          </p:nvPr>
        </p:nvSpPr>
        <p:spPr/>
        <p:txBody>
          <a:bodyPr/>
          <a:lstStyle/>
          <a:p>
            <a:r>
              <a:rPr lang="en-US" dirty="0"/>
              <a:t>Solutions have been field tested at multiple sites, across 5 BAS</a:t>
            </a:r>
          </a:p>
        </p:txBody>
      </p:sp>
      <p:pic>
        <p:nvPicPr>
          <p:cNvPr id="8" name="Picture 7">
            <a:extLst>
              <a:ext uri="{FF2B5EF4-FFF2-40B4-BE49-F238E27FC236}">
                <a16:creationId xmlns:a16="http://schemas.microsoft.com/office/drawing/2014/main" id="{C8133D73-9C0A-0B41-BABA-D7D961F6DC30}"/>
              </a:ext>
            </a:extLst>
          </p:cNvPr>
          <p:cNvPicPr>
            <a:picLocks noChangeAspect="1"/>
          </p:cNvPicPr>
          <p:nvPr/>
        </p:nvPicPr>
        <p:blipFill>
          <a:blip r:embed="rId3"/>
          <a:stretch>
            <a:fillRect/>
          </a:stretch>
        </p:blipFill>
        <p:spPr>
          <a:xfrm>
            <a:off x="1404835" y="4238662"/>
            <a:ext cx="4329897" cy="1007944"/>
          </a:xfrm>
          <a:prstGeom prst="rect">
            <a:avLst/>
          </a:prstGeom>
        </p:spPr>
      </p:pic>
      <p:pic>
        <p:nvPicPr>
          <p:cNvPr id="12" name="Picture 11">
            <a:extLst>
              <a:ext uri="{FF2B5EF4-FFF2-40B4-BE49-F238E27FC236}">
                <a16:creationId xmlns:a16="http://schemas.microsoft.com/office/drawing/2014/main" id="{5375C35B-6332-1243-9B5E-3A7C17E0D57F}"/>
              </a:ext>
            </a:extLst>
          </p:cNvPr>
          <p:cNvPicPr>
            <a:picLocks noChangeAspect="1"/>
          </p:cNvPicPr>
          <p:nvPr/>
        </p:nvPicPr>
        <p:blipFill>
          <a:blip r:embed="rId4"/>
          <a:stretch>
            <a:fillRect/>
          </a:stretch>
        </p:blipFill>
        <p:spPr>
          <a:xfrm>
            <a:off x="3569784" y="2669427"/>
            <a:ext cx="3450291" cy="1241495"/>
          </a:xfrm>
          <a:prstGeom prst="rect">
            <a:avLst/>
          </a:prstGeom>
        </p:spPr>
      </p:pic>
      <p:pic>
        <p:nvPicPr>
          <p:cNvPr id="15" name="Picture 14">
            <a:extLst>
              <a:ext uri="{FF2B5EF4-FFF2-40B4-BE49-F238E27FC236}">
                <a16:creationId xmlns:a16="http://schemas.microsoft.com/office/drawing/2014/main" id="{767AB3E3-A283-534E-BAF4-F915B4A35358}"/>
              </a:ext>
            </a:extLst>
          </p:cNvPr>
          <p:cNvPicPr>
            <a:picLocks noChangeAspect="1"/>
          </p:cNvPicPr>
          <p:nvPr/>
        </p:nvPicPr>
        <p:blipFill rotWithShape="1">
          <a:blip r:embed="rId5"/>
          <a:srcRect t="23874" b="21751"/>
          <a:stretch/>
        </p:blipFill>
        <p:spPr>
          <a:xfrm>
            <a:off x="7684357" y="2786119"/>
            <a:ext cx="4171499" cy="1008109"/>
          </a:xfrm>
          <a:prstGeom prst="rect">
            <a:avLst/>
          </a:prstGeom>
        </p:spPr>
      </p:pic>
      <p:pic>
        <p:nvPicPr>
          <p:cNvPr id="17" name="Picture 16">
            <a:extLst>
              <a:ext uri="{FF2B5EF4-FFF2-40B4-BE49-F238E27FC236}">
                <a16:creationId xmlns:a16="http://schemas.microsoft.com/office/drawing/2014/main" id="{05F55B58-F35E-A64E-99E9-A4F95ED8E26A}"/>
              </a:ext>
            </a:extLst>
          </p:cNvPr>
          <p:cNvPicPr>
            <a:picLocks noChangeAspect="1"/>
          </p:cNvPicPr>
          <p:nvPr/>
        </p:nvPicPr>
        <p:blipFill>
          <a:blip r:embed="rId6"/>
          <a:stretch>
            <a:fillRect/>
          </a:stretch>
        </p:blipFill>
        <p:spPr>
          <a:xfrm>
            <a:off x="473131" y="2522400"/>
            <a:ext cx="2809843" cy="1388522"/>
          </a:xfrm>
          <a:prstGeom prst="rect">
            <a:avLst/>
          </a:prstGeom>
        </p:spPr>
      </p:pic>
      <p:pic>
        <p:nvPicPr>
          <p:cNvPr id="6" name="Picture 5">
            <a:extLst>
              <a:ext uri="{FF2B5EF4-FFF2-40B4-BE49-F238E27FC236}">
                <a16:creationId xmlns:a16="http://schemas.microsoft.com/office/drawing/2014/main" id="{CBA18EE1-7AD4-5144-A64E-5081D8A152E5}"/>
              </a:ext>
            </a:extLst>
          </p:cNvPr>
          <p:cNvPicPr>
            <a:picLocks noChangeAspect="1"/>
          </p:cNvPicPr>
          <p:nvPr/>
        </p:nvPicPr>
        <p:blipFill>
          <a:blip r:embed="rId7"/>
          <a:stretch>
            <a:fillRect/>
          </a:stretch>
        </p:blipFill>
        <p:spPr>
          <a:xfrm>
            <a:off x="6180944" y="4375554"/>
            <a:ext cx="3723359" cy="718156"/>
          </a:xfrm>
          <a:prstGeom prst="rect">
            <a:avLst/>
          </a:prstGeom>
        </p:spPr>
      </p:pic>
    </p:spTree>
    <p:extLst>
      <p:ext uri="{BB962C8B-B14F-4D97-AF65-F5344CB8AC3E}">
        <p14:creationId xmlns:p14="http://schemas.microsoft.com/office/powerpoint/2010/main" val="585440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25D5-E618-5741-9B2B-28363315302F}"/>
              </a:ext>
            </a:extLst>
          </p:cNvPr>
          <p:cNvSpPr>
            <a:spLocks noGrp="1"/>
          </p:cNvSpPr>
          <p:nvPr>
            <p:ph type="title"/>
          </p:nvPr>
        </p:nvSpPr>
        <p:spPr/>
        <p:txBody>
          <a:bodyPr/>
          <a:lstStyle/>
          <a:p>
            <a:r>
              <a:rPr lang="en-US" dirty="0"/>
              <a:t>Specification and field results for these solutions are openly available</a:t>
            </a:r>
          </a:p>
        </p:txBody>
      </p:sp>
      <p:sp>
        <p:nvSpPr>
          <p:cNvPr id="5" name="TextBox 4">
            <a:extLst>
              <a:ext uri="{FF2B5EF4-FFF2-40B4-BE49-F238E27FC236}">
                <a16:creationId xmlns:a16="http://schemas.microsoft.com/office/drawing/2014/main" id="{40170E94-34CC-2343-B0B5-9724D6839E2F}"/>
              </a:ext>
            </a:extLst>
          </p:cNvPr>
          <p:cNvSpPr txBox="1"/>
          <p:nvPr/>
        </p:nvSpPr>
        <p:spPr>
          <a:xfrm>
            <a:off x="126125" y="6006662"/>
            <a:ext cx="11950262" cy="523220"/>
          </a:xfrm>
          <a:prstGeom prst="rect">
            <a:avLst/>
          </a:prstGeom>
          <a:noFill/>
        </p:spPr>
        <p:txBody>
          <a:bodyPr wrap="square" rtlCol="0">
            <a:spAutoFit/>
          </a:bodyPr>
          <a:lstStyle/>
          <a:p>
            <a:pPr algn="ctr"/>
            <a:r>
              <a:rPr lang="en-US" sz="2800" b="1" dirty="0" err="1">
                <a:solidFill>
                  <a:schemeClr val="accent2"/>
                </a:solidFill>
              </a:rPr>
              <a:t>transformingbuildingcontrols.lbl.gov</a:t>
            </a:r>
            <a:endParaRPr lang="en-US" sz="2800" b="1" dirty="0">
              <a:solidFill>
                <a:schemeClr val="accent2"/>
              </a:solidFill>
            </a:endParaRPr>
          </a:p>
        </p:txBody>
      </p:sp>
      <p:grpSp>
        <p:nvGrpSpPr>
          <p:cNvPr id="11" name="Group 10">
            <a:extLst>
              <a:ext uri="{FF2B5EF4-FFF2-40B4-BE49-F238E27FC236}">
                <a16:creationId xmlns:a16="http://schemas.microsoft.com/office/drawing/2014/main" id="{924328BD-D580-2D40-B2D1-78F19354814C}"/>
              </a:ext>
            </a:extLst>
          </p:cNvPr>
          <p:cNvGrpSpPr/>
          <p:nvPr/>
        </p:nvGrpSpPr>
        <p:grpSpPr>
          <a:xfrm>
            <a:off x="1631375" y="2024850"/>
            <a:ext cx="8743556" cy="3698032"/>
            <a:chOff x="2695903" y="2024850"/>
            <a:chExt cx="8743556" cy="3698032"/>
          </a:xfrm>
        </p:grpSpPr>
        <p:pic>
          <p:nvPicPr>
            <p:cNvPr id="9" name="Picture 8">
              <a:extLst>
                <a:ext uri="{FF2B5EF4-FFF2-40B4-BE49-F238E27FC236}">
                  <a16:creationId xmlns:a16="http://schemas.microsoft.com/office/drawing/2014/main" id="{87F8DFB7-F3C7-8740-88A3-8635C31E1669}"/>
                </a:ext>
              </a:extLst>
            </p:cNvPr>
            <p:cNvPicPr>
              <a:picLocks noChangeAspect="1"/>
            </p:cNvPicPr>
            <p:nvPr/>
          </p:nvPicPr>
          <p:blipFill>
            <a:blip r:embed="rId3"/>
            <a:stretch>
              <a:fillRect/>
            </a:stretch>
          </p:blipFill>
          <p:spPr>
            <a:xfrm>
              <a:off x="2695903" y="2024850"/>
              <a:ext cx="6428981" cy="3698032"/>
            </a:xfrm>
            <a:prstGeom prst="rect">
              <a:avLst/>
            </a:prstGeom>
          </p:spPr>
        </p:pic>
        <p:pic>
          <p:nvPicPr>
            <p:cNvPr id="7" name="Picture 6">
              <a:extLst>
                <a:ext uri="{FF2B5EF4-FFF2-40B4-BE49-F238E27FC236}">
                  <a16:creationId xmlns:a16="http://schemas.microsoft.com/office/drawing/2014/main" id="{6B35A818-F247-B342-A186-2A51C9E2C76C}"/>
                </a:ext>
              </a:extLst>
            </p:cNvPr>
            <p:cNvPicPr>
              <a:picLocks noChangeAspect="1"/>
            </p:cNvPicPr>
            <p:nvPr/>
          </p:nvPicPr>
          <p:blipFill>
            <a:blip r:embed="rId4"/>
            <a:stretch>
              <a:fillRect/>
            </a:stretch>
          </p:blipFill>
          <p:spPr>
            <a:xfrm>
              <a:off x="9269263" y="2024850"/>
              <a:ext cx="1969146" cy="2586995"/>
            </a:xfrm>
            <a:prstGeom prst="rect">
              <a:avLst/>
            </a:prstGeom>
          </p:spPr>
        </p:pic>
        <p:sp>
          <p:nvSpPr>
            <p:cNvPr id="10" name="TextBox 9">
              <a:extLst>
                <a:ext uri="{FF2B5EF4-FFF2-40B4-BE49-F238E27FC236}">
                  <a16:creationId xmlns:a16="http://schemas.microsoft.com/office/drawing/2014/main" id="{36AEEA3F-E48F-3549-93AD-0DC26377DEEB}"/>
                </a:ext>
              </a:extLst>
            </p:cNvPr>
            <p:cNvSpPr txBox="1"/>
            <p:nvPr/>
          </p:nvSpPr>
          <p:spPr>
            <a:xfrm>
              <a:off x="9124884" y="4515037"/>
              <a:ext cx="2314575" cy="1200329"/>
            </a:xfrm>
            <a:prstGeom prst="rect">
              <a:avLst/>
            </a:prstGeom>
            <a:solidFill>
              <a:schemeClr val="bg1">
                <a:lumMod val="85000"/>
                <a:alpha val="49000"/>
              </a:schemeClr>
            </a:solidFill>
          </p:spPr>
          <p:txBody>
            <a:bodyPr wrap="square" rtlCol="0">
              <a:spAutoFit/>
            </a:bodyPr>
            <a:lstStyle/>
            <a:p>
              <a:r>
                <a:rPr lang="en-US" sz="1200" dirty="0">
                  <a:solidFill>
                    <a:schemeClr val="accent1">
                      <a:lumMod val="75000"/>
                    </a:schemeClr>
                  </a:solidFill>
                  <a:latin typeface="Arial" panose="020B0604020202020204" pitchFamily="34" charset="0"/>
                  <a:cs typeface="Arial" panose="020B0604020202020204" pitchFamily="34" charset="0"/>
                </a:rPr>
                <a:t>Implementation and test of an automated control hunting fault correction algorithm</a:t>
              </a:r>
            </a:p>
            <a:p>
              <a:endParaRPr lang="en-US" sz="9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Energy and Buildings 283, 2023 </a:t>
              </a:r>
            </a:p>
            <a:p>
              <a:endParaRPr lang="en-US" sz="9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948648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25D5-E618-5741-9B2B-28363315302F}"/>
              </a:ext>
            </a:extLst>
          </p:cNvPr>
          <p:cNvSpPr>
            <a:spLocks noGrp="1"/>
          </p:cNvSpPr>
          <p:nvPr>
            <p:ph type="title"/>
          </p:nvPr>
        </p:nvSpPr>
        <p:spPr/>
        <p:txBody>
          <a:bodyPr/>
          <a:lstStyle/>
          <a:p>
            <a:r>
              <a:rPr lang="en-US" dirty="0"/>
              <a:t>We are also populating a repo of open-source </a:t>
            </a:r>
            <a:r>
              <a:rPr lang="en-US" dirty="0" err="1"/>
              <a:t>Haxall</a:t>
            </a:r>
            <a:r>
              <a:rPr lang="en-US" dirty="0"/>
              <a:t>/Axon code</a:t>
            </a:r>
          </a:p>
        </p:txBody>
      </p:sp>
      <p:sp>
        <p:nvSpPr>
          <p:cNvPr id="3" name="TextBox 2">
            <a:extLst>
              <a:ext uri="{FF2B5EF4-FFF2-40B4-BE49-F238E27FC236}">
                <a16:creationId xmlns:a16="http://schemas.microsoft.com/office/drawing/2014/main" id="{CC127F56-2EC9-7048-BB92-0AF9ABB02526}"/>
              </a:ext>
            </a:extLst>
          </p:cNvPr>
          <p:cNvSpPr txBox="1"/>
          <p:nvPr/>
        </p:nvSpPr>
        <p:spPr>
          <a:xfrm>
            <a:off x="220718" y="2345028"/>
            <a:ext cx="3941379" cy="3970318"/>
          </a:xfrm>
          <a:prstGeom prst="rect">
            <a:avLst/>
          </a:prstGeom>
          <a:noFill/>
        </p:spPr>
        <p:txBody>
          <a:bodyPr wrap="square" rtlCol="0">
            <a:spAutoFit/>
          </a:bodyPr>
          <a:lstStyle/>
          <a:p>
            <a:r>
              <a:rPr lang="en-US" u="sng" dirty="0"/>
              <a:t>Currently available:</a:t>
            </a:r>
          </a:p>
          <a:p>
            <a:r>
              <a:rPr lang="en-US" dirty="0"/>
              <a:t>Rogue zone ID</a:t>
            </a:r>
          </a:p>
          <a:p>
            <a:r>
              <a:rPr lang="en-US" dirty="0"/>
              <a:t>Guideline 36 SAT and SP reset with rogue zone suppression</a:t>
            </a:r>
          </a:p>
          <a:p>
            <a:r>
              <a:rPr lang="en-US" dirty="0"/>
              <a:t>Zone temperature setpoint correction</a:t>
            </a:r>
          </a:p>
          <a:p>
            <a:r>
              <a:rPr lang="en-US" dirty="0"/>
              <a:t>PID loop tuning</a:t>
            </a:r>
          </a:p>
          <a:p>
            <a:endParaRPr lang="en-US" dirty="0"/>
          </a:p>
          <a:p>
            <a:r>
              <a:rPr lang="en-US" u="sng" dirty="0"/>
              <a:t>Coming soon:</a:t>
            </a:r>
          </a:p>
          <a:p>
            <a:r>
              <a:rPr lang="en-US" dirty="0"/>
              <a:t>Incorrect schedule detection and correction</a:t>
            </a:r>
          </a:p>
          <a:p>
            <a:endParaRPr lang="en-US" dirty="0"/>
          </a:p>
          <a:p>
            <a:r>
              <a:rPr lang="en-US" u="sng" dirty="0"/>
              <a:t>Next up:</a:t>
            </a:r>
          </a:p>
          <a:p>
            <a:r>
              <a:rPr lang="en-US" dirty="0"/>
              <a:t>Demand response</a:t>
            </a:r>
          </a:p>
          <a:p>
            <a:r>
              <a:rPr lang="en-US" dirty="0"/>
              <a:t>And other strategies</a:t>
            </a:r>
          </a:p>
        </p:txBody>
      </p:sp>
      <p:pic>
        <p:nvPicPr>
          <p:cNvPr id="5" name="Picture 4">
            <a:extLst>
              <a:ext uri="{FF2B5EF4-FFF2-40B4-BE49-F238E27FC236}">
                <a16:creationId xmlns:a16="http://schemas.microsoft.com/office/drawing/2014/main" id="{718220DD-044C-AE47-8676-48102EC58560}"/>
              </a:ext>
            </a:extLst>
          </p:cNvPr>
          <p:cNvPicPr>
            <a:picLocks noChangeAspect="1"/>
          </p:cNvPicPr>
          <p:nvPr/>
        </p:nvPicPr>
        <p:blipFill>
          <a:blip r:embed="rId3"/>
          <a:stretch>
            <a:fillRect/>
          </a:stretch>
        </p:blipFill>
        <p:spPr>
          <a:xfrm>
            <a:off x="4162097" y="2181813"/>
            <a:ext cx="7660945" cy="3962282"/>
          </a:xfrm>
          <a:prstGeom prst="rect">
            <a:avLst/>
          </a:prstGeom>
        </p:spPr>
      </p:pic>
      <p:sp>
        <p:nvSpPr>
          <p:cNvPr id="6" name="Rectangle 5">
            <a:extLst>
              <a:ext uri="{FF2B5EF4-FFF2-40B4-BE49-F238E27FC236}">
                <a16:creationId xmlns:a16="http://schemas.microsoft.com/office/drawing/2014/main" id="{F74B31B6-8755-464A-88EB-934B767996D0}"/>
              </a:ext>
            </a:extLst>
          </p:cNvPr>
          <p:cNvSpPr/>
          <p:nvPr/>
        </p:nvSpPr>
        <p:spPr>
          <a:xfrm>
            <a:off x="4259280" y="6339074"/>
            <a:ext cx="7782580" cy="461665"/>
          </a:xfrm>
          <a:prstGeom prst="rect">
            <a:avLst/>
          </a:prstGeom>
        </p:spPr>
        <p:txBody>
          <a:bodyPr wrap="none">
            <a:spAutoFit/>
          </a:bodyPr>
          <a:lstStyle/>
          <a:p>
            <a:r>
              <a:rPr lang="en-US" sz="2400" b="1" dirty="0">
                <a:solidFill>
                  <a:schemeClr val="accent2"/>
                </a:solidFill>
              </a:rPr>
              <a:t>https://</a:t>
            </a:r>
            <a:r>
              <a:rPr lang="en-US" sz="2400" b="1" dirty="0" err="1">
                <a:solidFill>
                  <a:schemeClr val="accent2"/>
                </a:solidFill>
              </a:rPr>
              <a:t>github.com</a:t>
            </a:r>
            <a:r>
              <a:rPr lang="en-US" sz="2400" b="1" dirty="0">
                <a:solidFill>
                  <a:schemeClr val="accent2"/>
                </a:solidFill>
              </a:rPr>
              <a:t>/LBNL-ETA/</a:t>
            </a:r>
            <a:r>
              <a:rPr lang="en-US" sz="2400" b="1" dirty="0" err="1">
                <a:solidFill>
                  <a:schemeClr val="accent2"/>
                </a:solidFill>
              </a:rPr>
              <a:t>haxall</a:t>
            </a:r>
            <a:r>
              <a:rPr lang="en-US" sz="2400" b="1" dirty="0">
                <a:solidFill>
                  <a:schemeClr val="accent2"/>
                </a:solidFill>
              </a:rPr>
              <a:t>-based-fault-correction</a:t>
            </a:r>
          </a:p>
        </p:txBody>
      </p:sp>
    </p:spTree>
    <p:extLst>
      <p:ext uri="{BB962C8B-B14F-4D97-AF65-F5344CB8AC3E}">
        <p14:creationId xmlns:p14="http://schemas.microsoft.com/office/powerpoint/2010/main" val="1487502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3"/>
          <p:cNvSpPr/>
          <p:nvPr/>
        </p:nvSpPr>
        <p:spPr>
          <a:xfrm>
            <a:off x="5807867" y="5952333"/>
            <a:ext cx="6384000" cy="257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88;p13"/>
          <p:cNvSpPr txBox="1">
            <a:spLocks noGrp="1"/>
          </p:cNvSpPr>
          <p:nvPr>
            <p:ph type="title"/>
          </p:nvPr>
        </p:nvSpPr>
        <p:spPr>
          <a:xfrm>
            <a:off x="415600" y="288567"/>
            <a:ext cx="5163200" cy="1266000"/>
          </a:xfrm>
          <a:prstGeom prst="rect">
            <a:avLst/>
          </a:prstGeom>
        </p:spPr>
        <p:txBody>
          <a:bodyPr spcFirstLastPara="1" wrap="square" lIns="121900" tIns="121900" rIns="121900" bIns="121900" anchor="t" anchorCtr="0">
            <a:noAutofit/>
          </a:bodyPr>
          <a:lstStyle/>
          <a:p>
            <a:r>
              <a:rPr lang="en" sz="4000" dirty="0"/>
              <a:t>Supply air temperature</a:t>
            </a:r>
            <a:endParaRPr sz="4000" dirty="0"/>
          </a:p>
          <a:p>
            <a:r>
              <a:rPr lang="en" sz="4000" dirty="0"/>
              <a:t>and pressure resets</a:t>
            </a:r>
            <a:endParaRPr sz="4000" dirty="0"/>
          </a:p>
        </p:txBody>
      </p:sp>
      <p:sp>
        <p:nvSpPr>
          <p:cNvPr id="89" name="Google Shape;89;p13"/>
          <p:cNvSpPr txBox="1">
            <a:spLocks noGrp="1"/>
          </p:cNvSpPr>
          <p:nvPr>
            <p:ph type="body" idx="1"/>
          </p:nvPr>
        </p:nvSpPr>
        <p:spPr>
          <a:xfrm>
            <a:off x="415600" y="1435033"/>
            <a:ext cx="5438800" cy="4555200"/>
          </a:xfrm>
          <a:prstGeom prst="rect">
            <a:avLst/>
          </a:prstGeom>
        </p:spPr>
        <p:txBody>
          <a:bodyPr spcFirstLastPara="1" wrap="square" lIns="121900" tIns="121900" rIns="121900" bIns="121900" anchor="t" anchorCtr="0">
            <a:noAutofit/>
          </a:bodyPr>
          <a:lstStyle/>
          <a:p>
            <a:pPr marL="0" indent="0">
              <a:buNone/>
            </a:pPr>
            <a:endParaRPr lang="en" sz="2400" dirty="0"/>
          </a:p>
          <a:p>
            <a:pPr marL="0" indent="0">
              <a:buNone/>
            </a:pPr>
            <a:r>
              <a:rPr lang="en" sz="2400" dirty="0"/>
              <a:t>Optimizes air handling unit (AHU) supply air temperature and pressure setpoints based on zone-level equipment operating conditions</a:t>
            </a:r>
            <a:endParaRPr sz="2400" dirty="0"/>
          </a:p>
          <a:p>
            <a:pPr marL="0" indent="0">
              <a:buNone/>
            </a:pPr>
            <a:endParaRPr sz="2400" dirty="0"/>
          </a:p>
          <a:p>
            <a:pPr marL="0" indent="0">
              <a:buNone/>
            </a:pPr>
            <a:r>
              <a:rPr lang="en" sz="2400" dirty="0"/>
              <a:t>Implements ASHRAE Guideline 36 standardized Trim and Respond calculations with minimal modification to existing BAS logic</a:t>
            </a:r>
            <a:endParaRPr sz="2400" dirty="0"/>
          </a:p>
        </p:txBody>
      </p:sp>
      <p:pic>
        <p:nvPicPr>
          <p:cNvPr id="90" name="Google Shape;90;p13"/>
          <p:cNvPicPr preferRelativeResize="0"/>
          <p:nvPr/>
        </p:nvPicPr>
        <p:blipFill>
          <a:blip r:embed="rId3">
            <a:alphaModFix/>
          </a:blip>
          <a:stretch>
            <a:fillRect/>
          </a:stretch>
        </p:blipFill>
        <p:spPr>
          <a:xfrm>
            <a:off x="5858001" y="1"/>
            <a:ext cx="6082903" cy="6858001"/>
          </a:xfrm>
          <a:prstGeom prst="rect">
            <a:avLst/>
          </a:prstGeom>
          <a:noFill/>
          <a:ln>
            <a:noFill/>
          </a:ln>
        </p:spPr>
      </p:pic>
    </p:spTree>
    <p:extLst>
      <p:ext uri="{BB962C8B-B14F-4D97-AF65-F5344CB8AC3E}">
        <p14:creationId xmlns:p14="http://schemas.microsoft.com/office/powerpoint/2010/main" val="2666640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4"/>
          <p:cNvSpPr/>
          <p:nvPr/>
        </p:nvSpPr>
        <p:spPr>
          <a:xfrm>
            <a:off x="5807867" y="5952333"/>
            <a:ext cx="6384000" cy="257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96;p14"/>
          <p:cNvSpPr txBox="1">
            <a:spLocks noGrp="1"/>
          </p:cNvSpPr>
          <p:nvPr>
            <p:ph type="title"/>
          </p:nvPr>
        </p:nvSpPr>
        <p:spPr>
          <a:xfrm>
            <a:off x="415600" y="288567"/>
            <a:ext cx="5163200" cy="1266000"/>
          </a:xfrm>
          <a:prstGeom prst="rect">
            <a:avLst/>
          </a:prstGeom>
        </p:spPr>
        <p:txBody>
          <a:bodyPr spcFirstLastPara="1" wrap="square" lIns="121900" tIns="121900" rIns="121900" bIns="121900" anchor="t" anchorCtr="0">
            <a:noAutofit/>
          </a:bodyPr>
          <a:lstStyle/>
          <a:p>
            <a:r>
              <a:rPr lang="en" sz="3333" dirty="0"/>
              <a:t>Identify and ignore</a:t>
            </a:r>
            <a:endParaRPr sz="3333" dirty="0"/>
          </a:p>
          <a:p>
            <a:r>
              <a:rPr lang="en" sz="3333" dirty="0"/>
              <a:t>rogue zone requests</a:t>
            </a:r>
            <a:endParaRPr sz="3333" dirty="0"/>
          </a:p>
        </p:txBody>
      </p:sp>
      <p:sp>
        <p:nvSpPr>
          <p:cNvPr id="97" name="Google Shape;97;p14"/>
          <p:cNvSpPr txBox="1">
            <a:spLocks noGrp="1"/>
          </p:cNvSpPr>
          <p:nvPr>
            <p:ph type="body" idx="1"/>
          </p:nvPr>
        </p:nvSpPr>
        <p:spPr>
          <a:xfrm>
            <a:off x="415600" y="1435033"/>
            <a:ext cx="5438800" cy="4555200"/>
          </a:xfrm>
          <a:prstGeom prst="rect">
            <a:avLst/>
          </a:prstGeom>
        </p:spPr>
        <p:txBody>
          <a:bodyPr spcFirstLastPara="1" wrap="square" lIns="121900" tIns="121900" rIns="121900" bIns="121900" anchor="t" anchorCtr="0">
            <a:noAutofit/>
          </a:bodyPr>
          <a:lstStyle/>
          <a:p>
            <a:pPr marL="0" indent="0">
              <a:buNone/>
            </a:pPr>
            <a:endParaRPr lang="en" sz="2400" dirty="0"/>
          </a:p>
          <a:p>
            <a:pPr marL="0" indent="0">
              <a:buNone/>
            </a:pPr>
            <a:r>
              <a:rPr lang="en" sz="2400" dirty="0"/>
              <a:t>Instructs the BAS to ignore requests (i.e. for colder supply air) from zones that are unsatisfied due to local equipment issues</a:t>
            </a:r>
            <a:endParaRPr sz="2400" dirty="0"/>
          </a:p>
          <a:p>
            <a:pPr marL="0" indent="0">
              <a:buNone/>
            </a:pPr>
            <a:endParaRPr sz="2400" dirty="0"/>
          </a:p>
          <a:p>
            <a:pPr marL="0" indent="0">
              <a:buNone/>
            </a:pPr>
            <a:r>
              <a:rPr lang="en" sz="2400" dirty="0"/>
              <a:t>Faults causing disqualification:</a:t>
            </a:r>
            <a:endParaRPr sz="2400" dirty="0"/>
          </a:p>
          <a:p>
            <a:pPr indent="-457189">
              <a:buSzPts val="1800"/>
              <a:buAutoNum type="arabicPeriod"/>
            </a:pPr>
            <a:r>
              <a:rPr lang="en" sz="2400" dirty="0"/>
              <a:t>Leaky reheat valve</a:t>
            </a:r>
            <a:endParaRPr sz="2400" dirty="0"/>
          </a:p>
          <a:p>
            <a:pPr indent="-457189">
              <a:buSzPts val="1800"/>
              <a:buAutoNum type="arabicPeriod"/>
            </a:pPr>
            <a:r>
              <a:rPr lang="en" sz="2400" dirty="0"/>
              <a:t>Airflow setpoint not met</a:t>
            </a:r>
            <a:endParaRPr sz="2400" dirty="0"/>
          </a:p>
          <a:p>
            <a:pPr indent="-457189">
              <a:buSzPts val="1800"/>
              <a:buAutoNum type="arabicPeriod"/>
            </a:pPr>
            <a:r>
              <a:rPr lang="en" sz="2400" dirty="0"/>
              <a:t>Cooling setpoint too low</a:t>
            </a:r>
            <a:endParaRPr sz="2400" dirty="0"/>
          </a:p>
        </p:txBody>
      </p:sp>
      <p:pic>
        <p:nvPicPr>
          <p:cNvPr id="98" name="Google Shape;98;p14"/>
          <p:cNvPicPr preferRelativeResize="0"/>
          <p:nvPr/>
        </p:nvPicPr>
        <p:blipFill>
          <a:blip r:embed="rId3">
            <a:alphaModFix/>
          </a:blip>
          <a:stretch>
            <a:fillRect/>
          </a:stretch>
        </p:blipFill>
        <p:spPr>
          <a:xfrm>
            <a:off x="5878238" y="1"/>
            <a:ext cx="6053461" cy="6858001"/>
          </a:xfrm>
          <a:prstGeom prst="rect">
            <a:avLst/>
          </a:prstGeom>
          <a:noFill/>
          <a:ln>
            <a:noFill/>
          </a:ln>
        </p:spPr>
      </p:pic>
    </p:spTree>
    <p:extLst>
      <p:ext uri="{BB962C8B-B14F-4D97-AF65-F5344CB8AC3E}">
        <p14:creationId xmlns:p14="http://schemas.microsoft.com/office/powerpoint/2010/main" val="805989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grpSp>
        <p:nvGrpSpPr>
          <p:cNvPr id="103" name="Google Shape;103;p15"/>
          <p:cNvGrpSpPr/>
          <p:nvPr/>
        </p:nvGrpSpPr>
        <p:grpSpPr>
          <a:xfrm>
            <a:off x="1340858" y="950554"/>
            <a:ext cx="9510261" cy="4251796"/>
            <a:chOff x="638672" y="803724"/>
            <a:chExt cx="7866655" cy="3710551"/>
          </a:xfrm>
        </p:grpSpPr>
        <p:pic>
          <p:nvPicPr>
            <p:cNvPr id="104" name="Google Shape;104;p15"/>
            <p:cNvPicPr preferRelativeResize="0"/>
            <p:nvPr/>
          </p:nvPicPr>
          <p:blipFill>
            <a:blip r:embed="rId3">
              <a:alphaModFix/>
            </a:blip>
            <a:stretch>
              <a:fillRect/>
            </a:stretch>
          </p:blipFill>
          <p:spPr>
            <a:xfrm>
              <a:off x="638672" y="803724"/>
              <a:ext cx="7866655" cy="3710551"/>
            </a:xfrm>
            <a:prstGeom prst="rect">
              <a:avLst/>
            </a:prstGeom>
            <a:noFill/>
            <a:ln>
              <a:noFill/>
            </a:ln>
          </p:spPr>
        </p:pic>
        <p:sp>
          <p:nvSpPr>
            <p:cNvPr id="105" name="Google Shape;105;p15"/>
            <p:cNvSpPr/>
            <p:nvPr/>
          </p:nvSpPr>
          <p:spPr>
            <a:xfrm>
              <a:off x="3400425" y="4095750"/>
              <a:ext cx="142800" cy="204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6" name="Google Shape;106;p15"/>
          <p:cNvSpPr txBox="1">
            <a:spLocks noGrp="1"/>
          </p:cNvSpPr>
          <p:nvPr>
            <p:ph type="title"/>
          </p:nvPr>
        </p:nvSpPr>
        <p:spPr>
          <a:prstGeom prst="rect">
            <a:avLst/>
          </a:prstGeom>
        </p:spPr>
        <p:txBody>
          <a:bodyPr spcFirstLastPara="1" wrap="square" lIns="121900" tIns="121900" rIns="121900" bIns="121900" anchor="t" anchorCtr="0">
            <a:noAutofit/>
          </a:bodyPr>
          <a:lstStyle/>
          <a:p>
            <a:r>
              <a:rPr lang="en" sz="3333" dirty="0"/>
              <a:t>Automated loop tuning with active testing</a:t>
            </a:r>
            <a:endParaRPr sz="3333" dirty="0"/>
          </a:p>
        </p:txBody>
      </p:sp>
      <p:sp>
        <p:nvSpPr>
          <p:cNvPr id="107" name="Google Shape;107;p15"/>
          <p:cNvSpPr/>
          <p:nvPr/>
        </p:nvSpPr>
        <p:spPr>
          <a:xfrm rot="-5400000">
            <a:off x="3247593" y="4820924"/>
            <a:ext cx="135200" cy="9840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108;p15"/>
          <p:cNvSpPr/>
          <p:nvPr/>
        </p:nvSpPr>
        <p:spPr>
          <a:xfrm rot="-5400000">
            <a:off x="4923469" y="5149324"/>
            <a:ext cx="135200" cy="3272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109;p15"/>
          <p:cNvSpPr/>
          <p:nvPr/>
        </p:nvSpPr>
        <p:spPr>
          <a:xfrm rot="-5400000">
            <a:off x="8255700" y="4708856"/>
            <a:ext cx="135200" cy="11568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110;p15"/>
          <p:cNvSpPr txBox="1"/>
          <p:nvPr/>
        </p:nvSpPr>
        <p:spPr>
          <a:xfrm>
            <a:off x="2296641" y="5332395"/>
            <a:ext cx="2034000" cy="820825"/>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867" kern="0">
                <a:solidFill>
                  <a:srgbClr val="000000"/>
                </a:solidFill>
                <a:latin typeface="Arial"/>
                <a:cs typeface="Arial"/>
                <a:sym typeface="Arial"/>
              </a:rPr>
              <a:t>Controller Hunting</a:t>
            </a:r>
            <a:endParaRPr sz="1867" kern="0">
              <a:solidFill>
                <a:srgbClr val="000000"/>
              </a:solidFill>
              <a:latin typeface="Arial"/>
              <a:cs typeface="Arial"/>
              <a:sym typeface="Arial"/>
            </a:endParaRPr>
          </a:p>
        </p:txBody>
      </p:sp>
      <p:sp>
        <p:nvSpPr>
          <p:cNvPr id="111" name="Google Shape;111;p15"/>
          <p:cNvSpPr txBox="1"/>
          <p:nvPr/>
        </p:nvSpPr>
        <p:spPr>
          <a:xfrm>
            <a:off x="3974037" y="5332395"/>
            <a:ext cx="2034000" cy="53350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867" kern="0">
                <a:solidFill>
                  <a:srgbClr val="000000"/>
                </a:solidFill>
                <a:latin typeface="Arial"/>
                <a:cs typeface="Arial"/>
                <a:sym typeface="Arial"/>
              </a:rPr>
              <a:t>Active Test</a:t>
            </a:r>
            <a:endParaRPr sz="1867" kern="0">
              <a:solidFill>
                <a:srgbClr val="000000"/>
              </a:solidFill>
              <a:latin typeface="Arial"/>
              <a:cs typeface="Arial"/>
              <a:sym typeface="Arial"/>
            </a:endParaRPr>
          </a:p>
        </p:txBody>
      </p:sp>
      <p:sp>
        <p:nvSpPr>
          <p:cNvPr id="112" name="Google Shape;112;p15"/>
          <p:cNvSpPr txBox="1"/>
          <p:nvPr/>
        </p:nvSpPr>
        <p:spPr>
          <a:xfrm>
            <a:off x="7318940" y="5332395"/>
            <a:ext cx="2034000" cy="53350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867" kern="0">
                <a:solidFill>
                  <a:srgbClr val="000000"/>
                </a:solidFill>
                <a:latin typeface="Arial"/>
                <a:cs typeface="Arial"/>
                <a:sym typeface="Arial"/>
              </a:rPr>
              <a:t>Controller Stable</a:t>
            </a:r>
            <a:endParaRPr sz="1867" kern="0">
              <a:solidFill>
                <a:srgbClr val="000000"/>
              </a:solidFill>
              <a:latin typeface="Arial"/>
              <a:cs typeface="Arial"/>
              <a:sym typeface="Arial"/>
            </a:endParaRPr>
          </a:p>
        </p:txBody>
      </p:sp>
      <p:sp>
        <p:nvSpPr>
          <p:cNvPr id="113" name="Google Shape;113;p15"/>
          <p:cNvSpPr txBox="1"/>
          <p:nvPr/>
        </p:nvSpPr>
        <p:spPr>
          <a:xfrm>
            <a:off x="4979137" y="3103390"/>
            <a:ext cx="2878800" cy="1108148"/>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867" kern="0">
                <a:solidFill>
                  <a:srgbClr val="000000"/>
                </a:solidFill>
                <a:latin typeface="Arial"/>
                <a:cs typeface="Arial"/>
                <a:sym typeface="Arial"/>
              </a:rPr>
              <a:t>New tuning pushed </a:t>
            </a:r>
            <a:endParaRPr sz="1867" kern="0">
              <a:solidFill>
                <a:srgbClr val="000000"/>
              </a:solidFill>
              <a:latin typeface="Arial"/>
              <a:cs typeface="Arial"/>
              <a:sym typeface="Arial"/>
            </a:endParaRPr>
          </a:p>
          <a:p>
            <a:pPr algn="ctr" defTabSz="1219170">
              <a:buClr>
                <a:srgbClr val="000000"/>
              </a:buClr>
            </a:pPr>
            <a:r>
              <a:rPr lang="en" sz="1867" kern="0">
                <a:solidFill>
                  <a:srgbClr val="000000"/>
                </a:solidFill>
                <a:latin typeface="Arial"/>
                <a:cs typeface="Arial"/>
                <a:sym typeface="Arial"/>
              </a:rPr>
              <a:t>to BAS after second successful test</a:t>
            </a:r>
            <a:endParaRPr sz="1867" kern="0">
              <a:solidFill>
                <a:srgbClr val="000000"/>
              </a:solidFill>
              <a:latin typeface="Arial"/>
              <a:cs typeface="Arial"/>
              <a:sym typeface="Arial"/>
            </a:endParaRPr>
          </a:p>
        </p:txBody>
      </p:sp>
      <p:cxnSp>
        <p:nvCxnSpPr>
          <p:cNvPr id="114" name="Google Shape;114;p15"/>
          <p:cNvCxnSpPr/>
          <p:nvPr/>
        </p:nvCxnSpPr>
        <p:spPr>
          <a:xfrm flipH="1">
            <a:off x="5127755" y="4088679"/>
            <a:ext cx="642400" cy="837200"/>
          </a:xfrm>
          <a:prstGeom prst="straightConnector1">
            <a:avLst/>
          </a:prstGeom>
          <a:noFill/>
          <a:ln w="28575" cap="flat" cmpd="sng">
            <a:solidFill>
              <a:schemeClr val="dk2"/>
            </a:solidFill>
            <a:prstDash val="solid"/>
            <a:round/>
            <a:headEnd type="none" w="med" len="med"/>
            <a:tailEnd type="triangle" w="med" len="med"/>
          </a:ln>
        </p:spPr>
      </p:cxnSp>
    </p:spTree>
    <p:extLst>
      <p:ext uri="{BB962C8B-B14F-4D97-AF65-F5344CB8AC3E}">
        <p14:creationId xmlns:p14="http://schemas.microsoft.com/office/powerpoint/2010/main" val="500834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6"/>
          <p:cNvSpPr txBox="1">
            <a:spLocks noGrp="1"/>
          </p:cNvSpPr>
          <p:nvPr>
            <p:ph type="title"/>
          </p:nvPr>
        </p:nvSpPr>
        <p:spPr>
          <a:prstGeom prst="rect">
            <a:avLst/>
          </a:prstGeom>
        </p:spPr>
        <p:txBody>
          <a:bodyPr spcFirstLastPara="1" wrap="square" lIns="121900" tIns="121900" rIns="121900" bIns="121900" anchor="t" anchorCtr="0">
            <a:noAutofit/>
          </a:bodyPr>
          <a:lstStyle/>
          <a:p>
            <a:r>
              <a:rPr lang="en" sz="3333" dirty="0"/>
              <a:t>Process for active testing and tuning with FDD</a:t>
            </a:r>
            <a:endParaRPr sz="3333" dirty="0"/>
          </a:p>
        </p:txBody>
      </p:sp>
      <p:grpSp>
        <p:nvGrpSpPr>
          <p:cNvPr id="120" name="Google Shape;120;p16"/>
          <p:cNvGrpSpPr/>
          <p:nvPr/>
        </p:nvGrpSpPr>
        <p:grpSpPr>
          <a:xfrm>
            <a:off x="1119981" y="2601170"/>
            <a:ext cx="10758020" cy="1206356"/>
            <a:chOff x="916185" y="1261848"/>
            <a:chExt cx="8068515" cy="904767"/>
          </a:xfrm>
        </p:grpSpPr>
        <p:pic>
          <p:nvPicPr>
            <p:cNvPr id="121" name="Google Shape;121;p16"/>
            <p:cNvPicPr preferRelativeResize="0"/>
            <p:nvPr/>
          </p:nvPicPr>
          <p:blipFill>
            <a:blip r:embed="rId3">
              <a:alphaModFix/>
            </a:blip>
            <a:stretch>
              <a:fillRect/>
            </a:stretch>
          </p:blipFill>
          <p:spPr>
            <a:xfrm>
              <a:off x="916185" y="1261848"/>
              <a:ext cx="2571612" cy="904767"/>
            </a:xfrm>
            <a:prstGeom prst="rect">
              <a:avLst/>
            </a:prstGeom>
            <a:noFill/>
            <a:ln w="9525" cap="flat" cmpd="sng">
              <a:solidFill>
                <a:schemeClr val="dk2"/>
              </a:solidFill>
              <a:prstDash val="solid"/>
              <a:round/>
              <a:headEnd type="none" w="sm" len="sm"/>
              <a:tailEnd type="none" w="sm" len="sm"/>
            </a:ln>
          </p:spPr>
        </p:pic>
        <p:sp>
          <p:nvSpPr>
            <p:cNvPr id="122" name="Google Shape;122;p16"/>
            <p:cNvSpPr txBox="1"/>
            <p:nvPr/>
          </p:nvSpPr>
          <p:spPr>
            <a:xfrm>
              <a:off x="3640200" y="1506482"/>
              <a:ext cx="5344500" cy="46163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400" kern="0" dirty="0">
                  <a:solidFill>
                    <a:srgbClr val="004E84"/>
                  </a:solidFill>
                  <a:latin typeface="Arial"/>
                  <a:cs typeface="Arial"/>
                  <a:sym typeface="Arial"/>
                </a:rPr>
                <a:t>2. Perturb system and measure response</a:t>
              </a:r>
              <a:endParaRPr sz="2400" kern="0" dirty="0">
                <a:solidFill>
                  <a:srgbClr val="004E84"/>
                </a:solidFill>
                <a:latin typeface="Arial"/>
                <a:cs typeface="Arial"/>
                <a:sym typeface="Arial"/>
              </a:endParaRPr>
            </a:p>
          </p:txBody>
        </p:sp>
      </p:grpSp>
      <p:grpSp>
        <p:nvGrpSpPr>
          <p:cNvPr id="123" name="Google Shape;123;p16"/>
          <p:cNvGrpSpPr/>
          <p:nvPr/>
        </p:nvGrpSpPr>
        <p:grpSpPr>
          <a:xfrm>
            <a:off x="1627981" y="3938032"/>
            <a:ext cx="10758020" cy="1103649"/>
            <a:chOff x="916185" y="2295398"/>
            <a:chExt cx="8068515" cy="827737"/>
          </a:xfrm>
        </p:grpSpPr>
        <p:pic>
          <p:nvPicPr>
            <p:cNvPr id="124" name="Google Shape;124;p16"/>
            <p:cNvPicPr preferRelativeResize="0"/>
            <p:nvPr/>
          </p:nvPicPr>
          <p:blipFill>
            <a:blip r:embed="rId4">
              <a:alphaModFix/>
            </a:blip>
            <a:stretch>
              <a:fillRect/>
            </a:stretch>
          </p:blipFill>
          <p:spPr>
            <a:xfrm>
              <a:off x="916185" y="2295398"/>
              <a:ext cx="2571612" cy="827737"/>
            </a:xfrm>
            <a:prstGeom prst="rect">
              <a:avLst/>
            </a:prstGeom>
            <a:noFill/>
            <a:ln w="9525" cap="flat" cmpd="sng">
              <a:solidFill>
                <a:schemeClr val="dk2"/>
              </a:solidFill>
              <a:prstDash val="solid"/>
              <a:round/>
              <a:headEnd type="none" w="sm" len="sm"/>
              <a:tailEnd type="none" w="sm" len="sm"/>
            </a:ln>
          </p:spPr>
        </p:pic>
        <p:sp>
          <p:nvSpPr>
            <p:cNvPr id="125" name="Google Shape;125;p16"/>
            <p:cNvSpPr txBox="1"/>
            <p:nvPr/>
          </p:nvSpPr>
          <p:spPr>
            <a:xfrm>
              <a:off x="3640200" y="2501516"/>
              <a:ext cx="5344500" cy="46163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400" kern="0" dirty="0">
                  <a:solidFill>
                    <a:srgbClr val="004E84"/>
                  </a:solidFill>
                  <a:latin typeface="Arial"/>
                  <a:cs typeface="Arial"/>
                  <a:sym typeface="Arial"/>
                </a:rPr>
                <a:t>3. Calculate improved tuning parameters</a:t>
              </a:r>
              <a:endParaRPr sz="2400" kern="0" dirty="0">
                <a:solidFill>
                  <a:srgbClr val="004E84"/>
                </a:solidFill>
                <a:latin typeface="Arial"/>
                <a:cs typeface="Arial"/>
                <a:sym typeface="Arial"/>
              </a:endParaRPr>
            </a:p>
          </p:txBody>
        </p:sp>
      </p:grpSp>
      <p:grpSp>
        <p:nvGrpSpPr>
          <p:cNvPr id="126" name="Google Shape;126;p16"/>
          <p:cNvGrpSpPr/>
          <p:nvPr/>
        </p:nvGrpSpPr>
        <p:grpSpPr>
          <a:xfrm>
            <a:off x="2034365" y="5172187"/>
            <a:ext cx="10758036" cy="789462"/>
            <a:chOff x="916173" y="3955338"/>
            <a:chExt cx="8068527" cy="592096"/>
          </a:xfrm>
        </p:grpSpPr>
        <p:pic>
          <p:nvPicPr>
            <p:cNvPr id="127" name="Google Shape;127;p16"/>
            <p:cNvPicPr preferRelativeResize="0"/>
            <p:nvPr/>
          </p:nvPicPr>
          <p:blipFill rotWithShape="1">
            <a:blip r:embed="rId5">
              <a:alphaModFix/>
            </a:blip>
            <a:srcRect l="4160" t="32311" r="-4159" b="39154"/>
            <a:stretch/>
          </p:blipFill>
          <p:spPr>
            <a:xfrm>
              <a:off x="916173" y="3955338"/>
              <a:ext cx="2571614" cy="592096"/>
            </a:xfrm>
            <a:prstGeom prst="rect">
              <a:avLst/>
            </a:prstGeom>
            <a:noFill/>
            <a:ln w="9525" cap="flat" cmpd="sng">
              <a:solidFill>
                <a:schemeClr val="dk2"/>
              </a:solidFill>
              <a:prstDash val="solid"/>
              <a:round/>
              <a:headEnd type="none" w="sm" len="sm"/>
              <a:tailEnd type="none" w="sm" len="sm"/>
            </a:ln>
          </p:spPr>
        </p:pic>
        <p:sp>
          <p:nvSpPr>
            <p:cNvPr id="128" name="Google Shape;128;p16"/>
            <p:cNvSpPr txBox="1"/>
            <p:nvPr/>
          </p:nvSpPr>
          <p:spPr>
            <a:xfrm>
              <a:off x="3640200" y="4043635"/>
              <a:ext cx="5344500" cy="46163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400" kern="0" dirty="0">
                  <a:solidFill>
                    <a:srgbClr val="004E84"/>
                  </a:solidFill>
                  <a:latin typeface="Arial"/>
                  <a:cs typeface="Arial"/>
                  <a:sym typeface="Arial"/>
                </a:rPr>
                <a:t>4. Push updated tuning parameters to BAS</a:t>
              </a:r>
              <a:endParaRPr sz="2400" kern="0" dirty="0">
                <a:solidFill>
                  <a:srgbClr val="004E84"/>
                </a:solidFill>
                <a:latin typeface="Arial"/>
                <a:cs typeface="Arial"/>
                <a:sym typeface="Arial"/>
              </a:endParaRPr>
            </a:p>
          </p:txBody>
        </p:sp>
      </p:grpSp>
      <p:grpSp>
        <p:nvGrpSpPr>
          <p:cNvPr id="129" name="Google Shape;129;p16"/>
          <p:cNvGrpSpPr/>
          <p:nvPr/>
        </p:nvGrpSpPr>
        <p:grpSpPr>
          <a:xfrm>
            <a:off x="611968" y="1212139"/>
            <a:ext cx="10705033" cy="1258527"/>
            <a:chOff x="916175" y="680504"/>
            <a:chExt cx="8028775" cy="943895"/>
          </a:xfrm>
        </p:grpSpPr>
        <p:sp>
          <p:nvSpPr>
            <p:cNvPr id="130" name="Google Shape;130;p16"/>
            <p:cNvSpPr txBox="1"/>
            <p:nvPr/>
          </p:nvSpPr>
          <p:spPr>
            <a:xfrm>
              <a:off x="3600450" y="944701"/>
              <a:ext cx="5344500" cy="46163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400" kern="0" dirty="0">
                  <a:solidFill>
                    <a:srgbClr val="004E84"/>
                  </a:solidFill>
                  <a:latin typeface="Arial"/>
                  <a:cs typeface="Arial"/>
                  <a:sym typeface="Arial"/>
                </a:rPr>
                <a:t>1. Identify control hunting with FDD</a:t>
              </a:r>
              <a:endParaRPr sz="2400" kern="0" dirty="0">
                <a:solidFill>
                  <a:srgbClr val="004E84"/>
                </a:solidFill>
                <a:latin typeface="Arial"/>
                <a:cs typeface="Arial"/>
                <a:sym typeface="Arial"/>
              </a:endParaRPr>
            </a:p>
          </p:txBody>
        </p:sp>
        <p:pic>
          <p:nvPicPr>
            <p:cNvPr id="131" name="Google Shape;131;p16"/>
            <p:cNvPicPr preferRelativeResize="0"/>
            <p:nvPr/>
          </p:nvPicPr>
          <p:blipFill>
            <a:blip r:embed="rId6">
              <a:alphaModFix/>
            </a:blip>
            <a:stretch>
              <a:fillRect/>
            </a:stretch>
          </p:blipFill>
          <p:spPr>
            <a:xfrm>
              <a:off x="916175" y="680504"/>
              <a:ext cx="2570624" cy="943895"/>
            </a:xfrm>
            <a:prstGeom prst="rect">
              <a:avLst/>
            </a:prstGeom>
            <a:noFill/>
            <a:ln w="9525" cap="flat" cmpd="sng">
              <a:solidFill>
                <a:schemeClr val="dk2"/>
              </a:solidFill>
              <a:prstDash val="solid"/>
              <a:round/>
              <a:headEnd type="none" w="sm" len="sm"/>
              <a:tailEnd type="none" w="sm" len="sm"/>
            </a:ln>
          </p:spPr>
        </p:pic>
      </p:grpSp>
    </p:spTree>
    <p:extLst>
      <p:ext uri="{BB962C8B-B14F-4D97-AF65-F5344CB8AC3E}">
        <p14:creationId xmlns:p14="http://schemas.microsoft.com/office/powerpoint/2010/main" val="2317399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B7B3656-49B5-284A-93E9-941A1E7A35C8}"/>
              </a:ext>
            </a:extLst>
          </p:cNvPr>
          <p:cNvSpPr>
            <a:spLocks noGrp="1"/>
          </p:cNvSpPr>
          <p:nvPr>
            <p:ph type="title"/>
          </p:nvPr>
        </p:nvSpPr>
        <p:spPr/>
        <p:txBody>
          <a:bodyPr/>
          <a:lstStyle/>
          <a:p>
            <a:r>
              <a:rPr lang="en-US" dirty="0"/>
              <a:t>Zone temperature setpoint correction</a:t>
            </a:r>
          </a:p>
        </p:txBody>
      </p:sp>
      <p:pic>
        <p:nvPicPr>
          <p:cNvPr id="5" name="Picture 2" descr="https://lh3.googleusercontent.com/CgF0zlqJwvl3IhUUT0S6rqk-XRAcpX4PJBligQ5bHoOjgpt1O8i9mekbaXyoS5-afFJkN3B3JlVWHBDPP5aowtJnGG1AyPbooH0BpdHDzkEaCOs-cYmNJOuF4-urK4ocrab4W4r275e_9vgaLqDcOcE">
            <a:extLst>
              <a:ext uri="{FF2B5EF4-FFF2-40B4-BE49-F238E27FC236}">
                <a16:creationId xmlns:a16="http://schemas.microsoft.com/office/drawing/2014/main" id="{08C8D8F4-9732-D54A-9B3D-D9831507BC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430" y="1741734"/>
            <a:ext cx="11839074" cy="29227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61B97EC-4F17-6645-89BC-04E909E52348}"/>
              </a:ext>
            </a:extLst>
          </p:cNvPr>
          <p:cNvSpPr txBox="1"/>
          <p:nvPr/>
        </p:nvSpPr>
        <p:spPr>
          <a:xfrm>
            <a:off x="209430" y="4758578"/>
            <a:ext cx="6648600" cy="1569660"/>
          </a:xfrm>
          <a:prstGeom prst="rect">
            <a:avLst/>
          </a:prstGeom>
          <a:noFill/>
        </p:spPr>
        <p:txBody>
          <a:bodyPr wrap="square" rtlCol="0">
            <a:spAutoFit/>
          </a:bodyPr>
          <a:lstStyle/>
          <a:p>
            <a:pPr algn="ctr"/>
            <a:r>
              <a:rPr lang="en-US" sz="2400" dirty="0"/>
              <a:t>Define operational intent in reference setpoints</a:t>
            </a:r>
          </a:p>
          <a:p>
            <a:pPr algn="ctr"/>
            <a:r>
              <a:rPr lang="en-US" sz="2400" dirty="0"/>
              <a:t>Compare actual setpoints to ‘reference’ </a:t>
            </a:r>
          </a:p>
          <a:p>
            <a:pPr algn="ctr"/>
            <a:r>
              <a:rPr lang="en-US" sz="2400" dirty="0"/>
              <a:t>Enable operator to ‘push’ automated corrections when divergence is detected</a:t>
            </a:r>
          </a:p>
        </p:txBody>
      </p:sp>
      <p:pic>
        <p:nvPicPr>
          <p:cNvPr id="10" name="Picture 9">
            <a:extLst>
              <a:ext uri="{FF2B5EF4-FFF2-40B4-BE49-F238E27FC236}">
                <a16:creationId xmlns:a16="http://schemas.microsoft.com/office/drawing/2014/main" id="{6ADABF02-860D-1641-99A8-5FCB80421C38}"/>
              </a:ext>
            </a:extLst>
          </p:cNvPr>
          <p:cNvPicPr>
            <a:picLocks noChangeAspect="1"/>
          </p:cNvPicPr>
          <p:nvPr/>
        </p:nvPicPr>
        <p:blipFill>
          <a:blip r:embed="rId4"/>
          <a:stretch>
            <a:fillRect/>
          </a:stretch>
        </p:blipFill>
        <p:spPr>
          <a:xfrm>
            <a:off x="7155601" y="4036902"/>
            <a:ext cx="4892903" cy="2766792"/>
          </a:xfrm>
          <a:prstGeom prst="rect">
            <a:avLst/>
          </a:prstGeom>
        </p:spPr>
      </p:pic>
    </p:spTree>
    <p:extLst>
      <p:ext uri="{BB962C8B-B14F-4D97-AF65-F5344CB8AC3E}">
        <p14:creationId xmlns:p14="http://schemas.microsoft.com/office/powerpoint/2010/main" val="1843867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F3A70-D5FC-AB4C-9FD9-27CA81777E76}"/>
              </a:ext>
            </a:extLst>
          </p:cNvPr>
          <p:cNvSpPr>
            <a:spLocks noGrp="1"/>
          </p:cNvSpPr>
          <p:nvPr>
            <p:ph type="title"/>
          </p:nvPr>
        </p:nvSpPr>
        <p:spPr/>
        <p:txBody>
          <a:bodyPr/>
          <a:lstStyle/>
          <a:p>
            <a:r>
              <a:rPr lang="en-US" dirty="0"/>
              <a:t>Ongoing work and call to action</a:t>
            </a:r>
          </a:p>
        </p:txBody>
      </p:sp>
      <p:sp>
        <p:nvSpPr>
          <p:cNvPr id="3" name="Content Placeholder 2">
            <a:extLst>
              <a:ext uri="{FF2B5EF4-FFF2-40B4-BE49-F238E27FC236}">
                <a16:creationId xmlns:a16="http://schemas.microsoft.com/office/drawing/2014/main" id="{E0C40BC5-0C37-F74F-8182-F903901E4890}"/>
              </a:ext>
            </a:extLst>
          </p:cNvPr>
          <p:cNvSpPr>
            <a:spLocks noGrp="1"/>
          </p:cNvSpPr>
          <p:nvPr>
            <p:ph idx="1"/>
          </p:nvPr>
        </p:nvSpPr>
        <p:spPr>
          <a:xfrm>
            <a:off x="838200" y="1825625"/>
            <a:ext cx="5324061" cy="4351338"/>
          </a:xfrm>
        </p:spPr>
        <p:txBody>
          <a:bodyPr>
            <a:normAutofit/>
          </a:bodyPr>
          <a:lstStyle/>
          <a:p>
            <a:pPr>
              <a:lnSpc>
                <a:spcPct val="120000"/>
              </a:lnSpc>
              <a:spcBef>
                <a:spcPts val="400"/>
              </a:spcBef>
            </a:pPr>
            <a:r>
              <a:rPr lang="en-US" dirty="0">
                <a:solidFill>
                  <a:schemeClr val="accent1">
                    <a:lumMod val="75000"/>
                  </a:schemeClr>
                </a:solidFill>
              </a:rPr>
              <a:t>More buildings and early users</a:t>
            </a:r>
          </a:p>
          <a:p>
            <a:pPr>
              <a:lnSpc>
                <a:spcPct val="120000"/>
              </a:lnSpc>
              <a:spcBef>
                <a:spcPts val="400"/>
              </a:spcBef>
            </a:pPr>
            <a:r>
              <a:rPr lang="en-US" dirty="0">
                <a:solidFill>
                  <a:schemeClr val="accent1">
                    <a:lumMod val="75000"/>
                  </a:schemeClr>
                </a:solidFill>
              </a:rPr>
              <a:t>More technology/service partners</a:t>
            </a:r>
          </a:p>
          <a:p>
            <a:pPr>
              <a:lnSpc>
                <a:spcPct val="120000"/>
              </a:lnSpc>
              <a:spcBef>
                <a:spcPts val="400"/>
              </a:spcBef>
            </a:pPr>
            <a:r>
              <a:rPr lang="en-US" dirty="0">
                <a:solidFill>
                  <a:schemeClr val="accent1">
                    <a:lumMod val="75000"/>
                  </a:schemeClr>
                </a:solidFill>
              </a:rPr>
              <a:t>Additional operational strategies</a:t>
            </a:r>
          </a:p>
          <a:p>
            <a:pPr lvl="1">
              <a:lnSpc>
                <a:spcPct val="120000"/>
              </a:lnSpc>
              <a:spcBef>
                <a:spcPts val="400"/>
              </a:spcBef>
            </a:pPr>
            <a:r>
              <a:rPr lang="en-US" dirty="0">
                <a:solidFill>
                  <a:schemeClr val="accent1">
                    <a:lumMod val="75000"/>
                  </a:schemeClr>
                </a:solidFill>
              </a:rPr>
              <a:t>Demand flex/demand </a:t>
            </a:r>
            <a:r>
              <a:rPr lang="en-US" dirty="0" err="1">
                <a:solidFill>
                  <a:schemeClr val="accent1">
                    <a:lumMod val="75000"/>
                  </a:schemeClr>
                </a:solidFill>
              </a:rPr>
              <a:t>mgt</a:t>
            </a:r>
            <a:endParaRPr lang="en-US" dirty="0">
              <a:solidFill>
                <a:schemeClr val="accent1">
                  <a:lumMod val="75000"/>
                </a:schemeClr>
              </a:solidFill>
            </a:endParaRPr>
          </a:p>
          <a:p>
            <a:pPr lvl="1">
              <a:lnSpc>
                <a:spcPct val="120000"/>
              </a:lnSpc>
              <a:spcBef>
                <a:spcPts val="400"/>
              </a:spcBef>
            </a:pPr>
            <a:r>
              <a:rPr lang="en-US" dirty="0">
                <a:solidFill>
                  <a:schemeClr val="accent1">
                    <a:lumMod val="75000"/>
                  </a:schemeClr>
                </a:solidFill>
              </a:rPr>
              <a:t>Automated </a:t>
            </a:r>
            <a:r>
              <a:rPr lang="en-US" dirty="0" err="1">
                <a:solidFill>
                  <a:schemeClr val="accent1">
                    <a:lumMod val="75000"/>
                  </a:schemeClr>
                </a:solidFill>
              </a:rPr>
              <a:t>Cx</a:t>
            </a:r>
            <a:r>
              <a:rPr lang="en-US" dirty="0">
                <a:solidFill>
                  <a:schemeClr val="accent1">
                    <a:lumMod val="75000"/>
                  </a:schemeClr>
                </a:solidFill>
              </a:rPr>
              <a:t>, functional testing</a:t>
            </a:r>
          </a:p>
          <a:p>
            <a:pPr>
              <a:lnSpc>
                <a:spcPct val="120000"/>
              </a:lnSpc>
              <a:spcBef>
                <a:spcPts val="400"/>
              </a:spcBef>
            </a:pPr>
            <a:endParaRPr lang="en-US" dirty="0"/>
          </a:p>
        </p:txBody>
      </p:sp>
      <p:pic>
        <p:nvPicPr>
          <p:cNvPr id="9" name="Picture 8">
            <a:extLst>
              <a:ext uri="{FF2B5EF4-FFF2-40B4-BE49-F238E27FC236}">
                <a16:creationId xmlns:a16="http://schemas.microsoft.com/office/drawing/2014/main" id="{34104A44-9178-354F-B9FC-013EA2DEFCDE}"/>
              </a:ext>
            </a:extLst>
          </p:cNvPr>
          <p:cNvPicPr>
            <a:picLocks noChangeAspect="1"/>
          </p:cNvPicPr>
          <p:nvPr/>
        </p:nvPicPr>
        <p:blipFill rotWithShape="1">
          <a:blip r:embed="rId3">
            <a:extLst>
              <a:ext uri="{28A0092B-C50C-407E-A947-70E740481C1C}">
                <a14:useLocalDpi xmlns:a14="http://schemas.microsoft.com/office/drawing/2010/main" val="0"/>
              </a:ext>
            </a:extLst>
          </a:blip>
          <a:srcRect l="51777"/>
          <a:stretch/>
        </p:blipFill>
        <p:spPr>
          <a:xfrm>
            <a:off x="6407588" y="1690688"/>
            <a:ext cx="5368100" cy="5081878"/>
          </a:xfrm>
          <a:prstGeom prst="rect">
            <a:avLst/>
          </a:prstGeom>
        </p:spPr>
      </p:pic>
    </p:spTree>
    <p:extLst>
      <p:ext uri="{BB962C8B-B14F-4D97-AF65-F5344CB8AC3E}">
        <p14:creationId xmlns:p14="http://schemas.microsoft.com/office/powerpoint/2010/main" val="3813455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653E007-FC4C-4B48-B1C5-5FCA403CA2DE}"/>
              </a:ext>
            </a:extLst>
          </p:cNvPr>
          <p:cNvPicPr>
            <a:picLocks noGrp="1" noChangeAspect="1"/>
          </p:cNvPicPr>
          <p:nvPr>
            <p:ph idx="1"/>
          </p:nvPr>
        </p:nvPicPr>
        <p:blipFill>
          <a:blip r:embed="rId3"/>
          <a:stretch>
            <a:fillRect/>
          </a:stretch>
        </p:blipFill>
        <p:spPr>
          <a:xfrm>
            <a:off x="1276152" y="646771"/>
            <a:ext cx="10061518" cy="4713675"/>
          </a:xfrm>
        </p:spPr>
      </p:pic>
      <p:sp>
        <p:nvSpPr>
          <p:cNvPr id="6" name="TextBox 5">
            <a:extLst>
              <a:ext uri="{FF2B5EF4-FFF2-40B4-BE49-F238E27FC236}">
                <a16:creationId xmlns:a16="http://schemas.microsoft.com/office/drawing/2014/main" id="{63AC90EA-482C-A245-A64C-CC2EDE95D28E}"/>
              </a:ext>
            </a:extLst>
          </p:cNvPr>
          <p:cNvSpPr txBox="1"/>
          <p:nvPr/>
        </p:nvSpPr>
        <p:spPr>
          <a:xfrm>
            <a:off x="0" y="5755103"/>
            <a:ext cx="12192000" cy="954107"/>
          </a:xfrm>
          <a:prstGeom prst="rect">
            <a:avLst/>
          </a:prstGeom>
          <a:noFill/>
        </p:spPr>
        <p:txBody>
          <a:bodyPr wrap="square" rtlCol="0">
            <a:spAutoFit/>
          </a:bodyPr>
          <a:lstStyle/>
          <a:p>
            <a:pPr algn="ctr"/>
            <a:r>
              <a:rPr lang="en-US" sz="2800" b="1" dirty="0" err="1">
                <a:solidFill>
                  <a:schemeClr val="accent2"/>
                </a:solidFill>
              </a:rPr>
              <a:t>JGranderson@lbl.gov</a:t>
            </a:r>
            <a:endParaRPr lang="en-US" sz="2800" b="1" dirty="0">
              <a:solidFill>
                <a:schemeClr val="accent2"/>
              </a:solidFill>
            </a:endParaRPr>
          </a:p>
          <a:p>
            <a:pPr algn="ctr"/>
            <a:r>
              <a:rPr lang="en-US" sz="2800" b="1" dirty="0">
                <a:solidFill>
                  <a:schemeClr val="accent2"/>
                </a:solidFill>
              </a:rPr>
              <a:t>https://</a:t>
            </a:r>
            <a:r>
              <a:rPr lang="en-US" sz="2800" b="1" dirty="0" err="1">
                <a:solidFill>
                  <a:schemeClr val="accent2"/>
                </a:solidFill>
              </a:rPr>
              <a:t>transformingbuildingcontrols.lbl.gov</a:t>
            </a:r>
            <a:endParaRPr lang="en-US" sz="2800" b="1" dirty="0">
              <a:solidFill>
                <a:schemeClr val="accent2"/>
              </a:solidFill>
            </a:endParaRPr>
          </a:p>
        </p:txBody>
      </p:sp>
    </p:spTree>
    <p:extLst>
      <p:ext uri="{BB962C8B-B14F-4D97-AF65-F5344CB8AC3E}">
        <p14:creationId xmlns:p14="http://schemas.microsoft.com/office/powerpoint/2010/main" val="404046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69DC-DF73-1441-9530-0A1C7AC46926}"/>
              </a:ext>
            </a:extLst>
          </p:cNvPr>
          <p:cNvSpPr>
            <a:spLocks noGrp="1"/>
          </p:cNvSpPr>
          <p:nvPr>
            <p:ph type="title"/>
          </p:nvPr>
        </p:nvSpPr>
        <p:spPr/>
        <p:txBody>
          <a:bodyPr/>
          <a:lstStyle/>
          <a:p>
            <a:r>
              <a:rPr lang="en-US" dirty="0"/>
              <a:t>Our buildings are generating more data than ever before</a:t>
            </a:r>
          </a:p>
        </p:txBody>
      </p:sp>
      <p:sp>
        <p:nvSpPr>
          <p:cNvPr id="5" name="TextBox 4">
            <a:extLst>
              <a:ext uri="{FF2B5EF4-FFF2-40B4-BE49-F238E27FC236}">
                <a16:creationId xmlns:a16="http://schemas.microsoft.com/office/drawing/2014/main" id="{67DAF88C-690A-6747-A55F-D0F06769C343}"/>
              </a:ext>
            </a:extLst>
          </p:cNvPr>
          <p:cNvSpPr txBox="1"/>
          <p:nvPr/>
        </p:nvSpPr>
        <p:spPr>
          <a:xfrm>
            <a:off x="8634419" y="3127751"/>
            <a:ext cx="3055819" cy="2400657"/>
          </a:xfrm>
          <a:prstGeom prst="rect">
            <a:avLst/>
          </a:prstGeom>
          <a:noFill/>
        </p:spPr>
        <p:txBody>
          <a:bodyPr wrap="square" rtlCol="0">
            <a:spAutoFit/>
          </a:bodyPr>
          <a:lstStyle/>
          <a:p>
            <a:pPr algn="ctr"/>
            <a:r>
              <a:rPr lang="en-US" sz="3000" dirty="0"/>
              <a:t>Project Haystack has made it easier for applications to use that wealth of data </a:t>
            </a:r>
          </a:p>
        </p:txBody>
      </p:sp>
      <p:pic>
        <p:nvPicPr>
          <p:cNvPr id="15" name="Content Placeholder 4">
            <a:extLst>
              <a:ext uri="{FF2B5EF4-FFF2-40B4-BE49-F238E27FC236}">
                <a16:creationId xmlns:a16="http://schemas.microsoft.com/office/drawing/2014/main" id="{ED8174C9-0E12-DC45-85F5-6612BDF33A4B}"/>
              </a:ext>
            </a:extLst>
          </p:cNvPr>
          <p:cNvPicPr>
            <a:picLocks noChangeAspect="1"/>
          </p:cNvPicPr>
          <p:nvPr/>
        </p:nvPicPr>
        <p:blipFill rotWithShape="1">
          <a:blip r:embed="rId3"/>
          <a:srcRect l="6961" t="9195" r="52615"/>
          <a:stretch/>
        </p:blipFill>
        <p:spPr>
          <a:xfrm>
            <a:off x="280986" y="2072831"/>
            <a:ext cx="3057454" cy="4564429"/>
          </a:xfrm>
          <a:prstGeom prst="rect">
            <a:avLst/>
          </a:prstGeom>
        </p:spPr>
      </p:pic>
      <p:pic>
        <p:nvPicPr>
          <p:cNvPr id="10" name="Picture 9">
            <a:extLst>
              <a:ext uri="{FF2B5EF4-FFF2-40B4-BE49-F238E27FC236}">
                <a16:creationId xmlns:a16="http://schemas.microsoft.com/office/drawing/2014/main" id="{26D91DCD-985C-5640-8878-1CEC5D9E994A}"/>
              </a:ext>
            </a:extLst>
          </p:cNvPr>
          <p:cNvPicPr>
            <a:picLocks noChangeAspect="1"/>
          </p:cNvPicPr>
          <p:nvPr/>
        </p:nvPicPr>
        <p:blipFill>
          <a:blip r:embed="rId4"/>
          <a:stretch>
            <a:fillRect/>
          </a:stretch>
        </p:blipFill>
        <p:spPr>
          <a:xfrm>
            <a:off x="3456123" y="4088537"/>
            <a:ext cx="4827722" cy="754163"/>
          </a:xfrm>
          <a:prstGeom prst="rect">
            <a:avLst/>
          </a:prstGeom>
        </p:spPr>
      </p:pic>
    </p:spTree>
    <p:extLst>
      <p:ext uri="{BB962C8B-B14F-4D97-AF65-F5344CB8AC3E}">
        <p14:creationId xmlns:p14="http://schemas.microsoft.com/office/powerpoint/2010/main" val="1773873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F3A70-D5FC-AB4C-9FD9-27CA81777E76}"/>
              </a:ext>
            </a:extLst>
          </p:cNvPr>
          <p:cNvSpPr>
            <a:spLocks noGrp="1"/>
          </p:cNvSpPr>
          <p:nvPr>
            <p:ph type="title"/>
          </p:nvPr>
        </p:nvSpPr>
        <p:spPr/>
        <p:txBody>
          <a:bodyPr/>
          <a:lstStyle/>
          <a:p>
            <a:r>
              <a:rPr lang="en-US" dirty="0"/>
              <a:t>This technology is core to the future of buildings</a:t>
            </a:r>
          </a:p>
        </p:txBody>
      </p:sp>
      <p:sp>
        <p:nvSpPr>
          <p:cNvPr id="3" name="Content Placeholder 2">
            <a:extLst>
              <a:ext uri="{FF2B5EF4-FFF2-40B4-BE49-F238E27FC236}">
                <a16:creationId xmlns:a16="http://schemas.microsoft.com/office/drawing/2014/main" id="{E0C40BC5-0C37-F74F-8182-F903901E4890}"/>
              </a:ext>
            </a:extLst>
          </p:cNvPr>
          <p:cNvSpPr>
            <a:spLocks noGrp="1"/>
          </p:cNvSpPr>
          <p:nvPr>
            <p:ph idx="1"/>
          </p:nvPr>
        </p:nvSpPr>
        <p:spPr>
          <a:xfrm>
            <a:off x="653144" y="1825625"/>
            <a:ext cx="5528996" cy="4351338"/>
          </a:xfrm>
        </p:spPr>
        <p:txBody>
          <a:bodyPr>
            <a:normAutofit fontScale="92500"/>
          </a:bodyPr>
          <a:lstStyle/>
          <a:p>
            <a:pPr>
              <a:lnSpc>
                <a:spcPct val="120000"/>
              </a:lnSpc>
              <a:spcBef>
                <a:spcPts val="400"/>
              </a:spcBef>
            </a:pPr>
            <a:r>
              <a:rPr lang="en-US" dirty="0">
                <a:solidFill>
                  <a:schemeClr val="accent1">
                    <a:lumMod val="75000"/>
                  </a:schemeClr>
                </a:solidFill>
              </a:rPr>
              <a:t>Historic investments in retrofits and electrification</a:t>
            </a:r>
          </a:p>
          <a:p>
            <a:pPr>
              <a:lnSpc>
                <a:spcPct val="120000"/>
              </a:lnSpc>
              <a:spcBef>
                <a:spcPts val="400"/>
              </a:spcBef>
            </a:pPr>
            <a:r>
              <a:rPr lang="en-US" dirty="0">
                <a:solidFill>
                  <a:schemeClr val="bg1"/>
                </a:solidFill>
              </a:rPr>
              <a:t>Retiring workforce, next gen. expects networked intelligent systems </a:t>
            </a:r>
          </a:p>
          <a:p>
            <a:pPr>
              <a:lnSpc>
                <a:spcPct val="120000"/>
              </a:lnSpc>
              <a:spcBef>
                <a:spcPts val="400"/>
              </a:spcBef>
            </a:pPr>
            <a:r>
              <a:rPr lang="en-US" dirty="0">
                <a:solidFill>
                  <a:schemeClr val="bg1"/>
                </a:solidFill>
              </a:rPr>
              <a:t>Industry mobilization around speed and climate urgency</a:t>
            </a:r>
          </a:p>
          <a:p>
            <a:pPr>
              <a:lnSpc>
                <a:spcPct val="120000"/>
              </a:lnSpc>
              <a:spcBef>
                <a:spcPts val="400"/>
              </a:spcBef>
            </a:pPr>
            <a:r>
              <a:rPr lang="en-US" dirty="0">
                <a:solidFill>
                  <a:schemeClr val="bg1"/>
                </a:solidFill>
              </a:rPr>
              <a:t>Increasing asks of our buildings – health, grid, DERs, IEA</a:t>
            </a:r>
          </a:p>
        </p:txBody>
      </p:sp>
      <p:sp>
        <p:nvSpPr>
          <p:cNvPr id="4" name="Content Placeholder 2">
            <a:extLst>
              <a:ext uri="{FF2B5EF4-FFF2-40B4-BE49-F238E27FC236}">
                <a16:creationId xmlns:a16="http://schemas.microsoft.com/office/drawing/2014/main" id="{35DC3996-8A7A-E34B-B182-0D0D2B4194BE}"/>
              </a:ext>
            </a:extLst>
          </p:cNvPr>
          <p:cNvSpPr txBox="1">
            <a:spLocks/>
          </p:cNvSpPr>
          <p:nvPr/>
        </p:nvSpPr>
        <p:spPr>
          <a:xfrm>
            <a:off x="6848061" y="1825625"/>
            <a:ext cx="5343939" cy="43513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400"/>
              </a:spcBef>
            </a:pPr>
            <a:r>
              <a:rPr lang="en-US" dirty="0">
                <a:solidFill>
                  <a:schemeClr val="accent1">
                    <a:lumMod val="75000"/>
                  </a:schemeClr>
                </a:solidFill>
              </a:rPr>
              <a:t>Persistent performance, enduring value</a:t>
            </a:r>
          </a:p>
          <a:p>
            <a:pPr>
              <a:lnSpc>
                <a:spcPct val="120000"/>
              </a:lnSpc>
              <a:spcBef>
                <a:spcPts val="400"/>
              </a:spcBef>
            </a:pPr>
            <a:r>
              <a:rPr lang="en-US" dirty="0">
                <a:solidFill>
                  <a:schemeClr val="bg1"/>
                </a:solidFill>
              </a:rPr>
              <a:t>Automation and modern tools for building O&amp;M</a:t>
            </a:r>
          </a:p>
          <a:p>
            <a:pPr>
              <a:lnSpc>
                <a:spcPct val="120000"/>
              </a:lnSpc>
              <a:spcBef>
                <a:spcPts val="400"/>
              </a:spcBef>
            </a:pPr>
            <a:r>
              <a:rPr lang="en-US" dirty="0">
                <a:solidFill>
                  <a:schemeClr val="bg1"/>
                </a:solidFill>
              </a:rPr>
              <a:t>Mechanism to scale across systems, data models, </a:t>
            </a:r>
            <a:r>
              <a:rPr lang="en-US" dirty="0" err="1">
                <a:solidFill>
                  <a:schemeClr val="bg1"/>
                </a:solidFill>
              </a:rPr>
              <a:t>equipt</a:t>
            </a:r>
            <a:r>
              <a:rPr lang="en-US" dirty="0">
                <a:solidFill>
                  <a:schemeClr val="bg1"/>
                </a:solidFill>
              </a:rPr>
              <a:t> configurations  </a:t>
            </a:r>
          </a:p>
          <a:p>
            <a:pPr>
              <a:lnSpc>
                <a:spcPct val="120000"/>
              </a:lnSpc>
              <a:spcBef>
                <a:spcPts val="400"/>
              </a:spcBef>
            </a:pPr>
            <a:r>
              <a:rPr lang="en-US" dirty="0">
                <a:solidFill>
                  <a:schemeClr val="bg1"/>
                </a:solidFill>
              </a:rPr>
              <a:t>Growing footprint of software-based infrastructure to rapidly deploy</a:t>
            </a:r>
          </a:p>
        </p:txBody>
      </p:sp>
    </p:spTree>
    <p:extLst>
      <p:ext uri="{BB962C8B-B14F-4D97-AF65-F5344CB8AC3E}">
        <p14:creationId xmlns:p14="http://schemas.microsoft.com/office/powerpoint/2010/main" val="496297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F3A70-D5FC-AB4C-9FD9-27CA81777E76}"/>
              </a:ext>
            </a:extLst>
          </p:cNvPr>
          <p:cNvSpPr>
            <a:spLocks noGrp="1"/>
          </p:cNvSpPr>
          <p:nvPr>
            <p:ph type="title"/>
          </p:nvPr>
        </p:nvSpPr>
        <p:spPr/>
        <p:txBody>
          <a:bodyPr/>
          <a:lstStyle/>
          <a:p>
            <a:r>
              <a:rPr lang="en-US" dirty="0"/>
              <a:t>This technology is core to the future of buildings</a:t>
            </a:r>
          </a:p>
        </p:txBody>
      </p:sp>
      <p:sp>
        <p:nvSpPr>
          <p:cNvPr id="3" name="Content Placeholder 2">
            <a:extLst>
              <a:ext uri="{FF2B5EF4-FFF2-40B4-BE49-F238E27FC236}">
                <a16:creationId xmlns:a16="http://schemas.microsoft.com/office/drawing/2014/main" id="{E0C40BC5-0C37-F74F-8182-F903901E4890}"/>
              </a:ext>
            </a:extLst>
          </p:cNvPr>
          <p:cNvSpPr>
            <a:spLocks noGrp="1"/>
          </p:cNvSpPr>
          <p:nvPr>
            <p:ph idx="1"/>
          </p:nvPr>
        </p:nvSpPr>
        <p:spPr>
          <a:xfrm>
            <a:off x="653144" y="1825625"/>
            <a:ext cx="5528996" cy="4351338"/>
          </a:xfrm>
        </p:spPr>
        <p:txBody>
          <a:bodyPr>
            <a:normAutofit fontScale="92500"/>
          </a:bodyPr>
          <a:lstStyle/>
          <a:p>
            <a:pPr>
              <a:lnSpc>
                <a:spcPct val="120000"/>
              </a:lnSpc>
              <a:spcBef>
                <a:spcPts val="400"/>
              </a:spcBef>
            </a:pPr>
            <a:r>
              <a:rPr lang="en-US" dirty="0">
                <a:solidFill>
                  <a:schemeClr val="accent1">
                    <a:lumMod val="75000"/>
                  </a:schemeClr>
                </a:solidFill>
              </a:rPr>
              <a:t>Historic investments in retrofits and electrification</a:t>
            </a:r>
          </a:p>
          <a:p>
            <a:pPr>
              <a:lnSpc>
                <a:spcPct val="120000"/>
              </a:lnSpc>
              <a:spcBef>
                <a:spcPts val="400"/>
              </a:spcBef>
            </a:pPr>
            <a:r>
              <a:rPr lang="en-US" dirty="0">
                <a:solidFill>
                  <a:schemeClr val="accent1">
                    <a:lumMod val="75000"/>
                  </a:schemeClr>
                </a:solidFill>
              </a:rPr>
              <a:t>Retiring workforce, next gen. expects networked intelligent systems </a:t>
            </a:r>
          </a:p>
          <a:p>
            <a:pPr>
              <a:lnSpc>
                <a:spcPct val="120000"/>
              </a:lnSpc>
              <a:spcBef>
                <a:spcPts val="400"/>
              </a:spcBef>
            </a:pPr>
            <a:r>
              <a:rPr lang="en-US" dirty="0">
                <a:solidFill>
                  <a:schemeClr val="bg1"/>
                </a:solidFill>
              </a:rPr>
              <a:t>Industry mobilization around speed and climate urgency</a:t>
            </a:r>
          </a:p>
          <a:p>
            <a:pPr>
              <a:lnSpc>
                <a:spcPct val="120000"/>
              </a:lnSpc>
              <a:spcBef>
                <a:spcPts val="400"/>
              </a:spcBef>
            </a:pPr>
            <a:r>
              <a:rPr lang="en-US" dirty="0">
                <a:solidFill>
                  <a:schemeClr val="bg1"/>
                </a:solidFill>
              </a:rPr>
              <a:t>Increasing asks of our buildings – health, grid, DERs, IEA</a:t>
            </a:r>
          </a:p>
        </p:txBody>
      </p:sp>
      <p:sp>
        <p:nvSpPr>
          <p:cNvPr id="4" name="Content Placeholder 2">
            <a:extLst>
              <a:ext uri="{FF2B5EF4-FFF2-40B4-BE49-F238E27FC236}">
                <a16:creationId xmlns:a16="http://schemas.microsoft.com/office/drawing/2014/main" id="{35DC3996-8A7A-E34B-B182-0D0D2B4194BE}"/>
              </a:ext>
            </a:extLst>
          </p:cNvPr>
          <p:cNvSpPr txBox="1">
            <a:spLocks/>
          </p:cNvSpPr>
          <p:nvPr/>
        </p:nvSpPr>
        <p:spPr>
          <a:xfrm>
            <a:off x="6848061" y="1825625"/>
            <a:ext cx="5343939" cy="43513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400"/>
              </a:spcBef>
            </a:pPr>
            <a:r>
              <a:rPr lang="en-US" dirty="0">
                <a:solidFill>
                  <a:schemeClr val="accent1">
                    <a:lumMod val="75000"/>
                  </a:schemeClr>
                </a:solidFill>
              </a:rPr>
              <a:t>Persistent performance, enduring value</a:t>
            </a:r>
          </a:p>
          <a:p>
            <a:pPr>
              <a:lnSpc>
                <a:spcPct val="120000"/>
              </a:lnSpc>
              <a:spcBef>
                <a:spcPts val="400"/>
              </a:spcBef>
            </a:pPr>
            <a:r>
              <a:rPr lang="en-US" dirty="0">
                <a:solidFill>
                  <a:schemeClr val="accent1">
                    <a:lumMod val="75000"/>
                  </a:schemeClr>
                </a:solidFill>
              </a:rPr>
              <a:t>Automation and modern tools for building O&amp;M</a:t>
            </a:r>
          </a:p>
          <a:p>
            <a:pPr>
              <a:lnSpc>
                <a:spcPct val="120000"/>
              </a:lnSpc>
              <a:spcBef>
                <a:spcPts val="400"/>
              </a:spcBef>
            </a:pPr>
            <a:r>
              <a:rPr lang="en-US" dirty="0">
                <a:solidFill>
                  <a:schemeClr val="bg1"/>
                </a:solidFill>
              </a:rPr>
              <a:t>Mechanism to scale across systems, data models, </a:t>
            </a:r>
            <a:r>
              <a:rPr lang="en-US" dirty="0" err="1">
                <a:solidFill>
                  <a:schemeClr val="bg1"/>
                </a:solidFill>
              </a:rPr>
              <a:t>equipt</a:t>
            </a:r>
            <a:r>
              <a:rPr lang="en-US" dirty="0">
                <a:solidFill>
                  <a:schemeClr val="bg1"/>
                </a:solidFill>
              </a:rPr>
              <a:t> configurations  </a:t>
            </a:r>
          </a:p>
          <a:p>
            <a:pPr>
              <a:lnSpc>
                <a:spcPct val="120000"/>
              </a:lnSpc>
              <a:spcBef>
                <a:spcPts val="400"/>
              </a:spcBef>
            </a:pPr>
            <a:r>
              <a:rPr lang="en-US" dirty="0">
                <a:solidFill>
                  <a:schemeClr val="bg1"/>
                </a:solidFill>
              </a:rPr>
              <a:t>Growing footprint of software-based infrastructure to rapidly deploy</a:t>
            </a:r>
          </a:p>
        </p:txBody>
      </p:sp>
    </p:spTree>
    <p:extLst>
      <p:ext uri="{BB962C8B-B14F-4D97-AF65-F5344CB8AC3E}">
        <p14:creationId xmlns:p14="http://schemas.microsoft.com/office/powerpoint/2010/main" val="3956665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F3A70-D5FC-AB4C-9FD9-27CA81777E76}"/>
              </a:ext>
            </a:extLst>
          </p:cNvPr>
          <p:cNvSpPr>
            <a:spLocks noGrp="1"/>
          </p:cNvSpPr>
          <p:nvPr>
            <p:ph type="title"/>
          </p:nvPr>
        </p:nvSpPr>
        <p:spPr/>
        <p:txBody>
          <a:bodyPr/>
          <a:lstStyle/>
          <a:p>
            <a:r>
              <a:rPr lang="en-US" dirty="0"/>
              <a:t>This technology is core to the future of buildings</a:t>
            </a:r>
          </a:p>
        </p:txBody>
      </p:sp>
      <p:sp>
        <p:nvSpPr>
          <p:cNvPr id="3" name="Content Placeholder 2">
            <a:extLst>
              <a:ext uri="{FF2B5EF4-FFF2-40B4-BE49-F238E27FC236}">
                <a16:creationId xmlns:a16="http://schemas.microsoft.com/office/drawing/2014/main" id="{E0C40BC5-0C37-F74F-8182-F903901E4890}"/>
              </a:ext>
            </a:extLst>
          </p:cNvPr>
          <p:cNvSpPr>
            <a:spLocks noGrp="1"/>
          </p:cNvSpPr>
          <p:nvPr>
            <p:ph idx="1"/>
          </p:nvPr>
        </p:nvSpPr>
        <p:spPr>
          <a:xfrm>
            <a:off x="653144" y="1825625"/>
            <a:ext cx="5528996" cy="4351338"/>
          </a:xfrm>
        </p:spPr>
        <p:txBody>
          <a:bodyPr>
            <a:normAutofit fontScale="92500"/>
          </a:bodyPr>
          <a:lstStyle/>
          <a:p>
            <a:pPr>
              <a:lnSpc>
                <a:spcPct val="120000"/>
              </a:lnSpc>
              <a:spcBef>
                <a:spcPts val="400"/>
              </a:spcBef>
            </a:pPr>
            <a:r>
              <a:rPr lang="en-US" dirty="0">
                <a:solidFill>
                  <a:schemeClr val="accent1">
                    <a:lumMod val="75000"/>
                  </a:schemeClr>
                </a:solidFill>
              </a:rPr>
              <a:t>Historic investments in retrofits and electrification</a:t>
            </a:r>
          </a:p>
          <a:p>
            <a:pPr>
              <a:lnSpc>
                <a:spcPct val="120000"/>
              </a:lnSpc>
              <a:spcBef>
                <a:spcPts val="400"/>
              </a:spcBef>
            </a:pPr>
            <a:r>
              <a:rPr lang="en-US" dirty="0">
                <a:solidFill>
                  <a:schemeClr val="accent1">
                    <a:lumMod val="75000"/>
                  </a:schemeClr>
                </a:solidFill>
              </a:rPr>
              <a:t>Retiring workforce, next gen. expects networked intelligent systems </a:t>
            </a:r>
          </a:p>
          <a:p>
            <a:pPr>
              <a:lnSpc>
                <a:spcPct val="120000"/>
              </a:lnSpc>
              <a:spcBef>
                <a:spcPts val="400"/>
              </a:spcBef>
            </a:pPr>
            <a:r>
              <a:rPr lang="en-US" dirty="0">
                <a:solidFill>
                  <a:schemeClr val="accent1">
                    <a:lumMod val="75000"/>
                  </a:schemeClr>
                </a:solidFill>
              </a:rPr>
              <a:t>Industry mobilization around speed and climate urgency</a:t>
            </a:r>
          </a:p>
          <a:p>
            <a:pPr>
              <a:lnSpc>
                <a:spcPct val="120000"/>
              </a:lnSpc>
              <a:spcBef>
                <a:spcPts val="400"/>
              </a:spcBef>
            </a:pPr>
            <a:r>
              <a:rPr lang="en-US" dirty="0">
                <a:solidFill>
                  <a:schemeClr val="accent1">
                    <a:lumMod val="75000"/>
                  </a:schemeClr>
                </a:solidFill>
              </a:rPr>
              <a:t>Increasing asks of our buildings – health, grid, DERs, GHGs</a:t>
            </a:r>
          </a:p>
        </p:txBody>
      </p:sp>
      <p:sp>
        <p:nvSpPr>
          <p:cNvPr id="4" name="Content Placeholder 2">
            <a:extLst>
              <a:ext uri="{FF2B5EF4-FFF2-40B4-BE49-F238E27FC236}">
                <a16:creationId xmlns:a16="http://schemas.microsoft.com/office/drawing/2014/main" id="{35DC3996-8A7A-E34B-B182-0D0D2B4194BE}"/>
              </a:ext>
            </a:extLst>
          </p:cNvPr>
          <p:cNvSpPr txBox="1">
            <a:spLocks/>
          </p:cNvSpPr>
          <p:nvPr/>
        </p:nvSpPr>
        <p:spPr>
          <a:xfrm>
            <a:off x="6848061" y="1825625"/>
            <a:ext cx="5343939" cy="43513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400"/>
              </a:spcBef>
            </a:pPr>
            <a:r>
              <a:rPr lang="en-US" dirty="0">
                <a:solidFill>
                  <a:schemeClr val="accent1">
                    <a:lumMod val="75000"/>
                  </a:schemeClr>
                </a:solidFill>
              </a:rPr>
              <a:t>Persistent performance, enduring value</a:t>
            </a:r>
          </a:p>
          <a:p>
            <a:pPr>
              <a:lnSpc>
                <a:spcPct val="120000"/>
              </a:lnSpc>
              <a:spcBef>
                <a:spcPts val="400"/>
              </a:spcBef>
            </a:pPr>
            <a:r>
              <a:rPr lang="en-US" dirty="0">
                <a:solidFill>
                  <a:schemeClr val="accent1">
                    <a:lumMod val="75000"/>
                  </a:schemeClr>
                </a:solidFill>
              </a:rPr>
              <a:t>Automation and modern tools for building O&amp;M</a:t>
            </a:r>
          </a:p>
          <a:p>
            <a:pPr>
              <a:lnSpc>
                <a:spcPct val="120000"/>
              </a:lnSpc>
              <a:spcBef>
                <a:spcPts val="400"/>
              </a:spcBef>
            </a:pPr>
            <a:r>
              <a:rPr lang="en-US" dirty="0">
                <a:solidFill>
                  <a:schemeClr val="bg1"/>
                </a:solidFill>
              </a:rPr>
              <a:t>Mechanism to scale across systems, data models, </a:t>
            </a:r>
            <a:r>
              <a:rPr lang="en-US" dirty="0" err="1">
                <a:solidFill>
                  <a:schemeClr val="bg1"/>
                </a:solidFill>
              </a:rPr>
              <a:t>equipt</a:t>
            </a:r>
            <a:r>
              <a:rPr lang="en-US" dirty="0">
                <a:solidFill>
                  <a:schemeClr val="bg1"/>
                </a:solidFill>
              </a:rPr>
              <a:t> configurations  </a:t>
            </a:r>
          </a:p>
          <a:p>
            <a:pPr>
              <a:lnSpc>
                <a:spcPct val="120000"/>
              </a:lnSpc>
              <a:spcBef>
                <a:spcPts val="400"/>
              </a:spcBef>
            </a:pPr>
            <a:r>
              <a:rPr lang="en-US" dirty="0">
                <a:solidFill>
                  <a:schemeClr val="bg1"/>
                </a:solidFill>
              </a:rPr>
              <a:t>Growing footprint of software-based infrastructure to rapidly deploy</a:t>
            </a:r>
          </a:p>
        </p:txBody>
      </p:sp>
    </p:spTree>
    <p:extLst>
      <p:ext uri="{BB962C8B-B14F-4D97-AF65-F5344CB8AC3E}">
        <p14:creationId xmlns:p14="http://schemas.microsoft.com/office/powerpoint/2010/main" val="2026767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F3A70-D5FC-AB4C-9FD9-27CA81777E76}"/>
              </a:ext>
            </a:extLst>
          </p:cNvPr>
          <p:cNvSpPr>
            <a:spLocks noGrp="1"/>
          </p:cNvSpPr>
          <p:nvPr>
            <p:ph type="title"/>
          </p:nvPr>
        </p:nvSpPr>
        <p:spPr/>
        <p:txBody>
          <a:bodyPr/>
          <a:lstStyle/>
          <a:p>
            <a:r>
              <a:rPr lang="en-US" dirty="0"/>
              <a:t>This technology is core to the future of buildings</a:t>
            </a:r>
          </a:p>
        </p:txBody>
      </p:sp>
      <p:sp>
        <p:nvSpPr>
          <p:cNvPr id="3" name="Content Placeholder 2">
            <a:extLst>
              <a:ext uri="{FF2B5EF4-FFF2-40B4-BE49-F238E27FC236}">
                <a16:creationId xmlns:a16="http://schemas.microsoft.com/office/drawing/2014/main" id="{E0C40BC5-0C37-F74F-8182-F903901E4890}"/>
              </a:ext>
            </a:extLst>
          </p:cNvPr>
          <p:cNvSpPr>
            <a:spLocks noGrp="1"/>
          </p:cNvSpPr>
          <p:nvPr>
            <p:ph idx="1"/>
          </p:nvPr>
        </p:nvSpPr>
        <p:spPr>
          <a:xfrm>
            <a:off x="653144" y="1825625"/>
            <a:ext cx="5528996" cy="4351338"/>
          </a:xfrm>
        </p:spPr>
        <p:txBody>
          <a:bodyPr>
            <a:normAutofit fontScale="92500"/>
          </a:bodyPr>
          <a:lstStyle/>
          <a:p>
            <a:pPr>
              <a:lnSpc>
                <a:spcPct val="120000"/>
              </a:lnSpc>
              <a:spcBef>
                <a:spcPts val="400"/>
              </a:spcBef>
            </a:pPr>
            <a:r>
              <a:rPr lang="en-US" dirty="0">
                <a:solidFill>
                  <a:schemeClr val="accent1">
                    <a:lumMod val="75000"/>
                  </a:schemeClr>
                </a:solidFill>
              </a:rPr>
              <a:t>Historic investments in retrofits and electrification</a:t>
            </a:r>
          </a:p>
          <a:p>
            <a:pPr>
              <a:lnSpc>
                <a:spcPct val="120000"/>
              </a:lnSpc>
              <a:spcBef>
                <a:spcPts val="400"/>
              </a:spcBef>
            </a:pPr>
            <a:r>
              <a:rPr lang="en-US" dirty="0">
                <a:solidFill>
                  <a:schemeClr val="accent1">
                    <a:lumMod val="75000"/>
                  </a:schemeClr>
                </a:solidFill>
              </a:rPr>
              <a:t>Retiring workforce, next gen. expects networked intelligent systems </a:t>
            </a:r>
          </a:p>
          <a:p>
            <a:pPr>
              <a:lnSpc>
                <a:spcPct val="120000"/>
              </a:lnSpc>
              <a:spcBef>
                <a:spcPts val="400"/>
              </a:spcBef>
            </a:pPr>
            <a:r>
              <a:rPr lang="en-US" dirty="0">
                <a:solidFill>
                  <a:schemeClr val="accent1">
                    <a:lumMod val="75000"/>
                  </a:schemeClr>
                </a:solidFill>
              </a:rPr>
              <a:t>Industry mobilization around speed and climate urgency</a:t>
            </a:r>
          </a:p>
          <a:p>
            <a:pPr>
              <a:lnSpc>
                <a:spcPct val="120000"/>
              </a:lnSpc>
              <a:spcBef>
                <a:spcPts val="400"/>
              </a:spcBef>
            </a:pPr>
            <a:r>
              <a:rPr lang="en-US" dirty="0">
                <a:solidFill>
                  <a:schemeClr val="accent1">
                    <a:lumMod val="75000"/>
                  </a:schemeClr>
                </a:solidFill>
              </a:rPr>
              <a:t>Increasing asks of our buildings – health, grid, DERs, GHG</a:t>
            </a:r>
          </a:p>
        </p:txBody>
      </p:sp>
      <p:sp>
        <p:nvSpPr>
          <p:cNvPr id="4" name="Content Placeholder 2">
            <a:extLst>
              <a:ext uri="{FF2B5EF4-FFF2-40B4-BE49-F238E27FC236}">
                <a16:creationId xmlns:a16="http://schemas.microsoft.com/office/drawing/2014/main" id="{35DC3996-8A7A-E34B-B182-0D0D2B4194BE}"/>
              </a:ext>
            </a:extLst>
          </p:cNvPr>
          <p:cNvSpPr txBox="1">
            <a:spLocks/>
          </p:cNvSpPr>
          <p:nvPr/>
        </p:nvSpPr>
        <p:spPr>
          <a:xfrm>
            <a:off x="6848061" y="1825625"/>
            <a:ext cx="5343939" cy="43513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400"/>
              </a:spcBef>
            </a:pPr>
            <a:r>
              <a:rPr lang="en-US" dirty="0">
                <a:solidFill>
                  <a:schemeClr val="accent1">
                    <a:lumMod val="75000"/>
                  </a:schemeClr>
                </a:solidFill>
              </a:rPr>
              <a:t>Persistent performance, enduring value</a:t>
            </a:r>
          </a:p>
          <a:p>
            <a:pPr>
              <a:lnSpc>
                <a:spcPct val="120000"/>
              </a:lnSpc>
              <a:spcBef>
                <a:spcPts val="400"/>
              </a:spcBef>
            </a:pPr>
            <a:r>
              <a:rPr lang="en-US" dirty="0">
                <a:solidFill>
                  <a:schemeClr val="accent1">
                    <a:lumMod val="75000"/>
                  </a:schemeClr>
                </a:solidFill>
              </a:rPr>
              <a:t>Automation and modern tools for building O&amp;M</a:t>
            </a:r>
          </a:p>
          <a:p>
            <a:pPr>
              <a:lnSpc>
                <a:spcPct val="120000"/>
              </a:lnSpc>
              <a:spcBef>
                <a:spcPts val="400"/>
              </a:spcBef>
            </a:pPr>
            <a:r>
              <a:rPr lang="en-US" dirty="0">
                <a:solidFill>
                  <a:schemeClr val="accent1">
                    <a:lumMod val="75000"/>
                  </a:schemeClr>
                </a:solidFill>
              </a:rPr>
              <a:t>Mechanism to scale across systems, data models, </a:t>
            </a:r>
            <a:r>
              <a:rPr lang="en-US" dirty="0" err="1">
                <a:solidFill>
                  <a:schemeClr val="accent1">
                    <a:lumMod val="75000"/>
                  </a:schemeClr>
                </a:solidFill>
              </a:rPr>
              <a:t>equipt</a:t>
            </a:r>
            <a:r>
              <a:rPr lang="en-US" dirty="0">
                <a:solidFill>
                  <a:schemeClr val="accent1">
                    <a:lumMod val="75000"/>
                  </a:schemeClr>
                </a:solidFill>
              </a:rPr>
              <a:t> configurations  </a:t>
            </a:r>
          </a:p>
          <a:p>
            <a:pPr>
              <a:lnSpc>
                <a:spcPct val="120000"/>
              </a:lnSpc>
              <a:spcBef>
                <a:spcPts val="400"/>
              </a:spcBef>
            </a:pPr>
            <a:r>
              <a:rPr lang="en-US" dirty="0">
                <a:solidFill>
                  <a:schemeClr val="accent1">
                    <a:lumMod val="75000"/>
                  </a:schemeClr>
                </a:solidFill>
              </a:rPr>
              <a:t>Growing footprint of software-based infrastructure to rapidly deploy</a:t>
            </a:r>
          </a:p>
        </p:txBody>
      </p:sp>
    </p:spTree>
    <p:extLst>
      <p:ext uri="{BB962C8B-B14F-4D97-AF65-F5344CB8AC3E}">
        <p14:creationId xmlns:p14="http://schemas.microsoft.com/office/powerpoint/2010/main" val="813563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2221F3-4A95-D94D-9E78-0E1060F95D12}"/>
              </a:ext>
            </a:extLst>
          </p:cNvPr>
          <p:cNvSpPr>
            <a:spLocks noGrp="1"/>
          </p:cNvSpPr>
          <p:nvPr>
            <p:ph type="body" idx="1"/>
          </p:nvPr>
        </p:nvSpPr>
        <p:spPr/>
        <p:txBody>
          <a:bodyPr/>
          <a:lstStyle/>
          <a:p>
            <a:pPr marL="101600" indent="0">
              <a:buNone/>
            </a:pPr>
            <a:endParaRPr lang="en-US" sz="4000" b="1" dirty="0"/>
          </a:p>
          <a:p>
            <a:pPr marL="101600" indent="0">
              <a:buNone/>
            </a:pPr>
            <a:endParaRPr lang="en-US" sz="4000" b="1" dirty="0"/>
          </a:p>
          <a:p>
            <a:pPr marL="101600" indent="0" algn="ctr">
              <a:buNone/>
            </a:pPr>
            <a:r>
              <a:rPr lang="en-US" sz="5400" b="1" dirty="0">
                <a:solidFill>
                  <a:schemeClr val="accent1">
                    <a:lumMod val="75000"/>
                  </a:schemeClr>
                </a:solidFill>
              </a:rPr>
              <a:t>THANK YOU</a:t>
            </a:r>
          </a:p>
        </p:txBody>
      </p:sp>
      <p:sp>
        <p:nvSpPr>
          <p:cNvPr id="4" name="Slide Number Placeholder 3">
            <a:extLst>
              <a:ext uri="{FF2B5EF4-FFF2-40B4-BE49-F238E27FC236}">
                <a16:creationId xmlns:a16="http://schemas.microsoft.com/office/drawing/2014/main" id="{7023A825-732F-054C-9241-B2DFDF56117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spTree>
    <p:extLst>
      <p:ext uri="{BB962C8B-B14F-4D97-AF65-F5344CB8AC3E}">
        <p14:creationId xmlns:p14="http://schemas.microsoft.com/office/powerpoint/2010/main" val="2864725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0490F3-9D84-1B41-9AC5-86FCC738FFD9}"/>
              </a:ext>
            </a:extLst>
          </p:cNvPr>
          <p:cNvPicPr>
            <a:picLocks noChangeAspect="1"/>
          </p:cNvPicPr>
          <p:nvPr/>
        </p:nvPicPr>
        <p:blipFill>
          <a:blip r:embed="rId3"/>
          <a:stretch>
            <a:fillRect/>
          </a:stretch>
        </p:blipFill>
        <p:spPr>
          <a:xfrm>
            <a:off x="1952785" y="1764106"/>
            <a:ext cx="9131085" cy="5008262"/>
          </a:xfrm>
          <a:prstGeom prst="rect">
            <a:avLst/>
          </a:prstGeom>
        </p:spPr>
      </p:pic>
      <p:sp>
        <p:nvSpPr>
          <p:cNvPr id="2" name="Title 1">
            <a:extLst>
              <a:ext uri="{FF2B5EF4-FFF2-40B4-BE49-F238E27FC236}">
                <a16:creationId xmlns:a16="http://schemas.microsoft.com/office/drawing/2014/main" id="{AAF9988E-AC89-9D4A-BD3A-6F0C3C55E1CB}"/>
              </a:ext>
            </a:extLst>
          </p:cNvPr>
          <p:cNvSpPr>
            <a:spLocks noGrp="1"/>
          </p:cNvSpPr>
          <p:nvPr>
            <p:ph type="title"/>
          </p:nvPr>
        </p:nvSpPr>
        <p:spPr/>
        <p:txBody>
          <a:bodyPr>
            <a:normAutofit fontScale="90000"/>
          </a:bodyPr>
          <a:lstStyle/>
          <a:p>
            <a:r>
              <a:rPr lang="en-US" dirty="0"/>
              <a:t>EMIS technologies enable continuous operational efficiency - analytics and control applications </a:t>
            </a:r>
          </a:p>
        </p:txBody>
      </p:sp>
    </p:spTree>
    <p:extLst>
      <p:ext uri="{BB962C8B-B14F-4D97-AF65-F5344CB8AC3E}">
        <p14:creationId xmlns:p14="http://schemas.microsoft.com/office/powerpoint/2010/main" val="1532230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03DC2DE6-CB0D-A148-9347-10234C7B69D6}"/>
              </a:ext>
            </a:extLst>
          </p:cNvPr>
          <p:cNvPicPr>
            <a:picLocks noChangeAspect="1"/>
          </p:cNvPicPr>
          <p:nvPr/>
        </p:nvPicPr>
        <p:blipFill rotWithShape="1">
          <a:blip r:embed="rId3"/>
          <a:srcRect l="6961" t="9195"/>
          <a:stretch/>
        </p:blipFill>
        <p:spPr>
          <a:xfrm>
            <a:off x="603794" y="2010405"/>
            <a:ext cx="4815113" cy="3123283"/>
          </a:xfrm>
          <a:prstGeom prst="rect">
            <a:avLst/>
          </a:prstGeom>
        </p:spPr>
      </p:pic>
      <p:sp>
        <p:nvSpPr>
          <p:cNvPr id="2" name="Title 1">
            <a:extLst>
              <a:ext uri="{FF2B5EF4-FFF2-40B4-BE49-F238E27FC236}">
                <a16:creationId xmlns:a16="http://schemas.microsoft.com/office/drawing/2014/main" id="{E430FF28-6649-D845-8D21-E6F2F32AF18E}"/>
              </a:ext>
            </a:extLst>
          </p:cNvPr>
          <p:cNvSpPr>
            <a:spLocks noGrp="1"/>
          </p:cNvSpPr>
          <p:nvPr>
            <p:ph type="title"/>
          </p:nvPr>
        </p:nvSpPr>
        <p:spPr/>
        <p:txBody>
          <a:bodyPr>
            <a:normAutofit/>
          </a:bodyPr>
          <a:lstStyle/>
          <a:p>
            <a:r>
              <a:rPr lang="en-US" dirty="0"/>
              <a:t>FDD analyze control and equipment faults to great benefit</a:t>
            </a:r>
          </a:p>
        </p:txBody>
      </p:sp>
      <p:pic>
        <p:nvPicPr>
          <p:cNvPr id="7" name="Content Placeholder 5">
            <a:extLst>
              <a:ext uri="{FF2B5EF4-FFF2-40B4-BE49-F238E27FC236}">
                <a16:creationId xmlns:a16="http://schemas.microsoft.com/office/drawing/2014/main" id="{06F0C16E-4CC1-4242-B153-291C90E85D65}"/>
              </a:ext>
            </a:extLst>
          </p:cNvPr>
          <p:cNvPicPr>
            <a:picLocks noChangeAspect="1"/>
          </p:cNvPicPr>
          <p:nvPr/>
        </p:nvPicPr>
        <p:blipFill rotWithShape="1">
          <a:blip r:embed="rId4"/>
          <a:srcRect l="-347" r="43"/>
          <a:stretch/>
        </p:blipFill>
        <p:spPr>
          <a:xfrm>
            <a:off x="7650461" y="4446615"/>
            <a:ext cx="3794968" cy="2076421"/>
          </a:xfrm>
          <a:prstGeom prst="rect">
            <a:avLst/>
          </a:prstGeom>
          <a:ln w="3175" cmpd="sng">
            <a:solidFill>
              <a:schemeClr val="tx1">
                <a:lumMod val="20000"/>
                <a:lumOff val="80000"/>
              </a:schemeClr>
            </a:solidFill>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887FAD5E-4BA7-5E48-A352-EEBE3D4ED08E}"/>
              </a:ext>
            </a:extLst>
          </p:cNvPr>
          <p:cNvPicPr>
            <a:picLocks noChangeAspect="1"/>
          </p:cNvPicPr>
          <p:nvPr/>
        </p:nvPicPr>
        <p:blipFill>
          <a:blip r:embed="rId5"/>
          <a:stretch>
            <a:fillRect/>
          </a:stretch>
        </p:blipFill>
        <p:spPr>
          <a:xfrm>
            <a:off x="4455487" y="5360939"/>
            <a:ext cx="3886199" cy="1426088"/>
          </a:xfrm>
          <a:prstGeom prst="rect">
            <a:avLst/>
          </a:prstGeom>
        </p:spPr>
      </p:pic>
      <p:sp>
        <p:nvSpPr>
          <p:cNvPr id="10" name="TextBox 9">
            <a:extLst>
              <a:ext uri="{FF2B5EF4-FFF2-40B4-BE49-F238E27FC236}">
                <a16:creationId xmlns:a16="http://schemas.microsoft.com/office/drawing/2014/main" id="{2905D664-7A0F-AD4D-A890-2A1A38B2AB53}"/>
              </a:ext>
            </a:extLst>
          </p:cNvPr>
          <p:cNvSpPr txBox="1"/>
          <p:nvPr/>
        </p:nvSpPr>
        <p:spPr>
          <a:xfrm>
            <a:off x="1002392" y="5896129"/>
            <a:ext cx="3354233" cy="502573"/>
          </a:xfrm>
          <a:prstGeom prst="rect">
            <a:avLst/>
          </a:prstGeom>
          <a:noFill/>
        </p:spPr>
        <p:txBody>
          <a:bodyPr wrap="square" rtlCol="0">
            <a:spAutoFit/>
          </a:bodyPr>
          <a:lstStyle/>
          <a:p>
            <a:r>
              <a:rPr lang="en-US" sz="1333" dirty="0"/>
              <a:t>Right: </a:t>
            </a:r>
            <a:r>
              <a:rPr lang="en-US" sz="1333" dirty="0" err="1"/>
              <a:t>SkyFoundry</a:t>
            </a:r>
            <a:r>
              <a:rPr lang="en-US" sz="1333" dirty="0"/>
              <a:t> </a:t>
            </a:r>
            <a:r>
              <a:rPr lang="en-US" sz="1333" dirty="0" err="1"/>
              <a:t>SkySpark</a:t>
            </a:r>
            <a:endParaRPr lang="en-US" sz="1333" dirty="0"/>
          </a:p>
          <a:p>
            <a:r>
              <a:rPr lang="en-US" sz="1333" dirty="0"/>
              <a:t>Left: </a:t>
            </a:r>
            <a:r>
              <a:rPr lang="en-US" sz="1333" dirty="0" err="1"/>
              <a:t>CopperTree</a:t>
            </a:r>
            <a:r>
              <a:rPr lang="en-US" sz="1333" dirty="0"/>
              <a:t> Kaizen</a:t>
            </a:r>
          </a:p>
        </p:txBody>
      </p:sp>
      <p:sp>
        <p:nvSpPr>
          <p:cNvPr id="3" name="Donut 2">
            <a:extLst>
              <a:ext uri="{FF2B5EF4-FFF2-40B4-BE49-F238E27FC236}">
                <a16:creationId xmlns:a16="http://schemas.microsoft.com/office/drawing/2014/main" id="{3FA5C782-CE53-7B49-83BC-09DF786661DF}"/>
              </a:ext>
            </a:extLst>
          </p:cNvPr>
          <p:cNvSpPr/>
          <p:nvPr/>
        </p:nvSpPr>
        <p:spPr>
          <a:xfrm>
            <a:off x="603793" y="3696669"/>
            <a:ext cx="1374020" cy="947616"/>
          </a:xfrm>
          <a:prstGeom prst="donut">
            <a:avLst>
              <a:gd name="adj" fmla="val 4134"/>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onut 10">
            <a:extLst>
              <a:ext uri="{FF2B5EF4-FFF2-40B4-BE49-F238E27FC236}">
                <a16:creationId xmlns:a16="http://schemas.microsoft.com/office/drawing/2014/main" id="{D16909D4-029A-F442-8F43-813ACCC84984}"/>
              </a:ext>
            </a:extLst>
          </p:cNvPr>
          <p:cNvSpPr/>
          <p:nvPr/>
        </p:nvSpPr>
        <p:spPr>
          <a:xfrm>
            <a:off x="603794" y="2772846"/>
            <a:ext cx="1374020" cy="497281"/>
          </a:xfrm>
          <a:prstGeom prst="donut">
            <a:avLst>
              <a:gd name="adj" fmla="val 6587"/>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nut 11">
            <a:extLst>
              <a:ext uri="{FF2B5EF4-FFF2-40B4-BE49-F238E27FC236}">
                <a16:creationId xmlns:a16="http://schemas.microsoft.com/office/drawing/2014/main" id="{1484AAFA-EE55-2840-AD38-C01FCC542A43}"/>
              </a:ext>
            </a:extLst>
          </p:cNvPr>
          <p:cNvSpPr/>
          <p:nvPr/>
        </p:nvSpPr>
        <p:spPr>
          <a:xfrm>
            <a:off x="2781253" y="3696670"/>
            <a:ext cx="2497124" cy="693193"/>
          </a:xfrm>
          <a:prstGeom prst="donut">
            <a:avLst>
              <a:gd name="adj" fmla="val 6587"/>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a:extLst>
              <a:ext uri="{FF2B5EF4-FFF2-40B4-BE49-F238E27FC236}">
                <a16:creationId xmlns:a16="http://schemas.microsoft.com/office/drawing/2014/main" id="{57543A98-A7A5-AF4D-8649-B0C4BE742BFC}"/>
              </a:ext>
            </a:extLst>
          </p:cNvPr>
          <p:cNvPicPr>
            <a:picLocks noChangeAspect="1"/>
          </p:cNvPicPr>
          <p:nvPr/>
        </p:nvPicPr>
        <p:blipFill rotWithShape="1">
          <a:blip r:embed="rId6"/>
          <a:srcRect r="1834"/>
          <a:stretch/>
        </p:blipFill>
        <p:spPr>
          <a:xfrm>
            <a:off x="5968274" y="1397180"/>
            <a:ext cx="5441756" cy="2992683"/>
          </a:xfrm>
          <a:prstGeom prst="rect">
            <a:avLst/>
          </a:prstGeom>
        </p:spPr>
      </p:pic>
    </p:spTree>
    <p:extLst>
      <p:ext uri="{BB962C8B-B14F-4D97-AF65-F5344CB8AC3E}">
        <p14:creationId xmlns:p14="http://schemas.microsoft.com/office/powerpoint/2010/main" val="1177023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7D9FC47-DB1F-C546-AAA7-A80A81000818}"/>
              </a:ext>
            </a:extLst>
          </p:cNvPr>
          <p:cNvPicPr>
            <a:picLocks noGrp="1" noChangeAspect="1"/>
          </p:cNvPicPr>
          <p:nvPr>
            <p:ph idx="1"/>
          </p:nvPr>
        </p:nvPicPr>
        <p:blipFill>
          <a:blip r:embed="rId3"/>
          <a:stretch>
            <a:fillRect/>
          </a:stretch>
        </p:blipFill>
        <p:spPr>
          <a:xfrm>
            <a:off x="0" y="2290964"/>
            <a:ext cx="12164764" cy="3048076"/>
          </a:xfrm>
        </p:spPr>
      </p:pic>
      <p:sp>
        <p:nvSpPr>
          <p:cNvPr id="6" name="Title 1">
            <a:extLst>
              <a:ext uri="{FF2B5EF4-FFF2-40B4-BE49-F238E27FC236}">
                <a16:creationId xmlns:a16="http://schemas.microsoft.com/office/drawing/2014/main" id="{DFB64695-A3CE-C94C-A1ED-DBBFE1C3BFE3}"/>
              </a:ext>
            </a:extLst>
          </p:cNvPr>
          <p:cNvSpPr>
            <a:spLocks noGrp="1"/>
          </p:cNvSpPr>
          <p:nvPr>
            <p:ph type="title"/>
          </p:nvPr>
        </p:nvSpPr>
        <p:spPr>
          <a:xfrm>
            <a:off x="838200" y="365125"/>
            <a:ext cx="10515600" cy="1325563"/>
          </a:xfrm>
        </p:spPr>
        <p:txBody>
          <a:bodyPr/>
          <a:lstStyle/>
          <a:p>
            <a:r>
              <a:rPr lang="en-US" dirty="0"/>
              <a:t>FDD software IDs problems, people fix them</a:t>
            </a:r>
          </a:p>
        </p:txBody>
      </p:sp>
    </p:spTree>
    <p:extLst>
      <p:ext uri="{BB962C8B-B14F-4D97-AF65-F5344CB8AC3E}">
        <p14:creationId xmlns:p14="http://schemas.microsoft.com/office/powerpoint/2010/main" val="546630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9988E-AC89-9D4A-BD3A-6F0C3C55E1CB}"/>
              </a:ext>
            </a:extLst>
          </p:cNvPr>
          <p:cNvSpPr>
            <a:spLocks noGrp="1"/>
          </p:cNvSpPr>
          <p:nvPr>
            <p:ph type="title"/>
          </p:nvPr>
        </p:nvSpPr>
        <p:spPr/>
        <p:txBody>
          <a:bodyPr>
            <a:normAutofit/>
          </a:bodyPr>
          <a:lstStyle/>
          <a:p>
            <a:r>
              <a:rPr lang="en-US" dirty="0"/>
              <a:t>The US DOE has invested in accelerating the adoption and enhancement of EMIS</a:t>
            </a:r>
          </a:p>
        </p:txBody>
      </p:sp>
      <p:pic>
        <p:nvPicPr>
          <p:cNvPr id="4" name="Content Placeholder 4">
            <a:extLst>
              <a:ext uri="{FF2B5EF4-FFF2-40B4-BE49-F238E27FC236}">
                <a16:creationId xmlns:a16="http://schemas.microsoft.com/office/drawing/2014/main" id="{06300BAA-1189-4345-8196-E878B2FE5AE7}"/>
              </a:ext>
            </a:extLst>
          </p:cNvPr>
          <p:cNvPicPr>
            <a:picLocks noGrp="1" noChangeAspect="1"/>
          </p:cNvPicPr>
          <p:nvPr>
            <p:ph idx="1"/>
          </p:nvPr>
        </p:nvPicPr>
        <p:blipFill rotWithShape="1">
          <a:blip r:embed="rId3"/>
          <a:srcRect l="2348" t="8740" r="6031" b="7255"/>
          <a:stretch/>
        </p:blipFill>
        <p:spPr>
          <a:xfrm>
            <a:off x="2040323" y="1932972"/>
            <a:ext cx="8405535" cy="2564117"/>
          </a:xfrm>
        </p:spPr>
      </p:pic>
      <p:pic>
        <p:nvPicPr>
          <p:cNvPr id="5" name="Picture 4">
            <a:extLst>
              <a:ext uri="{FF2B5EF4-FFF2-40B4-BE49-F238E27FC236}">
                <a16:creationId xmlns:a16="http://schemas.microsoft.com/office/drawing/2014/main" id="{E84A42C1-D7C2-9141-849D-DD8D51DDD8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8" y="4985002"/>
            <a:ext cx="2342471" cy="968106"/>
          </a:xfrm>
          <a:prstGeom prst="rect">
            <a:avLst/>
          </a:prstGeom>
        </p:spPr>
      </p:pic>
      <p:pic>
        <p:nvPicPr>
          <p:cNvPr id="6" name="Picture 5">
            <a:extLst>
              <a:ext uri="{FF2B5EF4-FFF2-40B4-BE49-F238E27FC236}">
                <a16:creationId xmlns:a16="http://schemas.microsoft.com/office/drawing/2014/main" id="{773A05B3-65DF-1849-BA82-555BAE2F49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398" y="5953108"/>
            <a:ext cx="2221150" cy="622823"/>
          </a:xfrm>
          <a:prstGeom prst="rect">
            <a:avLst/>
          </a:prstGeom>
        </p:spPr>
      </p:pic>
      <p:pic>
        <p:nvPicPr>
          <p:cNvPr id="7" name="Picture 6">
            <a:extLst>
              <a:ext uri="{FF2B5EF4-FFF2-40B4-BE49-F238E27FC236}">
                <a16:creationId xmlns:a16="http://schemas.microsoft.com/office/drawing/2014/main" id="{20ACDA49-C139-4843-AD3B-9CC1F6C30E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2247" y="5079183"/>
            <a:ext cx="2516879" cy="696636"/>
          </a:xfrm>
          <a:prstGeom prst="rect">
            <a:avLst/>
          </a:prstGeom>
        </p:spPr>
      </p:pic>
      <p:pic>
        <p:nvPicPr>
          <p:cNvPr id="8" name="Picture 7">
            <a:extLst>
              <a:ext uri="{FF2B5EF4-FFF2-40B4-BE49-F238E27FC236}">
                <a16:creationId xmlns:a16="http://schemas.microsoft.com/office/drawing/2014/main" id="{46DDC16B-16AF-A145-9027-A370AEB2DFE6}"/>
              </a:ext>
            </a:extLst>
          </p:cNvPr>
          <p:cNvPicPr>
            <a:picLocks noChangeAspect="1"/>
          </p:cNvPicPr>
          <p:nvPr/>
        </p:nvPicPr>
        <p:blipFill>
          <a:blip r:embed="rId7"/>
          <a:stretch>
            <a:fillRect/>
          </a:stretch>
        </p:blipFill>
        <p:spPr>
          <a:xfrm>
            <a:off x="3000775" y="5976659"/>
            <a:ext cx="2351175" cy="597325"/>
          </a:xfrm>
          <a:prstGeom prst="rect">
            <a:avLst/>
          </a:prstGeom>
        </p:spPr>
      </p:pic>
      <p:pic>
        <p:nvPicPr>
          <p:cNvPr id="11" name="Picture 10">
            <a:extLst>
              <a:ext uri="{FF2B5EF4-FFF2-40B4-BE49-F238E27FC236}">
                <a16:creationId xmlns:a16="http://schemas.microsoft.com/office/drawing/2014/main" id="{70D4C30A-DF32-D34E-9E35-3E8B2BF71C7D}"/>
              </a:ext>
            </a:extLst>
          </p:cNvPr>
          <p:cNvPicPr>
            <a:picLocks noChangeAspect="1"/>
          </p:cNvPicPr>
          <p:nvPr/>
        </p:nvPicPr>
        <p:blipFill>
          <a:blip r:embed="rId8"/>
          <a:stretch>
            <a:fillRect/>
          </a:stretch>
        </p:blipFill>
        <p:spPr>
          <a:xfrm>
            <a:off x="6733653" y="5464205"/>
            <a:ext cx="2334432" cy="811116"/>
          </a:xfrm>
          <a:prstGeom prst="rect">
            <a:avLst/>
          </a:prstGeom>
        </p:spPr>
      </p:pic>
      <p:pic>
        <p:nvPicPr>
          <p:cNvPr id="13" name="Picture 12">
            <a:extLst>
              <a:ext uri="{FF2B5EF4-FFF2-40B4-BE49-F238E27FC236}">
                <a16:creationId xmlns:a16="http://schemas.microsoft.com/office/drawing/2014/main" id="{721F5F59-5650-8D42-9DB4-1FFA61B4B860}"/>
              </a:ext>
            </a:extLst>
          </p:cNvPr>
          <p:cNvPicPr>
            <a:picLocks noChangeAspect="1"/>
          </p:cNvPicPr>
          <p:nvPr/>
        </p:nvPicPr>
        <p:blipFill>
          <a:blip r:embed="rId9"/>
          <a:stretch>
            <a:fillRect/>
          </a:stretch>
        </p:blipFill>
        <p:spPr>
          <a:xfrm>
            <a:off x="5559514" y="5366526"/>
            <a:ext cx="973973" cy="1024990"/>
          </a:xfrm>
          <a:prstGeom prst="rect">
            <a:avLst/>
          </a:prstGeom>
        </p:spPr>
      </p:pic>
      <p:cxnSp>
        <p:nvCxnSpPr>
          <p:cNvPr id="15" name="Straight Connector 14">
            <a:extLst>
              <a:ext uri="{FF2B5EF4-FFF2-40B4-BE49-F238E27FC236}">
                <a16:creationId xmlns:a16="http://schemas.microsoft.com/office/drawing/2014/main" id="{662C30F8-9CED-1541-9449-BD8B61EB2C06}"/>
              </a:ext>
            </a:extLst>
          </p:cNvPr>
          <p:cNvCxnSpPr/>
          <p:nvPr/>
        </p:nvCxnSpPr>
        <p:spPr>
          <a:xfrm>
            <a:off x="1080953" y="4711485"/>
            <a:ext cx="9784080"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10CB2D13-E1A3-1C4F-B82B-19011D2FCBED}"/>
              </a:ext>
            </a:extLst>
          </p:cNvPr>
          <p:cNvPicPr>
            <a:picLocks noChangeAspect="1"/>
          </p:cNvPicPr>
          <p:nvPr/>
        </p:nvPicPr>
        <p:blipFill>
          <a:blip r:embed="rId10"/>
          <a:stretch>
            <a:fillRect/>
          </a:stretch>
        </p:blipFill>
        <p:spPr>
          <a:xfrm>
            <a:off x="9710196" y="5626303"/>
            <a:ext cx="1147494" cy="1120173"/>
          </a:xfrm>
          <a:prstGeom prst="rect">
            <a:avLst/>
          </a:prstGeom>
        </p:spPr>
      </p:pic>
      <p:pic>
        <p:nvPicPr>
          <p:cNvPr id="17" name="Picture 16">
            <a:extLst>
              <a:ext uri="{FF2B5EF4-FFF2-40B4-BE49-F238E27FC236}">
                <a16:creationId xmlns:a16="http://schemas.microsoft.com/office/drawing/2014/main" id="{BD507285-9F58-414A-8620-1465D7AE2F76}"/>
              </a:ext>
            </a:extLst>
          </p:cNvPr>
          <p:cNvPicPr>
            <a:picLocks noChangeAspect="1"/>
          </p:cNvPicPr>
          <p:nvPr/>
        </p:nvPicPr>
        <p:blipFill>
          <a:blip r:embed="rId11"/>
          <a:stretch>
            <a:fillRect/>
          </a:stretch>
        </p:blipFill>
        <p:spPr>
          <a:xfrm>
            <a:off x="9209582" y="4923639"/>
            <a:ext cx="2482746" cy="702664"/>
          </a:xfrm>
          <a:prstGeom prst="rect">
            <a:avLst/>
          </a:prstGeom>
        </p:spPr>
      </p:pic>
    </p:spTree>
    <p:extLst>
      <p:ext uri="{BB962C8B-B14F-4D97-AF65-F5344CB8AC3E}">
        <p14:creationId xmlns:p14="http://schemas.microsoft.com/office/powerpoint/2010/main" val="371425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FB64695-A3CE-C94C-A1ED-DBBFE1C3BFE3}"/>
              </a:ext>
            </a:extLst>
          </p:cNvPr>
          <p:cNvSpPr>
            <a:spLocks noGrp="1"/>
          </p:cNvSpPr>
          <p:nvPr>
            <p:ph type="title"/>
          </p:nvPr>
        </p:nvSpPr>
        <p:spPr/>
        <p:txBody>
          <a:bodyPr/>
          <a:lstStyle/>
          <a:p>
            <a:r>
              <a:rPr lang="en-US" dirty="0"/>
              <a:t>From automated fault detection, to automated fault correction </a:t>
            </a:r>
          </a:p>
        </p:txBody>
      </p:sp>
      <p:pic>
        <p:nvPicPr>
          <p:cNvPr id="5" name="Content Placeholder 4">
            <a:extLst>
              <a:ext uri="{FF2B5EF4-FFF2-40B4-BE49-F238E27FC236}">
                <a16:creationId xmlns:a16="http://schemas.microsoft.com/office/drawing/2014/main" id="{07D9FC47-DB1F-C546-AAA7-A80A81000818}"/>
              </a:ext>
            </a:extLst>
          </p:cNvPr>
          <p:cNvPicPr>
            <a:picLocks noGrp="1" noChangeAspect="1"/>
          </p:cNvPicPr>
          <p:nvPr>
            <p:ph idx="4294967295"/>
          </p:nvPr>
        </p:nvPicPr>
        <p:blipFill rotWithShape="1">
          <a:blip r:embed="rId3"/>
          <a:srcRect r="1375"/>
          <a:stretch/>
        </p:blipFill>
        <p:spPr>
          <a:xfrm>
            <a:off x="1762098" y="1818137"/>
            <a:ext cx="8987236" cy="2283293"/>
          </a:xfrm>
        </p:spPr>
      </p:pic>
      <p:pic>
        <p:nvPicPr>
          <p:cNvPr id="7" name="Picture 6">
            <a:extLst>
              <a:ext uri="{FF2B5EF4-FFF2-40B4-BE49-F238E27FC236}">
                <a16:creationId xmlns:a16="http://schemas.microsoft.com/office/drawing/2014/main" id="{7AD71B25-7A19-1D42-ACBC-9BC5EEA6E742}"/>
              </a:ext>
            </a:extLst>
          </p:cNvPr>
          <p:cNvPicPr>
            <a:picLocks noChangeAspect="1"/>
          </p:cNvPicPr>
          <p:nvPr/>
        </p:nvPicPr>
        <p:blipFill>
          <a:blip r:embed="rId4"/>
          <a:stretch>
            <a:fillRect/>
          </a:stretch>
        </p:blipFill>
        <p:spPr>
          <a:xfrm>
            <a:off x="1915743" y="4228879"/>
            <a:ext cx="8111308" cy="2499193"/>
          </a:xfrm>
          <a:prstGeom prst="rect">
            <a:avLst/>
          </a:prstGeom>
        </p:spPr>
      </p:pic>
      <p:pic>
        <p:nvPicPr>
          <p:cNvPr id="8" name="Picture 7">
            <a:extLst>
              <a:ext uri="{FF2B5EF4-FFF2-40B4-BE49-F238E27FC236}">
                <a16:creationId xmlns:a16="http://schemas.microsoft.com/office/drawing/2014/main" id="{E27CA054-6051-F640-B971-C2B4C4703B8C}"/>
              </a:ext>
            </a:extLst>
          </p:cNvPr>
          <p:cNvPicPr>
            <a:picLocks noChangeAspect="1"/>
          </p:cNvPicPr>
          <p:nvPr/>
        </p:nvPicPr>
        <p:blipFill>
          <a:blip r:embed="rId5"/>
          <a:stretch>
            <a:fillRect/>
          </a:stretch>
        </p:blipFill>
        <p:spPr>
          <a:xfrm>
            <a:off x="9871348" y="259668"/>
            <a:ext cx="1755971" cy="1536475"/>
          </a:xfrm>
          <a:prstGeom prst="rect">
            <a:avLst/>
          </a:prstGeom>
        </p:spPr>
      </p:pic>
    </p:spTree>
    <p:extLst>
      <p:ext uri="{BB962C8B-B14F-4D97-AF65-F5344CB8AC3E}">
        <p14:creationId xmlns:p14="http://schemas.microsoft.com/office/powerpoint/2010/main" val="244518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CB0FC-CA07-B948-BCB5-5C240A4967A9}"/>
              </a:ext>
            </a:extLst>
          </p:cNvPr>
          <p:cNvSpPr>
            <a:spLocks noGrp="1"/>
          </p:cNvSpPr>
          <p:nvPr>
            <p:ph type="title"/>
          </p:nvPr>
        </p:nvSpPr>
        <p:spPr/>
        <p:txBody>
          <a:bodyPr/>
          <a:lstStyle/>
          <a:p>
            <a:r>
              <a:rPr lang="en-US" dirty="0"/>
              <a:t>We opened BAS ‘write’, added corrective logic to the FDD</a:t>
            </a:r>
          </a:p>
        </p:txBody>
      </p:sp>
      <p:sp>
        <p:nvSpPr>
          <p:cNvPr id="4" name="Rectangle 3">
            <a:extLst>
              <a:ext uri="{FF2B5EF4-FFF2-40B4-BE49-F238E27FC236}">
                <a16:creationId xmlns:a16="http://schemas.microsoft.com/office/drawing/2014/main" id="{BCE6E72F-BE23-8E43-A36D-7925A23004FB}"/>
              </a:ext>
            </a:extLst>
          </p:cNvPr>
          <p:cNvSpPr/>
          <p:nvPr/>
        </p:nvSpPr>
        <p:spPr>
          <a:xfrm>
            <a:off x="2368723" y="5912785"/>
            <a:ext cx="4401424" cy="830997"/>
          </a:xfrm>
          <a:prstGeom prst="rect">
            <a:avLst/>
          </a:prstGeom>
        </p:spPr>
        <p:txBody>
          <a:bodyPr wrap="square">
            <a:spAutoFit/>
          </a:bodyPr>
          <a:lstStyle/>
          <a:p>
            <a:pPr algn="ctr"/>
            <a:r>
              <a:rPr lang="en-US" sz="1600" b="1" dirty="0">
                <a:solidFill>
                  <a:schemeClr val="tx2"/>
                </a:solidFill>
                <a:latin typeface="Calibri" panose="020F0502020204030204" pitchFamily="34" charset="0"/>
                <a:ea typeface="Times New Roman" panose="02020603050405020304" pitchFamily="18" charset="0"/>
                <a:cs typeface="Calibri" panose="020F0502020204030204" pitchFamily="34" charset="0"/>
              </a:rPr>
              <a:t>Historically, FDD products have offered analytics capabilities, ‘reading’ data from the BAS and other sensors and meters </a:t>
            </a:r>
            <a:endParaRPr lang="en-US" sz="1600" dirty="0">
              <a:solidFill>
                <a:schemeClr val="tx2"/>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5" name="Rectangle 4">
            <a:extLst>
              <a:ext uri="{FF2B5EF4-FFF2-40B4-BE49-F238E27FC236}">
                <a16:creationId xmlns:a16="http://schemas.microsoft.com/office/drawing/2014/main" id="{4DADE63F-7A18-B845-9AAE-4B9BBB2058D7}"/>
              </a:ext>
            </a:extLst>
          </p:cNvPr>
          <p:cNvSpPr/>
          <p:nvPr/>
        </p:nvSpPr>
        <p:spPr>
          <a:xfrm>
            <a:off x="6770147" y="5890507"/>
            <a:ext cx="4288717" cy="830997"/>
          </a:xfrm>
          <a:prstGeom prst="rect">
            <a:avLst/>
          </a:prstGeom>
        </p:spPr>
        <p:txBody>
          <a:bodyPr wrap="square">
            <a:spAutoFit/>
          </a:bodyPr>
          <a:lstStyle/>
          <a:p>
            <a:pPr algn="ctr"/>
            <a:r>
              <a:rPr lang="en-US" sz="1600" b="1" dirty="0">
                <a:solidFill>
                  <a:schemeClr val="tx2"/>
                </a:solidFill>
                <a:ea typeface="Times New Roman" panose="02020603050405020304" pitchFamily="18" charset="0"/>
                <a:cs typeface="Calibri" panose="020F0502020204030204" pitchFamily="34" charset="0"/>
              </a:rPr>
              <a:t>By adding BAS ‘write’ capability and additional corrective logic, FDD products can now fix the problems they detect</a:t>
            </a:r>
            <a:endParaRPr lang="en-US" sz="2400" dirty="0">
              <a:solidFill>
                <a:schemeClr val="tx2"/>
              </a:solidFill>
              <a:ea typeface="Times New Roman" panose="02020603050405020304" pitchFamily="18" charset="0"/>
              <a:cs typeface="Calibri" panose="020F0502020204030204" pitchFamily="34" charset="0"/>
            </a:endParaRPr>
          </a:p>
        </p:txBody>
      </p:sp>
      <p:grpSp>
        <p:nvGrpSpPr>
          <p:cNvPr id="7" name="Group 6">
            <a:extLst>
              <a:ext uri="{FF2B5EF4-FFF2-40B4-BE49-F238E27FC236}">
                <a16:creationId xmlns:a16="http://schemas.microsoft.com/office/drawing/2014/main" id="{AB981EB5-4CCD-7A40-B0EC-42EFA85D9E5D}"/>
              </a:ext>
            </a:extLst>
          </p:cNvPr>
          <p:cNvGrpSpPr/>
          <p:nvPr/>
        </p:nvGrpSpPr>
        <p:grpSpPr>
          <a:xfrm>
            <a:off x="2489915" y="1995053"/>
            <a:ext cx="8266652" cy="3773868"/>
            <a:chOff x="2489915" y="1995053"/>
            <a:chExt cx="8266652" cy="3773868"/>
          </a:xfrm>
        </p:grpSpPr>
        <p:pic>
          <p:nvPicPr>
            <p:cNvPr id="3" name="Picture 2">
              <a:extLst>
                <a:ext uri="{FF2B5EF4-FFF2-40B4-BE49-F238E27FC236}">
                  <a16:creationId xmlns:a16="http://schemas.microsoft.com/office/drawing/2014/main" id="{C61B9173-5BC2-184A-994D-C8E09E287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9915" y="1995053"/>
              <a:ext cx="8266652" cy="3773868"/>
            </a:xfrm>
            <a:prstGeom prst="rect">
              <a:avLst/>
            </a:prstGeom>
          </p:spPr>
        </p:pic>
        <p:sp>
          <p:nvSpPr>
            <p:cNvPr id="6" name="TextBox 5">
              <a:extLst>
                <a:ext uri="{FF2B5EF4-FFF2-40B4-BE49-F238E27FC236}">
                  <a16:creationId xmlns:a16="http://schemas.microsoft.com/office/drawing/2014/main" id="{AC061E26-F65E-594A-AA72-B18CFA71B90D}"/>
                </a:ext>
              </a:extLst>
            </p:cNvPr>
            <p:cNvSpPr txBox="1"/>
            <p:nvPr/>
          </p:nvSpPr>
          <p:spPr>
            <a:xfrm>
              <a:off x="4724400" y="2092036"/>
              <a:ext cx="2045747" cy="1704109"/>
            </a:xfrm>
            <a:prstGeom prst="rect">
              <a:avLst/>
            </a:prstGeom>
            <a:solidFill>
              <a:schemeClr val="bg1"/>
            </a:solidFill>
          </p:spPr>
          <p:txBody>
            <a:bodyPr wrap="square" rtlCol="0">
              <a:spAutoFit/>
            </a:bodyPr>
            <a:lstStyle/>
            <a:p>
              <a:endParaRPr lang="en-US" dirty="0"/>
            </a:p>
          </p:txBody>
        </p:sp>
      </p:grpSp>
    </p:spTree>
    <p:extLst>
      <p:ext uri="{BB962C8B-B14F-4D97-AF65-F5344CB8AC3E}">
        <p14:creationId xmlns:p14="http://schemas.microsoft.com/office/powerpoint/2010/main" val="3562880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4CA578E5-8188-284D-A03A-5339FDD2F3D5}"/>
              </a:ext>
            </a:extLst>
          </p:cNvPr>
          <p:cNvPicPr>
            <a:picLocks noChangeAspect="1"/>
          </p:cNvPicPr>
          <p:nvPr/>
        </p:nvPicPr>
        <p:blipFill>
          <a:blip r:embed="rId3"/>
          <a:stretch>
            <a:fillRect/>
          </a:stretch>
        </p:blipFill>
        <p:spPr>
          <a:xfrm>
            <a:off x="421954" y="2116500"/>
            <a:ext cx="11414445" cy="3444851"/>
          </a:xfrm>
          <a:prstGeom prst="rect">
            <a:avLst/>
          </a:prstGeom>
        </p:spPr>
      </p:pic>
      <p:sp>
        <p:nvSpPr>
          <p:cNvPr id="2" name="Title 1">
            <a:extLst>
              <a:ext uri="{FF2B5EF4-FFF2-40B4-BE49-F238E27FC236}">
                <a16:creationId xmlns:a16="http://schemas.microsoft.com/office/drawing/2014/main" id="{106D34B4-74A1-414A-BF3B-D1C1A9690E96}"/>
              </a:ext>
            </a:extLst>
          </p:cNvPr>
          <p:cNvSpPr>
            <a:spLocks noGrp="1"/>
          </p:cNvSpPr>
          <p:nvPr>
            <p:ph type="title"/>
          </p:nvPr>
        </p:nvSpPr>
        <p:spPr/>
        <p:txBody>
          <a:bodyPr/>
          <a:lstStyle/>
          <a:p>
            <a:r>
              <a:rPr lang="en-US" dirty="0"/>
              <a:t>We have developed solutions for the most common impactful controls problems</a:t>
            </a:r>
          </a:p>
        </p:txBody>
      </p:sp>
      <p:sp>
        <p:nvSpPr>
          <p:cNvPr id="5" name="TextBox 4">
            <a:extLst>
              <a:ext uri="{FF2B5EF4-FFF2-40B4-BE49-F238E27FC236}">
                <a16:creationId xmlns:a16="http://schemas.microsoft.com/office/drawing/2014/main" id="{F92A6370-128A-C140-B82F-9F142E0C74DB}"/>
              </a:ext>
            </a:extLst>
          </p:cNvPr>
          <p:cNvSpPr txBox="1"/>
          <p:nvPr/>
        </p:nvSpPr>
        <p:spPr>
          <a:xfrm>
            <a:off x="2493376" y="5730104"/>
            <a:ext cx="7205248" cy="830997"/>
          </a:xfrm>
          <a:prstGeom prst="rect">
            <a:avLst/>
          </a:prstGeom>
          <a:noFill/>
        </p:spPr>
        <p:txBody>
          <a:bodyPr wrap="square" rtlCol="0">
            <a:spAutoFit/>
          </a:bodyPr>
          <a:lstStyle/>
          <a:p>
            <a:pPr algn="ctr"/>
            <a:r>
              <a:rPr lang="en-US" sz="2400" b="1" dirty="0">
                <a:solidFill>
                  <a:schemeClr val="accent2"/>
                </a:solidFill>
              </a:rPr>
              <a:t>Solutions span “one time” fault correction, limited active testing, continuous supervisory control</a:t>
            </a:r>
          </a:p>
        </p:txBody>
      </p:sp>
    </p:spTree>
    <p:extLst>
      <p:ext uri="{BB962C8B-B14F-4D97-AF65-F5344CB8AC3E}">
        <p14:creationId xmlns:p14="http://schemas.microsoft.com/office/powerpoint/2010/main" val="41399789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117656</TotalTime>
  <Words>2009</Words>
  <Application>Microsoft Macintosh PowerPoint</Application>
  <PresentationFormat>Widescreen</PresentationFormat>
  <Paragraphs>159</Paragraphs>
  <Slides>24</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Merriweather Sans</vt:lpstr>
      <vt:lpstr>Noto Sans Symbols</vt:lpstr>
      <vt:lpstr>Times New Roman</vt:lpstr>
      <vt:lpstr>Office Theme</vt:lpstr>
      <vt:lpstr>Transforming building operations with new fault-free optimal controls technology</vt:lpstr>
      <vt:lpstr>Our buildings are generating more data than ever before</vt:lpstr>
      <vt:lpstr>EMIS technologies enable continuous operational efficiency - analytics and control applications </vt:lpstr>
      <vt:lpstr>FDD analyze control and equipment faults to great benefit</vt:lpstr>
      <vt:lpstr>FDD software IDs problems, people fix them</vt:lpstr>
      <vt:lpstr>The US DOE has invested in accelerating the adoption and enhancement of EMIS</vt:lpstr>
      <vt:lpstr>From automated fault detection, to automated fault correction </vt:lpstr>
      <vt:lpstr>We opened BAS ‘write’, added corrective logic to the FDD</vt:lpstr>
      <vt:lpstr>We have developed solutions for the most common impactful controls problems</vt:lpstr>
      <vt:lpstr>Solutions have been field tested at multiple sites, across 5 BAS</vt:lpstr>
      <vt:lpstr>Specification and field results for these solutions are openly available</vt:lpstr>
      <vt:lpstr>We are also populating a repo of open-source Haxall/Axon code</vt:lpstr>
      <vt:lpstr>Supply air temperature and pressure resets</vt:lpstr>
      <vt:lpstr>Identify and ignore rogue zone requests</vt:lpstr>
      <vt:lpstr>Automated loop tuning with active testing</vt:lpstr>
      <vt:lpstr>Process for active testing and tuning with FDD</vt:lpstr>
      <vt:lpstr>Zone temperature setpoint correction</vt:lpstr>
      <vt:lpstr>Ongoing work and call to action</vt:lpstr>
      <vt:lpstr>PowerPoint Presentation</vt:lpstr>
      <vt:lpstr>This technology is core to the future of buildings</vt:lpstr>
      <vt:lpstr>This technology is core to the future of buildings</vt:lpstr>
      <vt:lpstr>This technology is core to the future of buildings</vt:lpstr>
      <vt:lpstr>This technology is core to the future of buildings</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JG</dc:creator>
  <cp:lastModifiedBy>JG</cp:lastModifiedBy>
  <cp:revision>555</cp:revision>
  <cp:lastPrinted>2022-10-26T20:57:56Z</cp:lastPrinted>
  <dcterms:created xsi:type="dcterms:W3CDTF">2022-05-04T20:34:21Z</dcterms:created>
  <dcterms:modified xsi:type="dcterms:W3CDTF">2023-06-04T21:04:52Z</dcterms:modified>
</cp:coreProperties>
</file>