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5148250" cx="9144000"/>
  <p:notesSz cx="6858000" cy="9144000"/>
  <p:embeddedFontLst>
    <p:embeddedFont>
      <p:font typeface="Roboto Black"/>
      <p:bold r:id="rId40"/>
      <p:boldItalic r:id="rId41"/>
    </p:embeddedFont>
    <p:embeddedFont>
      <p:font typeface="Libre Franklin"/>
      <p:regular r:id="rId42"/>
      <p:bold r:id="rId43"/>
      <p:italic r:id="rId44"/>
      <p:boldItalic r:id="rId45"/>
    </p:embeddedFont>
    <p:embeddedFont>
      <p:font typeface="Roboto Medium"/>
      <p:regular r:id="rId46"/>
      <p:bold r:id="rId47"/>
      <p:italic r:id="rId48"/>
      <p:boldItalic r:id="rId49"/>
    </p:embeddedFont>
    <p:embeddedFont>
      <p:font typeface="Roboto"/>
      <p:regular r:id="rId50"/>
      <p:bold r:id="rId51"/>
      <p:italic r:id="rId52"/>
      <p:boldItalic r:id="rId53"/>
    </p:embeddedFont>
    <p:embeddedFont>
      <p:font typeface="Libre Franklin Medium"/>
      <p:regular r:id="rId54"/>
      <p:bold r:id="rId55"/>
      <p:italic r:id="rId56"/>
      <p:boldItalic r:id="rId57"/>
    </p:embeddedFont>
    <p:embeddedFont>
      <p:font typeface="Roboto Light"/>
      <p:regular r:id="rId58"/>
      <p:bold r:id="rId59"/>
      <p:italic r:id="rId60"/>
      <p:boldItalic r:id="rId61"/>
    </p:embeddedFont>
    <p:embeddedFont>
      <p:font typeface="Source Sans Pro"/>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D22996D-CDEF-43E2-AFBA-98A7B6678841}">
  <a:tblStyle styleId="{3D22996D-CDEF-43E2-AFBA-98A7B667884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2"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lack-bold.fntdata"/><Relationship Id="rId42" Type="http://schemas.openxmlformats.org/officeDocument/2006/relationships/font" Target="fonts/LibreFranklin-regular.fntdata"/><Relationship Id="rId41" Type="http://schemas.openxmlformats.org/officeDocument/2006/relationships/font" Target="fonts/RobotoBlack-boldItalic.fntdata"/><Relationship Id="rId44" Type="http://schemas.openxmlformats.org/officeDocument/2006/relationships/font" Target="fonts/LibreFranklin-italic.fntdata"/><Relationship Id="rId43" Type="http://schemas.openxmlformats.org/officeDocument/2006/relationships/font" Target="fonts/LibreFranklin-bold.fntdata"/><Relationship Id="rId46" Type="http://schemas.openxmlformats.org/officeDocument/2006/relationships/font" Target="fonts/RobotoMedium-regular.fntdata"/><Relationship Id="rId45" Type="http://schemas.openxmlformats.org/officeDocument/2006/relationships/font" Target="fonts/LibreFranklin-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Medium-italic.fntdata"/><Relationship Id="rId47" Type="http://schemas.openxmlformats.org/officeDocument/2006/relationships/font" Target="fonts/RobotoMedium-bold.fntdata"/><Relationship Id="rId49" Type="http://schemas.openxmlformats.org/officeDocument/2006/relationships/font" Target="fonts/RobotoMedium-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SourceSansPro-regular.fntdata"/><Relationship Id="rId61" Type="http://schemas.openxmlformats.org/officeDocument/2006/relationships/font" Target="fonts/RobotoLight-boldItalic.fntdata"/><Relationship Id="rId20" Type="http://schemas.openxmlformats.org/officeDocument/2006/relationships/slide" Target="slides/slide14.xml"/><Relationship Id="rId64" Type="http://schemas.openxmlformats.org/officeDocument/2006/relationships/font" Target="fonts/SourceSansPro-italic.fntdata"/><Relationship Id="rId63" Type="http://schemas.openxmlformats.org/officeDocument/2006/relationships/font" Target="fonts/SourceSansPro-bold.fntdata"/><Relationship Id="rId22" Type="http://schemas.openxmlformats.org/officeDocument/2006/relationships/slide" Target="slides/slide16.xml"/><Relationship Id="rId21" Type="http://schemas.openxmlformats.org/officeDocument/2006/relationships/slide" Target="slides/slide15.xml"/><Relationship Id="rId65" Type="http://schemas.openxmlformats.org/officeDocument/2006/relationships/font" Target="fonts/SourceSansPro-bold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RobotoLight-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5.xml"/><Relationship Id="rId55" Type="http://schemas.openxmlformats.org/officeDocument/2006/relationships/font" Target="fonts/LibreFranklinMedium-bold.fntdata"/><Relationship Id="rId10" Type="http://schemas.openxmlformats.org/officeDocument/2006/relationships/slide" Target="slides/slide4.xml"/><Relationship Id="rId54" Type="http://schemas.openxmlformats.org/officeDocument/2006/relationships/font" Target="fonts/LibreFranklinMedium-regular.fntdata"/><Relationship Id="rId13" Type="http://schemas.openxmlformats.org/officeDocument/2006/relationships/slide" Target="slides/slide7.xml"/><Relationship Id="rId57" Type="http://schemas.openxmlformats.org/officeDocument/2006/relationships/font" Target="fonts/LibreFranklinMedium-boldItalic.fntdata"/><Relationship Id="rId12" Type="http://schemas.openxmlformats.org/officeDocument/2006/relationships/slide" Target="slides/slide6.xml"/><Relationship Id="rId56" Type="http://schemas.openxmlformats.org/officeDocument/2006/relationships/font" Target="fonts/LibreFranklinMedium-italic.fntdata"/><Relationship Id="rId15" Type="http://schemas.openxmlformats.org/officeDocument/2006/relationships/slide" Target="slides/slide9.xml"/><Relationship Id="rId59" Type="http://schemas.openxmlformats.org/officeDocument/2006/relationships/font" Target="fonts/RobotoLight-bold.fntdata"/><Relationship Id="rId14" Type="http://schemas.openxmlformats.org/officeDocument/2006/relationships/slide" Target="slides/slide8.xml"/><Relationship Id="rId58" Type="http://schemas.openxmlformats.org/officeDocument/2006/relationships/font" Target="fonts/RobotoLight-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 name="Google Shape;61;p1: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4d01fb69be_0_35: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4d01fb69be_0_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24d01fb69be_0_3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4b3b49e8be_0_0: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4b3b49e8be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g24b3b49e8be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4d01fb69be_0_53: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4d01fb69be_0_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g24d01fb69be_0_5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4d01fb69be_0_47: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4d01fb69be_0_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g24d01fb69be_0_4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4b3b49e8be_0_127: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4b3b49e8be_0_1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24b3b49e8be_0_12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4b3b49e8be_0_138: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4b3b49e8be_0_1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24b3b49e8be_0_13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4b3b49e8be_0_209: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4b3b49e8be_0_20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g24b3b49e8be_0_20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4b3b49e8be_0_226: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4b3b49e8be_0_2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g24b3b49e8be_0_22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4b3b49e8be_0_256: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4b3b49e8be_0_2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g24b3b49e8be_0_25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4d01fb69be_0_41: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4d01fb69be_0_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24d01fb69be_0_4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49f53708f9_0_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 name="Google Shape;70;g249f53708f9_0_4: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4b3b49e8be_0_107: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4b3b49e8be_0_10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g24b3b49e8be_0_10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4d01fb69be_0_90: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4d01fb69be_0_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g24d01fb69be_0_9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4d01fb69be_0_100: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4d01fb69be_0_1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g24d01fb69be_0_10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4d01fb69be_0_118: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4d01fb69be_0_1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g24d01fb69be_0_11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4d01fb69be_0_64: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4d01fb69be_0_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g24d01fb69be_0_6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26a6fd822d_0_0: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26a6fd822d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g226a6fd822d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4d01fb69be_0_135: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4d01fb69be_0_1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g24d01fb69be_0_13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26a6fd822d_0_18: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226a6fd822d_0_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g226a6fd822d_0_1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4d01fb69be_0_70: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4d01fb69be_0_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g24d01fb69be_0_7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4d01fb69be_0_201: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4d01fb69be_0_2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g24d01fb69be_0_20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 name="Google Shape;76;p2:notes"/>
          <p:cNvSpPr/>
          <p:nvPr>
            <p:ph idx="2"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4b3b49e8be_0_320: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4b3b49e8be_0_3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g24b3b49e8be_0_32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4b3b49e8be_0_282: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4b3b49e8be_0_2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24b3b49e8be_0_28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4d01fb69be_0_143: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4d01fb69be_0_1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g24d01fb69be_0_14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4d01fb69be_0_189: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4d01fb69be_0_1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g24d01fb69be_0_18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4b3b49e8be_0_84: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4b3b49e8be_0_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g24b3b49e8be_0_8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4d01fb69be_0_20: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4d01fb69be_0_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24d01fb69be_0_2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4b3b49e8be_0_100: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4b3b49e8be_0_1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24b3b49e8be_0_10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4d01fb69be_0_2: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4d01fb69be_0_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g24d01fb69be_0_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4d01fb69be_0_12: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4d01fb69be_0_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24d01fb69be_0_1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4d01fb69be_0_27: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4d01fb69be_0_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g24d01fb69be_0_2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15"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b="0" l="0" r="0" t="0"/>
          <a:stretch/>
        </p:blipFill>
        <p:spPr>
          <a:xfrm>
            <a:off x="1355" y="761"/>
            <a:ext cx="9141288" cy="5141975"/>
          </a:xfrm>
          <a:prstGeom prst="rect">
            <a:avLst/>
          </a:prstGeom>
          <a:noFill/>
          <a:ln>
            <a:noFill/>
          </a:ln>
        </p:spPr>
      </p:pic>
      <p:sp>
        <p:nvSpPr>
          <p:cNvPr id="17" name="Google Shape;17;p2"/>
          <p:cNvSpPr txBox="1"/>
          <p:nvPr>
            <p:ph type="ctrTitle"/>
          </p:nvPr>
        </p:nvSpPr>
        <p:spPr>
          <a:xfrm>
            <a:off x="291189" y="1259384"/>
            <a:ext cx="6192762" cy="110354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200"/>
              <a:buFont typeface="Libre Franklin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
          <p:cNvSpPr txBox="1"/>
          <p:nvPr>
            <p:ph idx="1" type="subTitle"/>
          </p:nvPr>
        </p:nvSpPr>
        <p:spPr>
          <a:xfrm>
            <a:off x="278195" y="297997"/>
            <a:ext cx="8587619" cy="766432"/>
          </a:xfrm>
          <a:prstGeom prst="rect">
            <a:avLst/>
          </a:prstGeom>
          <a:noFill/>
          <a:ln>
            <a:noFill/>
          </a:ln>
        </p:spPr>
        <p:txBody>
          <a:bodyPr anchorCtr="0" anchor="t" bIns="45700" lIns="91425" spcFirstLastPara="1" rIns="91425" wrap="square" tIns="45700">
            <a:normAutofit/>
          </a:bodyPr>
          <a:lstStyle>
            <a:lvl1pPr lvl="0" algn="l">
              <a:spcBef>
                <a:spcPts val="360"/>
              </a:spcBef>
              <a:spcAft>
                <a:spcPts val="0"/>
              </a:spcAft>
              <a:buClr>
                <a:schemeClr val="lt1"/>
              </a:buClr>
              <a:buSzPts val="1800"/>
              <a:buNone/>
              <a:defRPr sz="1800">
                <a:solidFill>
                  <a:schemeClr val="lt1"/>
                </a:solidFill>
                <a:latin typeface="Libre Franklin"/>
                <a:ea typeface="Libre Franklin"/>
                <a:cs typeface="Libre Franklin"/>
                <a:sym typeface="Libre Franklin"/>
              </a:defRPr>
            </a:lvl1pPr>
            <a:lvl2pPr lvl="1" algn="ctr">
              <a:spcBef>
                <a:spcPts val="480"/>
              </a:spcBef>
              <a:spcAft>
                <a:spcPts val="0"/>
              </a:spcAft>
              <a:buClr>
                <a:srgbClr val="888B91"/>
              </a:buClr>
              <a:buSzPts val="2400"/>
              <a:buNone/>
              <a:defRPr>
                <a:solidFill>
                  <a:srgbClr val="888B91"/>
                </a:solidFill>
                <a:latin typeface="Libre Franklin"/>
                <a:ea typeface="Libre Franklin"/>
                <a:cs typeface="Libre Franklin"/>
                <a:sym typeface="Libre Franklin"/>
              </a:defRPr>
            </a:lvl2pPr>
            <a:lvl3pPr lvl="2" algn="ctr">
              <a:spcBef>
                <a:spcPts val="400"/>
              </a:spcBef>
              <a:spcAft>
                <a:spcPts val="0"/>
              </a:spcAft>
              <a:buClr>
                <a:srgbClr val="888B91"/>
              </a:buClr>
              <a:buSzPts val="2000"/>
              <a:buNone/>
              <a:defRPr>
                <a:solidFill>
                  <a:srgbClr val="888B91"/>
                </a:solidFill>
                <a:latin typeface="Libre Franklin"/>
                <a:ea typeface="Libre Franklin"/>
                <a:cs typeface="Libre Franklin"/>
                <a:sym typeface="Libre Franklin"/>
              </a:defRPr>
            </a:lvl3pPr>
            <a:lvl4pPr lvl="3" algn="ctr">
              <a:spcBef>
                <a:spcPts val="360"/>
              </a:spcBef>
              <a:spcAft>
                <a:spcPts val="0"/>
              </a:spcAft>
              <a:buClr>
                <a:srgbClr val="888B91"/>
              </a:buClr>
              <a:buSzPts val="1800"/>
              <a:buNone/>
              <a:defRPr>
                <a:solidFill>
                  <a:srgbClr val="888B91"/>
                </a:solidFill>
                <a:latin typeface="Libre Franklin"/>
                <a:ea typeface="Libre Franklin"/>
                <a:cs typeface="Libre Franklin"/>
                <a:sym typeface="Libre Franklin"/>
              </a:defRPr>
            </a:lvl4pPr>
            <a:lvl5pPr lvl="4" algn="ctr">
              <a:spcBef>
                <a:spcPts val="360"/>
              </a:spcBef>
              <a:spcAft>
                <a:spcPts val="0"/>
              </a:spcAft>
              <a:buClr>
                <a:srgbClr val="888B91"/>
              </a:buClr>
              <a:buSzPts val="1800"/>
              <a:buNone/>
              <a:defRPr>
                <a:solidFill>
                  <a:srgbClr val="888B91"/>
                </a:solidFill>
                <a:latin typeface="Libre Franklin"/>
                <a:ea typeface="Libre Franklin"/>
                <a:cs typeface="Libre Franklin"/>
                <a:sym typeface="Libre Franklin"/>
              </a:defRPr>
            </a:lvl5pPr>
            <a:lvl6pPr lvl="5" algn="ctr">
              <a:spcBef>
                <a:spcPts val="400"/>
              </a:spcBef>
              <a:spcAft>
                <a:spcPts val="0"/>
              </a:spcAft>
              <a:buClr>
                <a:srgbClr val="888B91"/>
              </a:buClr>
              <a:buSzPts val="2000"/>
              <a:buNone/>
              <a:defRPr>
                <a:solidFill>
                  <a:srgbClr val="888B91"/>
                </a:solidFill>
                <a:latin typeface="Libre Franklin"/>
                <a:ea typeface="Libre Franklin"/>
                <a:cs typeface="Libre Franklin"/>
                <a:sym typeface="Libre Franklin"/>
              </a:defRPr>
            </a:lvl6pPr>
            <a:lvl7pPr lvl="6" algn="ctr">
              <a:spcBef>
                <a:spcPts val="400"/>
              </a:spcBef>
              <a:spcAft>
                <a:spcPts val="0"/>
              </a:spcAft>
              <a:buClr>
                <a:srgbClr val="888B91"/>
              </a:buClr>
              <a:buSzPts val="2000"/>
              <a:buNone/>
              <a:defRPr>
                <a:solidFill>
                  <a:srgbClr val="888B91"/>
                </a:solidFill>
                <a:latin typeface="Libre Franklin"/>
                <a:ea typeface="Libre Franklin"/>
                <a:cs typeface="Libre Franklin"/>
                <a:sym typeface="Libre Franklin"/>
              </a:defRPr>
            </a:lvl7pPr>
            <a:lvl8pPr lvl="7" algn="ctr">
              <a:spcBef>
                <a:spcPts val="400"/>
              </a:spcBef>
              <a:spcAft>
                <a:spcPts val="0"/>
              </a:spcAft>
              <a:buClr>
                <a:srgbClr val="888B91"/>
              </a:buClr>
              <a:buSzPts val="2000"/>
              <a:buNone/>
              <a:defRPr>
                <a:solidFill>
                  <a:srgbClr val="888B91"/>
                </a:solidFill>
                <a:latin typeface="Libre Franklin"/>
                <a:ea typeface="Libre Franklin"/>
                <a:cs typeface="Libre Franklin"/>
                <a:sym typeface="Libre Franklin"/>
              </a:defRPr>
            </a:lvl8pPr>
            <a:lvl9pPr lvl="8" algn="ctr">
              <a:spcBef>
                <a:spcPts val="400"/>
              </a:spcBef>
              <a:spcAft>
                <a:spcPts val="0"/>
              </a:spcAft>
              <a:buClr>
                <a:srgbClr val="888B91"/>
              </a:buClr>
              <a:buSzPts val="2000"/>
              <a:buNone/>
              <a:defRPr>
                <a:solidFill>
                  <a:srgbClr val="888B91"/>
                </a:solidFill>
                <a:latin typeface="Libre Franklin"/>
                <a:ea typeface="Libre Franklin"/>
                <a:cs typeface="Libre Franklin"/>
                <a:sym typeface="Libre Franklin"/>
              </a:defRPr>
            </a:lvl9pPr>
          </a:lstStyle>
          <a:p/>
        </p:txBody>
      </p:sp>
      <p:sp>
        <p:nvSpPr>
          <p:cNvPr id="19" name="Google Shape;19;p2"/>
          <p:cNvSpPr/>
          <p:nvPr>
            <p:ph idx="2" type="pic"/>
          </p:nvPr>
        </p:nvSpPr>
        <p:spPr>
          <a:xfrm>
            <a:off x="278196" y="2645403"/>
            <a:ext cx="1592406" cy="1792958"/>
          </a:xfrm>
          <a:prstGeom prst="rect">
            <a:avLst/>
          </a:prstGeom>
          <a:solidFill>
            <a:schemeClr val="lt1"/>
          </a:solidFill>
          <a:ln>
            <a:noFill/>
          </a:ln>
        </p:spPr>
      </p:sp>
      <p:cxnSp>
        <p:nvCxnSpPr>
          <p:cNvPr id="20" name="Google Shape;20;p2"/>
          <p:cNvCxnSpPr/>
          <p:nvPr/>
        </p:nvCxnSpPr>
        <p:spPr>
          <a:xfrm rot="10800000">
            <a:off x="278195" y="737840"/>
            <a:ext cx="8587619" cy="0"/>
          </a:xfrm>
          <a:prstGeom prst="straightConnector1">
            <a:avLst/>
          </a:prstGeom>
          <a:noFill/>
          <a:ln cap="flat" cmpd="sng" w="25400">
            <a:solidFill>
              <a:schemeClr val="accent1"/>
            </a:solidFill>
            <a:prstDash val="solid"/>
            <a:round/>
            <a:headEnd len="sm" w="sm" type="none"/>
            <a:tailEnd len="sm" w="sm" type="none"/>
          </a:ln>
        </p:spPr>
      </p:cxnSp>
      <p:sp>
        <p:nvSpPr>
          <p:cNvPr id="21" name="Google Shape;21;p2"/>
          <p:cNvSpPr txBox="1"/>
          <p:nvPr>
            <p:ph idx="3" type="body"/>
          </p:nvPr>
        </p:nvSpPr>
        <p:spPr>
          <a:xfrm>
            <a:off x="1966308" y="3592223"/>
            <a:ext cx="4780274" cy="846138"/>
          </a:xfrm>
          <a:prstGeom prst="rect">
            <a:avLst/>
          </a:prstGeom>
          <a:noFill/>
          <a:ln>
            <a:noFill/>
          </a:ln>
        </p:spPr>
        <p:txBody>
          <a:bodyPr anchorCtr="0" anchor="t" bIns="45700" lIns="91425" spcFirstLastPara="1" rIns="91425" wrap="square" tIns="45700">
            <a:noAutofit/>
          </a:bodyPr>
          <a:lstStyle>
            <a:lvl1pPr indent="-228600" lvl="0" marL="457200" algn="l">
              <a:spcBef>
                <a:spcPts val="480"/>
              </a:spcBef>
              <a:spcAft>
                <a:spcPts val="0"/>
              </a:spcAft>
              <a:buClr>
                <a:schemeClr val="lt1"/>
              </a:buClr>
              <a:buSzPts val="2400"/>
              <a:buNone/>
              <a:defRPr sz="2400">
                <a:solidFill>
                  <a:schemeClr val="lt1"/>
                </a:solidFill>
              </a:defRPr>
            </a:lvl1pPr>
            <a:lvl2pPr indent="-228600" lvl="1" marL="914400" algn="l">
              <a:spcBef>
                <a:spcPts val="480"/>
              </a:spcBef>
              <a:spcAft>
                <a:spcPts val="0"/>
              </a:spcAft>
              <a:buClr>
                <a:schemeClr val="dk1"/>
              </a:buClr>
              <a:buSzPts val="2400"/>
              <a:buNone/>
              <a:defRPr sz="2400"/>
            </a:lvl2pPr>
            <a:lvl3pPr indent="-228600" lvl="2" marL="1371600" algn="l">
              <a:spcBef>
                <a:spcPts val="480"/>
              </a:spcBef>
              <a:spcAft>
                <a:spcPts val="0"/>
              </a:spcAft>
              <a:buClr>
                <a:schemeClr val="dk1"/>
              </a:buClr>
              <a:buSzPts val="2400"/>
              <a:buNone/>
              <a:defRPr sz="2400"/>
            </a:lvl3pPr>
            <a:lvl4pPr indent="-228600" lvl="3" marL="1828800" algn="l">
              <a:spcBef>
                <a:spcPts val="480"/>
              </a:spcBef>
              <a:spcAft>
                <a:spcPts val="0"/>
              </a:spcAft>
              <a:buClr>
                <a:schemeClr val="dk1"/>
              </a:buClr>
              <a:buSzPts val="2400"/>
              <a:buNone/>
              <a:defRPr sz="2400"/>
            </a:lvl4pPr>
            <a:lvl5pPr indent="-228600" lvl="4" marL="2286000" algn="l">
              <a:spcBef>
                <a:spcPts val="480"/>
              </a:spcBef>
              <a:spcAft>
                <a:spcPts val="0"/>
              </a:spcAft>
              <a:buClr>
                <a:schemeClr val="dk1"/>
              </a:buClr>
              <a:buSzPts val="2400"/>
              <a:buNone/>
              <a:defRPr sz="24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
          <p:cNvSpPr txBox="1"/>
          <p:nvPr>
            <p:ph type="title"/>
          </p:nvPr>
        </p:nvSpPr>
        <p:spPr>
          <a:xfrm>
            <a:off x="174990" y="102682"/>
            <a:ext cx="8794020" cy="536781"/>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
          <p:cNvSpPr txBox="1"/>
          <p:nvPr>
            <p:ph idx="1" type="body"/>
          </p:nvPr>
        </p:nvSpPr>
        <p:spPr>
          <a:xfrm>
            <a:off x="457200" y="1201262"/>
            <a:ext cx="8229600" cy="3397616"/>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 name="Google Shape;25;p3"/>
          <p:cNvSpPr txBox="1"/>
          <p:nvPr>
            <p:ph idx="12" type="sldNum"/>
          </p:nvPr>
        </p:nvSpPr>
        <p:spPr>
          <a:xfrm>
            <a:off x="6911610" y="4804393"/>
            <a:ext cx="2133600" cy="2742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1" i="0" sz="1200" u="none" cap="none" strike="noStrike">
                <a:solidFill>
                  <a:schemeClr val="dk2"/>
                </a:solidFill>
              </a:defRPr>
            </a:lvl1pPr>
            <a:lvl2pPr indent="0" lvl="1" marL="0" algn="r">
              <a:spcBef>
                <a:spcPts val="0"/>
              </a:spcBef>
              <a:buNone/>
              <a:defRPr b="1" i="0" sz="1200" u="none" cap="none" strike="noStrike">
                <a:solidFill>
                  <a:schemeClr val="dk2"/>
                </a:solidFill>
              </a:defRPr>
            </a:lvl2pPr>
            <a:lvl3pPr indent="0" lvl="2" marL="0" algn="r">
              <a:spcBef>
                <a:spcPts val="0"/>
              </a:spcBef>
              <a:buNone/>
              <a:defRPr b="1" i="0" sz="1200" u="none" cap="none" strike="noStrike">
                <a:solidFill>
                  <a:schemeClr val="dk2"/>
                </a:solidFill>
              </a:defRPr>
            </a:lvl3pPr>
            <a:lvl4pPr indent="0" lvl="3" marL="0" algn="r">
              <a:spcBef>
                <a:spcPts val="0"/>
              </a:spcBef>
              <a:buNone/>
              <a:defRPr b="1" i="0" sz="1200" u="none" cap="none" strike="noStrike">
                <a:solidFill>
                  <a:schemeClr val="dk2"/>
                </a:solidFill>
              </a:defRPr>
            </a:lvl4pPr>
            <a:lvl5pPr indent="0" lvl="4" marL="0" algn="r">
              <a:spcBef>
                <a:spcPts val="0"/>
              </a:spcBef>
              <a:buNone/>
              <a:defRPr b="1" i="0" sz="1200" u="none" cap="none" strike="noStrike">
                <a:solidFill>
                  <a:schemeClr val="dk2"/>
                </a:solidFill>
              </a:defRPr>
            </a:lvl5pPr>
            <a:lvl6pPr indent="0" lvl="5" marL="0" algn="r">
              <a:spcBef>
                <a:spcPts val="0"/>
              </a:spcBef>
              <a:buNone/>
              <a:defRPr b="1" i="0" sz="1200" u="none" cap="none" strike="noStrike">
                <a:solidFill>
                  <a:schemeClr val="dk2"/>
                </a:solidFill>
              </a:defRPr>
            </a:lvl6pPr>
            <a:lvl7pPr indent="0" lvl="6" marL="0" algn="r">
              <a:spcBef>
                <a:spcPts val="0"/>
              </a:spcBef>
              <a:buNone/>
              <a:defRPr b="1" i="0" sz="1200" u="none" cap="none" strike="noStrike">
                <a:solidFill>
                  <a:schemeClr val="dk2"/>
                </a:solidFill>
              </a:defRPr>
            </a:lvl7pPr>
            <a:lvl8pPr indent="0" lvl="7" marL="0" algn="r">
              <a:spcBef>
                <a:spcPts val="0"/>
              </a:spcBef>
              <a:buNone/>
              <a:defRPr b="1" i="0" sz="1200" u="none" cap="none" strike="noStrike">
                <a:solidFill>
                  <a:schemeClr val="dk2"/>
                </a:solidFill>
              </a:defRPr>
            </a:lvl8pPr>
            <a:lvl9pPr indent="0" lvl="8" marL="0" algn="r">
              <a:spcBef>
                <a:spcPts val="0"/>
              </a:spcBef>
              <a:buNone/>
              <a:defRPr b="1" i="0" sz="1200" u="none" cap="none" strike="noStrike">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 name="Shape 26"/>
        <p:cNvGrpSpPr/>
        <p:nvPr/>
      </p:nvGrpSpPr>
      <p:grpSpPr>
        <a:xfrm>
          <a:off x="0" y="0"/>
          <a:ext cx="0" cy="0"/>
          <a:chOff x="0" y="0"/>
          <a:chExt cx="0" cy="0"/>
        </a:xfrm>
      </p:grpSpPr>
      <p:sp>
        <p:nvSpPr>
          <p:cNvPr id="27" name="Google Shape;27;p4"/>
          <p:cNvSpPr txBox="1"/>
          <p:nvPr>
            <p:ph type="title"/>
          </p:nvPr>
        </p:nvSpPr>
        <p:spPr>
          <a:xfrm>
            <a:off x="174990" y="102682"/>
            <a:ext cx="8794020" cy="536781"/>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txBox="1"/>
          <p:nvPr>
            <p:ph idx="1" type="body"/>
          </p:nvPr>
        </p:nvSpPr>
        <p:spPr>
          <a:xfrm>
            <a:off x="457200" y="902140"/>
            <a:ext cx="4038600" cy="2550297"/>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rgbClr val="000000"/>
              </a:buClr>
              <a:buSzPts val="2800"/>
              <a:buChar char="•"/>
              <a:defRPr sz="2800">
                <a:solidFill>
                  <a:srgbClr val="000000"/>
                </a:solidFill>
              </a:defRPr>
            </a:lvl1pPr>
            <a:lvl2pPr indent="-381000" lvl="1" marL="914400" algn="l">
              <a:spcBef>
                <a:spcPts val="480"/>
              </a:spcBef>
              <a:spcAft>
                <a:spcPts val="0"/>
              </a:spcAft>
              <a:buClr>
                <a:srgbClr val="000000"/>
              </a:buClr>
              <a:buSzPts val="2400"/>
              <a:buChar char="–"/>
              <a:defRPr sz="2400">
                <a:solidFill>
                  <a:srgbClr val="000000"/>
                </a:solidFill>
              </a:defRPr>
            </a:lvl2pPr>
            <a:lvl3pPr indent="-355600" lvl="2" marL="1371600" algn="l">
              <a:spcBef>
                <a:spcPts val="400"/>
              </a:spcBef>
              <a:spcAft>
                <a:spcPts val="0"/>
              </a:spcAft>
              <a:buClr>
                <a:srgbClr val="000000"/>
              </a:buClr>
              <a:buSzPts val="2000"/>
              <a:buChar char="•"/>
              <a:defRPr sz="2000">
                <a:solidFill>
                  <a:srgbClr val="000000"/>
                </a:solidFill>
              </a:defRPr>
            </a:lvl3pPr>
            <a:lvl4pPr indent="-342900" lvl="3" marL="1828800" algn="l">
              <a:spcBef>
                <a:spcPts val="360"/>
              </a:spcBef>
              <a:spcAft>
                <a:spcPts val="0"/>
              </a:spcAft>
              <a:buClr>
                <a:srgbClr val="000000"/>
              </a:buClr>
              <a:buSzPts val="1800"/>
              <a:buChar char="–"/>
              <a:defRPr sz="1800">
                <a:solidFill>
                  <a:srgbClr val="000000"/>
                </a:solidFill>
              </a:defRPr>
            </a:lvl4pPr>
            <a:lvl5pPr indent="-342900" lvl="4" marL="2286000" algn="l">
              <a:spcBef>
                <a:spcPts val="360"/>
              </a:spcBef>
              <a:spcAft>
                <a:spcPts val="0"/>
              </a:spcAft>
              <a:buClr>
                <a:srgbClr val="000000"/>
              </a:buClr>
              <a:buSzPts val="1800"/>
              <a:buChar char="»"/>
              <a:defRPr sz="1800">
                <a:solidFill>
                  <a:srgbClr val="000000"/>
                </a:solidFil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9" name="Google Shape;29;p4"/>
          <p:cNvSpPr txBox="1"/>
          <p:nvPr>
            <p:ph idx="2" type="body"/>
          </p:nvPr>
        </p:nvSpPr>
        <p:spPr>
          <a:xfrm>
            <a:off x="4648200" y="902140"/>
            <a:ext cx="4038600" cy="2550297"/>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rgbClr val="000000"/>
              </a:buClr>
              <a:buSzPts val="2800"/>
              <a:buChar char="•"/>
              <a:defRPr sz="2800">
                <a:solidFill>
                  <a:srgbClr val="000000"/>
                </a:solidFill>
              </a:defRPr>
            </a:lvl1pPr>
            <a:lvl2pPr indent="-381000" lvl="1" marL="914400" algn="l">
              <a:spcBef>
                <a:spcPts val="480"/>
              </a:spcBef>
              <a:spcAft>
                <a:spcPts val="0"/>
              </a:spcAft>
              <a:buClr>
                <a:srgbClr val="000000"/>
              </a:buClr>
              <a:buSzPts val="2400"/>
              <a:buChar char="–"/>
              <a:defRPr sz="2400">
                <a:solidFill>
                  <a:srgbClr val="000000"/>
                </a:solidFill>
              </a:defRPr>
            </a:lvl2pPr>
            <a:lvl3pPr indent="-355600" lvl="2" marL="1371600" algn="l">
              <a:spcBef>
                <a:spcPts val="400"/>
              </a:spcBef>
              <a:spcAft>
                <a:spcPts val="0"/>
              </a:spcAft>
              <a:buClr>
                <a:srgbClr val="000000"/>
              </a:buClr>
              <a:buSzPts val="2000"/>
              <a:buChar char="•"/>
              <a:defRPr sz="2000">
                <a:solidFill>
                  <a:srgbClr val="000000"/>
                </a:solidFill>
              </a:defRPr>
            </a:lvl3pPr>
            <a:lvl4pPr indent="-342900" lvl="3" marL="1828800" algn="l">
              <a:spcBef>
                <a:spcPts val="360"/>
              </a:spcBef>
              <a:spcAft>
                <a:spcPts val="0"/>
              </a:spcAft>
              <a:buClr>
                <a:srgbClr val="000000"/>
              </a:buClr>
              <a:buSzPts val="1800"/>
              <a:buChar char="–"/>
              <a:defRPr sz="1800">
                <a:solidFill>
                  <a:srgbClr val="000000"/>
                </a:solidFill>
              </a:defRPr>
            </a:lvl4pPr>
            <a:lvl5pPr indent="-342900" lvl="4" marL="2286000" algn="l">
              <a:spcBef>
                <a:spcPts val="360"/>
              </a:spcBef>
              <a:spcAft>
                <a:spcPts val="0"/>
              </a:spcAft>
              <a:buClr>
                <a:srgbClr val="000000"/>
              </a:buClr>
              <a:buSzPts val="1800"/>
              <a:buChar char="»"/>
              <a:defRPr sz="1800">
                <a:solidFill>
                  <a:srgbClr val="000000"/>
                </a:solidFil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0" name="Google Shape;30;p4"/>
          <p:cNvSpPr txBox="1"/>
          <p:nvPr>
            <p:ph idx="12" type="sldNum"/>
          </p:nvPr>
        </p:nvSpPr>
        <p:spPr>
          <a:xfrm>
            <a:off x="6911610" y="4804393"/>
            <a:ext cx="2133600" cy="2742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1" i="0" sz="1200" u="none" cap="none" strike="noStrike">
                <a:solidFill>
                  <a:schemeClr val="dk2"/>
                </a:solidFill>
              </a:defRPr>
            </a:lvl1pPr>
            <a:lvl2pPr indent="0" lvl="1" marL="0" rtl="0" algn="r">
              <a:spcBef>
                <a:spcPts val="0"/>
              </a:spcBef>
              <a:buNone/>
              <a:defRPr b="1" i="0" sz="1200" u="none" cap="none" strike="noStrike">
                <a:solidFill>
                  <a:schemeClr val="dk2"/>
                </a:solidFill>
              </a:defRPr>
            </a:lvl2pPr>
            <a:lvl3pPr indent="0" lvl="2" marL="0" rtl="0" algn="r">
              <a:spcBef>
                <a:spcPts val="0"/>
              </a:spcBef>
              <a:buNone/>
              <a:defRPr b="1" i="0" sz="1200" u="none" cap="none" strike="noStrike">
                <a:solidFill>
                  <a:schemeClr val="dk2"/>
                </a:solidFill>
              </a:defRPr>
            </a:lvl3pPr>
            <a:lvl4pPr indent="0" lvl="3" marL="0" rtl="0" algn="r">
              <a:spcBef>
                <a:spcPts val="0"/>
              </a:spcBef>
              <a:buNone/>
              <a:defRPr b="1" i="0" sz="1200" u="none" cap="none" strike="noStrike">
                <a:solidFill>
                  <a:schemeClr val="dk2"/>
                </a:solidFill>
              </a:defRPr>
            </a:lvl4pPr>
            <a:lvl5pPr indent="0" lvl="4" marL="0" rtl="0" algn="r">
              <a:spcBef>
                <a:spcPts val="0"/>
              </a:spcBef>
              <a:buNone/>
              <a:defRPr b="1" i="0" sz="1200" u="none" cap="none" strike="noStrike">
                <a:solidFill>
                  <a:schemeClr val="dk2"/>
                </a:solidFill>
              </a:defRPr>
            </a:lvl5pPr>
            <a:lvl6pPr indent="0" lvl="5" marL="0" rtl="0" algn="r">
              <a:spcBef>
                <a:spcPts val="0"/>
              </a:spcBef>
              <a:buNone/>
              <a:defRPr b="1" i="0" sz="1200" u="none" cap="none" strike="noStrike">
                <a:solidFill>
                  <a:schemeClr val="dk2"/>
                </a:solidFill>
              </a:defRPr>
            </a:lvl6pPr>
            <a:lvl7pPr indent="0" lvl="6" marL="0" rtl="0" algn="r">
              <a:spcBef>
                <a:spcPts val="0"/>
              </a:spcBef>
              <a:buNone/>
              <a:defRPr b="1" i="0" sz="1200" u="none" cap="none" strike="noStrike">
                <a:solidFill>
                  <a:schemeClr val="dk2"/>
                </a:solidFill>
              </a:defRPr>
            </a:lvl7pPr>
            <a:lvl8pPr indent="0" lvl="7" marL="0" rtl="0" algn="r">
              <a:spcBef>
                <a:spcPts val="0"/>
              </a:spcBef>
              <a:buNone/>
              <a:defRPr b="1" i="0" sz="1200" u="none" cap="none" strike="noStrike">
                <a:solidFill>
                  <a:schemeClr val="dk2"/>
                </a:solidFill>
              </a:defRPr>
            </a:lvl8pPr>
            <a:lvl9pPr indent="0" lvl="8" marL="0" rtl="0" algn="r">
              <a:spcBef>
                <a:spcPts val="0"/>
              </a:spcBef>
              <a:buNone/>
              <a:defRPr b="1" i="0" sz="1200" u="none" cap="none" strike="noStrike">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1" name="Shape 31"/>
        <p:cNvGrpSpPr/>
        <p:nvPr/>
      </p:nvGrpSpPr>
      <p:grpSpPr>
        <a:xfrm>
          <a:off x="0" y="0"/>
          <a:ext cx="0" cy="0"/>
          <a:chOff x="0" y="0"/>
          <a:chExt cx="0" cy="0"/>
        </a:xfrm>
      </p:grpSpPr>
      <p:sp>
        <p:nvSpPr>
          <p:cNvPr id="32" name="Google Shape;32;p5"/>
          <p:cNvSpPr txBox="1"/>
          <p:nvPr>
            <p:ph idx="1" type="body"/>
          </p:nvPr>
        </p:nvSpPr>
        <p:spPr>
          <a:xfrm>
            <a:off x="457200" y="1152401"/>
            <a:ext cx="4040188" cy="480266"/>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3" name="Google Shape;33;p5"/>
          <p:cNvSpPr txBox="1"/>
          <p:nvPr>
            <p:ph idx="2" type="body"/>
          </p:nvPr>
        </p:nvSpPr>
        <p:spPr>
          <a:xfrm>
            <a:off x="457200" y="1632667"/>
            <a:ext cx="4040188" cy="296621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4" name="Google Shape;34;p5"/>
          <p:cNvSpPr txBox="1"/>
          <p:nvPr>
            <p:ph idx="3" type="body"/>
          </p:nvPr>
        </p:nvSpPr>
        <p:spPr>
          <a:xfrm>
            <a:off x="4645030" y="1152401"/>
            <a:ext cx="4041775" cy="480266"/>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5" name="Google Shape;35;p5"/>
          <p:cNvSpPr txBox="1"/>
          <p:nvPr>
            <p:ph idx="4" type="body"/>
          </p:nvPr>
        </p:nvSpPr>
        <p:spPr>
          <a:xfrm>
            <a:off x="4645030" y="1632667"/>
            <a:ext cx="4041775" cy="296621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6" name="Google Shape;36;p5"/>
          <p:cNvSpPr txBox="1"/>
          <p:nvPr>
            <p:ph idx="12" type="sldNum"/>
          </p:nvPr>
        </p:nvSpPr>
        <p:spPr>
          <a:xfrm>
            <a:off x="6835410" y="4817784"/>
            <a:ext cx="2133600" cy="27409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37" name="Google Shape;37;p5"/>
          <p:cNvSpPr txBox="1"/>
          <p:nvPr>
            <p:ph type="title"/>
          </p:nvPr>
        </p:nvSpPr>
        <p:spPr>
          <a:xfrm>
            <a:off x="174990" y="102682"/>
            <a:ext cx="8794020" cy="536781"/>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174990" y="102682"/>
            <a:ext cx="8794020" cy="536781"/>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6"/>
          <p:cNvSpPr txBox="1"/>
          <p:nvPr>
            <p:ph idx="12" type="sldNum"/>
          </p:nvPr>
        </p:nvSpPr>
        <p:spPr>
          <a:xfrm>
            <a:off x="6835410" y="4817784"/>
            <a:ext cx="2133600" cy="27409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1" name="Shape 41"/>
        <p:cNvGrpSpPr/>
        <p:nvPr/>
      </p:nvGrpSpPr>
      <p:grpSpPr>
        <a:xfrm>
          <a:off x="0" y="0"/>
          <a:ext cx="0" cy="0"/>
          <a:chOff x="0" y="0"/>
          <a:chExt cx="0" cy="0"/>
        </a:xfrm>
      </p:grpSpPr>
      <p:sp>
        <p:nvSpPr>
          <p:cNvPr id="42" name="Google Shape;42;p7"/>
          <p:cNvSpPr txBox="1"/>
          <p:nvPr>
            <p:ph type="title"/>
          </p:nvPr>
        </p:nvSpPr>
        <p:spPr>
          <a:xfrm>
            <a:off x="457205" y="976395"/>
            <a:ext cx="3008313" cy="872345"/>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000000"/>
              </a:buClr>
              <a:buSzPts val="2000"/>
              <a:buFont typeface="Libre Franklin Medium"/>
              <a:buNone/>
              <a:defRPr b="1" sz="2000">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7"/>
          <p:cNvSpPr txBox="1"/>
          <p:nvPr>
            <p:ph idx="1" type="body"/>
          </p:nvPr>
        </p:nvSpPr>
        <p:spPr>
          <a:xfrm>
            <a:off x="3575050" y="976393"/>
            <a:ext cx="5111750" cy="348277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44" name="Google Shape;44;p7"/>
          <p:cNvSpPr txBox="1"/>
          <p:nvPr>
            <p:ph idx="2" type="body"/>
          </p:nvPr>
        </p:nvSpPr>
        <p:spPr>
          <a:xfrm>
            <a:off x="457205" y="1848739"/>
            <a:ext cx="3008313" cy="2610424"/>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5" name="Google Shape;45;p7"/>
          <p:cNvSpPr txBox="1"/>
          <p:nvPr>
            <p:ph idx="12" type="sldNum"/>
          </p:nvPr>
        </p:nvSpPr>
        <p:spPr>
          <a:xfrm>
            <a:off x="6835410" y="4817784"/>
            <a:ext cx="2133600" cy="27409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46" name="Google Shape;46;p7"/>
          <p:cNvSpPr txBox="1"/>
          <p:nvPr/>
        </p:nvSpPr>
        <p:spPr>
          <a:xfrm>
            <a:off x="174990" y="102682"/>
            <a:ext cx="8794020" cy="536781"/>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72E55"/>
              </a:buClr>
              <a:buSzPts val="3600"/>
              <a:buFont typeface="Avenir"/>
              <a:buNone/>
            </a:pPr>
            <a:r>
              <a:rPr b="0" i="0" lang="en-US" sz="3600" u="none" cap="none" strike="noStrike">
                <a:solidFill>
                  <a:srgbClr val="172E55"/>
                </a:solidFill>
                <a:latin typeface="Avenir"/>
                <a:ea typeface="Avenir"/>
                <a:cs typeface="Avenir"/>
                <a:sym typeface="Avenir"/>
              </a:rPr>
              <a:t>Click to edit Master title style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7" name="Shape 47"/>
        <p:cNvGrpSpPr/>
        <p:nvPr/>
      </p:nvGrpSpPr>
      <p:grpSpPr>
        <a:xfrm>
          <a:off x="0" y="0"/>
          <a:ext cx="0" cy="0"/>
          <a:chOff x="0" y="0"/>
          <a:chExt cx="0" cy="0"/>
        </a:xfrm>
      </p:grpSpPr>
      <p:sp>
        <p:nvSpPr>
          <p:cNvPr id="48" name="Google Shape;48;p8"/>
          <p:cNvSpPr txBox="1"/>
          <p:nvPr>
            <p:ph type="title"/>
          </p:nvPr>
        </p:nvSpPr>
        <p:spPr>
          <a:xfrm>
            <a:off x="1792288" y="3603784"/>
            <a:ext cx="5486400" cy="425447"/>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000000"/>
              </a:buClr>
              <a:buSzPts val="2000"/>
              <a:buFont typeface="Libre Franklin Medium"/>
              <a:buNone/>
              <a:defRPr b="1" sz="2000">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8"/>
          <p:cNvSpPr/>
          <p:nvPr>
            <p:ph idx="2" type="pic"/>
          </p:nvPr>
        </p:nvSpPr>
        <p:spPr>
          <a:xfrm>
            <a:off x="1792288" y="959568"/>
            <a:ext cx="5486400" cy="2589398"/>
          </a:xfrm>
          <a:prstGeom prst="rect">
            <a:avLst/>
          </a:prstGeom>
          <a:noFill/>
          <a:ln>
            <a:noFill/>
          </a:ln>
        </p:spPr>
      </p:sp>
      <p:sp>
        <p:nvSpPr>
          <p:cNvPr id="50" name="Google Shape;50;p8"/>
          <p:cNvSpPr txBox="1"/>
          <p:nvPr>
            <p:ph idx="1" type="body"/>
          </p:nvPr>
        </p:nvSpPr>
        <p:spPr>
          <a:xfrm>
            <a:off x="1792288" y="4029233"/>
            <a:ext cx="5486400" cy="604205"/>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1" name="Google Shape;51;p8"/>
          <p:cNvSpPr txBox="1"/>
          <p:nvPr>
            <p:ph idx="12" type="sldNum"/>
          </p:nvPr>
        </p:nvSpPr>
        <p:spPr>
          <a:xfrm>
            <a:off x="6835410" y="4817784"/>
            <a:ext cx="2133600" cy="27409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52" name="Google Shape;52;p8"/>
          <p:cNvSpPr txBox="1"/>
          <p:nvPr/>
        </p:nvSpPr>
        <p:spPr>
          <a:xfrm>
            <a:off x="174990" y="102682"/>
            <a:ext cx="8794020" cy="536781"/>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72E55"/>
              </a:buClr>
              <a:buSzPts val="3600"/>
              <a:buFont typeface="Avenir"/>
              <a:buNone/>
            </a:pPr>
            <a:r>
              <a:rPr b="0" i="0" lang="en-US" sz="3600" u="none" cap="none" strike="noStrike">
                <a:solidFill>
                  <a:srgbClr val="172E55"/>
                </a:solidFill>
                <a:latin typeface="Avenir"/>
                <a:ea typeface="Avenir"/>
                <a:cs typeface="Avenir"/>
                <a:sym typeface="Avenir"/>
              </a:rPr>
              <a:t>Click to edit Master title style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3" name="Shape 53"/>
        <p:cNvGrpSpPr/>
        <p:nvPr/>
      </p:nvGrpSpPr>
      <p:grpSpPr>
        <a:xfrm>
          <a:off x="0" y="0"/>
          <a:ext cx="0" cy="0"/>
          <a:chOff x="0" y="0"/>
          <a:chExt cx="0" cy="0"/>
        </a:xfrm>
      </p:grpSpPr>
      <p:sp>
        <p:nvSpPr>
          <p:cNvPr id="54" name="Google Shape;54;p9"/>
          <p:cNvSpPr txBox="1"/>
          <p:nvPr>
            <p:ph type="title"/>
          </p:nvPr>
        </p:nvSpPr>
        <p:spPr>
          <a:xfrm>
            <a:off x="174990" y="102682"/>
            <a:ext cx="8794020" cy="536781"/>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9"/>
          <p:cNvSpPr txBox="1"/>
          <p:nvPr>
            <p:ph idx="1" type="body"/>
          </p:nvPr>
        </p:nvSpPr>
        <p:spPr>
          <a:xfrm rot="5400000">
            <a:off x="2873192" y="-1412287"/>
            <a:ext cx="3397616"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 name="Google Shape;56;p9"/>
          <p:cNvSpPr txBox="1"/>
          <p:nvPr>
            <p:ph idx="12" type="sldNum"/>
          </p:nvPr>
        </p:nvSpPr>
        <p:spPr>
          <a:xfrm>
            <a:off x="6835410" y="4817784"/>
            <a:ext cx="2133600" cy="27409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7" name="Shape 57"/>
        <p:cNvGrpSpPr/>
        <p:nvPr/>
      </p:nvGrpSpPr>
      <p:grpSpPr>
        <a:xfrm>
          <a:off x="0" y="0"/>
          <a:ext cx="0" cy="0"/>
          <a:chOff x="0" y="0"/>
          <a:chExt cx="0" cy="0"/>
        </a:xfrm>
      </p:grpSpPr>
      <p:sp>
        <p:nvSpPr>
          <p:cNvPr id="58" name="Google Shape;58;p10"/>
          <p:cNvSpPr txBox="1"/>
          <p:nvPr>
            <p:ph idx="12" type="sldNum"/>
          </p:nvPr>
        </p:nvSpPr>
        <p:spPr>
          <a:xfrm>
            <a:off x="6835410" y="4817784"/>
            <a:ext cx="2133600" cy="274097"/>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8.jp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2" Type="http://schemas.openxmlformats.org/officeDocument/2006/relationships/theme" Target="../theme/theme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0" l="0" r="0" t="0"/>
          <a:stretch/>
        </p:blipFill>
        <p:spPr>
          <a:xfrm>
            <a:off x="1355" y="762"/>
            <a:ext cx="9141288" cy="5141975"/>
          </a:xfrm>
          <a:prstGeom prst="rect">
            <a:avLst/>
          </a:prstGeom>
          <a:noFill/>
          <a:ln>
            <a:noFill/>
          </a:ln>
        </p:spPr>
      </p:pic>
      <p:sp>
        <p:nvSpPr>
          <p:cNvPr id="11" name="Google Shape;11;p1"/>
          <p:cNvSpPr txBox="1"/>
          <p:nvPr>
            <p:ph type="title"/>
          </p:nvPr>
        </p:nvSpPr>
        <p:spPr>
          <a:xfrm>
            <a:off x="174990" y="102682"/>
            <a:ext cx="8794020" cy="536781"/>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000000"/>
              </a:buClr>
              <a:buSzPts val="3600"/>
              <a:buFont typeface="Libre Franklin Medium"/>
              <a:buNone/>
              <a:defRPr b="0" i="0" sz="3600" u="none" cap="none" strike="noStrike">
                <a:solidFill>
                  <a:srgbClr val="000000"/>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457200" y="1201262"/>
            <a:ext cx="8229600" cy="3397616"/>
          </a:xfrm>
          <a:prstGeom prst="rect">
            <a:avLst/>
          </a:prstGeom>
          <a:noFill/>
          <a:ln>
            <a:noFill/>
          </a:ln>
        </p:spPr>
        <p:txBody>
          <a:bodyPr anchorCtr="0" anchor="t" bIns="45700" lIns="91425" spcFirstLastPara="1" rIns="91425" wrap="square" tIns="45700">
            <a:normAutofit/>
          </a:bodyPr>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Libre Franklin"/>
                <a:ea typeface="Libre Franklin"/>
                <a:cs typeface="Libre Franklin"/>
                <a:sym typeface="Libre Franklin"/>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9pPr>
          </a:lstStyle>
          <a:p/>
        </p:txBody>
      </p:sp>
      <p:pic>
        <p:nvPicPr>
          <p:cNvPr id="13" name="Google Shape;13;p1"/>
          <p:cNvPicPr preferRelativeResize="0"/>
          <p:nvPr/>
        </p:nvPicPr>
        <p:blipFill>
          <a:blip r:embed="rId2">
            <a:alphaModFix/>
          </a:blip>
          <a:stretch>
            <a:fillRect/>
          </a:stretch>
        </p:blipFill>
        <p:spPr>
          <a:xfrm>
            <a:off x="7532850" y="4811518"/>
            <a:ext cx="1171889" cy="274200"/>
          </a:xfrm>
          <a:prstGeom prst="rect">
            <a:avLst/>
          </a:prstGeom>
          <a:noFill/>
          <a:ln>
            <a:noFill/>
          </a:ln>
        </p:spPr>
      </p:pic>
      <p:sp>
        <p:nvSpPr>
          <p:cNvPr id="14" name="Google Shape;14;p1"/>
          <p:cNvSpPr txBox="1"/>
          <p:nvPr>
            <p:ph idx="12" type="sldNum"/>
          </p:nvPr>
        </p:nvSpPr>
        <p:spPr>
          <a:xfrm>
            <a:off x="6911610" y="4804393"/>
            <a:ext cx="2133600" cy="2742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b="1" i="0" sz="1200" u="none" cap="none" strike="noStrike">
                <a:solidFill>
                  <a:schemeClr val="dk2"/>
                </a:solidFill>
              </a:defRPr>
            </a:lvl1pPr>
            <a:lvl2pPr indent="0" lvl="1" marL="0" rtl="0" algn="r">
              <a:spcBef>
                <a:spcPts val="0"/>
              </a:spcBef>
              <a:buNone/>
              <a:defRPr b="1" i="0" sz="1200" u="none" cap="none" strike="noStrike">
                <a:solidFill>
                  <a:schemeClr val="dk2"/>
                </a:solidFill>
              </a:defRPr>
            </a:lvl2pPr>
            <a:lvl3pPr indent="0" lvl="2" marL="0" rtl="0" algn="r">
              <a:spcBef>
                <a:spcPts val="0"/>
              </a:spcBef>
              <a:buNone/>
              <a:defRPr b="1" i="0" sz="1200" u="none" cap="none" strike="noStrike">
                <a:solidFill>
                  <a:schemeClr val="dk2"/>
                </a:solidFill>
              </a:defRPr>
            </a:lvl3pPr>
            <a:lvl4pPr indent="0" lvl="3" marL="0" rtl="0" algn="r">
              <a:spcBef>
                <a:spcPts val="0"/>
              </a:spcBef>
              <a:buNone/>
              <a:defRPr b="1" i="0" sz="1200" u="none" cap="none" strike="noStrike">
                <a:solidFill>
                  <a:schemeClr val="dk2"/>
                </a:solidFill>
              </a:defRPr>
            </a:lvl4pPr>
            <a:lvl5pPr indent="0" lvl="4" marL="0" rtl="0" algn="r">
              <a:spcBef>
                <a:spcPts val="0"/>
              </a:spcBef>
              <a:buNone/>
              <a:defRPr b="1" i="0" sz="1200" u="none" cap="none" strike="noStrike">
                <a:solidFill>
                  <a:schemeClr val="dk2"/>
                </a:solidFill>
              </a:defRPr>
            </a:lvl5pPr>
            <a:lvl6pPr indent="0" lvl="5" marL="0" rtl="0" algn="r">
              <a:spcBef>
                <a:spcPts val="0"/>
              </a:spcBef>
              <a:buNone/>
              <a:defRPr b="1" i="0" sz="1200" u="none" cap="none" strike="noStrike">
                <a:solidFill>
                  <a:schemeClr val="dk2"/>
                </a:solidFill>
              </a:defRPr>
            </a:lvl6pPr>
            <a:lvl7pPr indent="0" lvl="6" marL="0" rtl="0" algn="r">
              <a:spcBef>
                <a:spcPts val="0"/>
              </a:spcBef>
              <a:buNone/>
              <a:defRPr b="1" i="0" sz="1200" u="none" cap="none" strike="noStrike">
                <a:solidFill>
                  <a:schemeClr val="dk2"/>
                </a:solidFill>
              </a:defRPr>
            </a:lvl7pPr>
            <a:lvl8pPr indent="0" lvl="7" marL="0" rtl="0" algn="r">
              <a:spcBef>
                <a:spcPts val="0"/>
              </a:spcBef>
              <a:buNone/>
              <a:defRPr b="1" i="0" sz="1200" u="none" cap="none" strike="noStrike">
                <a:solidFill>
                  <a:schemeClr val="dk2"/>
                </a:solidFill>
              </a:defRPr>
            </a:lvl8pPr>
            <a:lvl9pPr indent="0" lvl="8" marL="0" rtl="0" algn="r">
              <a:spcBef>
                <a:spcPts val="0"/>
              </a:spcBef>
              <a:buNone/>
              <a:defRPr b="1" i="0" sz="1200" u="none" cap="none" strike="noStrike">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6.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0" Type="http://schemas.openxmlformats.org/officeDocument/2006/relationships/image" Target="../media/image22.png"/><Relationship Id="rId11" Type="http://schemas.openxmlformats.org/officeDocument/2006/relationships/image" Target="../media/image3.png"/><Relationship Id="rId22" Type="http://schemas.openxmlformats.org/officeDocument/2006/relationships/image" Target="../media/image17.png"/><Relationship Id="rId10" Type="http://schemas.openxmlformats.org/officeDocument/2006/relationships/image" Target="../media/image9.png"/><Relationship Id="rId21" Type="http://schemas.openxmlformats.org/officeDocument/2006/relationships/image" Target="../media/image19.png"/><Relationship Id="rId13" Type="http://schemas.openxmlformats.org/officeDocument/2006/relationships/image" Target="../media/image29.png"/><Relationship Id="rId12"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5.png"/><Relationship Id="rId15" Type="http://schemas.openxmlformats.org/officeDocument/2006/relationships/image" Target="../media/image12.png"/><Relationship Id="rId14" Type="http://schemas.openxmlformats.org/officeDocument/2006/relationships/image" Target="../media/image24.png"/><Relationship Id="rId17" Type="http://schemas.openxmlformats.org/officeDocument/2006/relationships/image" Target="../media/image14.png"/><Relationship Id="rId16" Type="http://schemas.openxmlformats.org/officeDocument/2006/relationships/image" Target="../media/image16.png"/><Relationship Id="rId5" Type="http://schemas.openxmlformats.org/officeDocument/2006/relationships/image" Target="../media/image25.png"/><Relationship Id="rId19" Type="http://schemas.openxmlformats.org/officeDocument/2006/relationships/image" Target="../media/image21.png"/><Relationship Id="rId6" Type="http://schemas.openxmlformats.org/officeDocument/2006/relationships/image" Target="../media/image30.png"/><Relationship Id="rId18" Type="http://schemas.openxmlformats.org/officeDocument/2006/relationships/image" Target="../media/image23.png"/><Relationship Id="rId7" Type="http://schemas.openxmlformats.org/officeDocument/2006/relationships/image" Target="../media/image15.png"/><Relationship Id="rId8"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39.png"/><Relationship Id="rId5"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7.jpg"/></Relationships>
</file>

<file path=ppt/slides/_rels/slide15.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42.png"/><Relationship Id="rId12"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32.png"/><Relationship Id="rId5" Type="http://schemas.openxmlformats.org/officeDocument/2006/relationships/image" Target="../media/image27.png"/><Relationship Id="rId6" Type="http://schemas.openxmlformats.org/officeDocument/2006/relationships/image" Target="../media/image54.png"/><Relationship Id="rId7" Type="http://schemas.openxmlformats.org/officeDocument/2006/relationships/image" Target="../media/image41.png"/><Relationship Id="rId8"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3.png"/><Relationship Id="rId4" Type="http://schemas.openxmlformats.org/officeDocument/2006/relationships/image" Target="../media/image33.png"/><Relationship Id="rId5" Type="http://schemas.openxmlformats.org/officeDocument/2006/relationships/image" Target="../media/image50.png"/></Relationships>
</file>

<file path=ppt/slides/_rels/slide17.xml.rels><?xml version="1.0" encoding="UTF-8" standalone="yes"?><Relationships xmlns="http://schemas.openxmlformats.org/package/2006/relationships"><Relationship Id="rId10"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6.png"/><Relationship Id="rId4" Type="http://schemas.openxmlformats.org/officeDocument/2006/relationships/image" Target="../media/image53.png"/><Relationship Id="rId9" Type="http://schemas.openxmlformats.org/officeDocument/2006/relationships/image" Target="../media/image89.png"/><Relationship Id="rId5" Type="http://schemas.openxmlformats.org/officeDocument/2006/relationships/image" Target="../media/image57.png"/><Relationship Id="rId6" Type="http://schemas.openxmlformats.org/officeDocument/2006/relationships/image" Target="../media/image59.png"/><Relationship Id="rId7" Type="http://schemas.openxmlformats.org/officeDocument/2006/relationships/image" Target="../media/image56.png"/><Relationship Id="rId8" Type="http://schemas.openxmlformats.org/officeDocument/2006/relationships/image" Target="../media/image7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4.jpg"/><Relationship Id="rId4" Type="http://schemas.openxmlformats.org/officeDocument/2006/relationships/image" Target="../media/image63.jpg"/><Relationship Id="rId5"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2.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8.png"/><Relationship Id="rId4" Type="http://schemas.openxmlformats.org/officeDocument/2006/relationships/image" Target="../media/image67.png"/><Relationship Id="rId5" Type="http://schemas.openxmlformats.org/officeDocument/2006/relationships/image" Target="../media/image55.png"/><Relationship Id="rId6" Type="http://schemas.openxmlformats.org/officeDocument/2006/relationships/image" Target="../media/image6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5.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7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1.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0.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2.png"/><Relationship Id="rId4" Type="http://schemas.openxmlformats.org/officeDocument/2006/relationships/image" Target="../media/image87.png"/><Relationship Id="rId5" Type="http://schemas.openxmlformats.org/officeDocument/2006/relationships/image" Target="../media/image44.png"/><Relationship Id="rId6" Type="http://schemas.openxmlformats.org/officeDocument/2006/relationships/image" Target="../media/image82.png"/><Relationship Id="rId7" Type="http://schemas.openxmlformats.org/officeDocument/2006/relationships/image" Target="../media/image74.png"/><Relationship Id="rId8"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7.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10"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8.png"/><Relationship Id="rId4" Type="http://schemas.openxmlformats.org/officeDocument/2006/relationships/image" Target="../media/image85.png"/><Relationship Id="rId9" Type="http://schemas.openxmlformats.org/officeDocument/2006/relationships/image" Target="../media/image33.png"/><Relationship Id="rId5" Type="http://schemas.openxmlformats.org/officeDocument/2006/relationships/image" Target="../media/image86.png"/><Relationship Id="rId6" Type="http://schemas.openxmlformats.org/officeDocument/2006/relationships/image" Target="../media/image71.png"/><Relationship Id="rId7" Type="http://schemas.openxmlformats.org/officeDocument/2006/relationships/image" Target="../media/image80.png"/><Relationship Id="rId8"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13.png"/><Relationship Id="rId6"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1"/>
          <p:cNvSpPr txBox="1"/>
          <p:nvPr>
            <p:ph type="ctrTitle"/>
          </p:nvPr>
        </p:nvSpPr>
        <p:spPr>
          <a:xfrm>
            <a:off x="291202" y="1259375"/>
            <a:ext cx="7582200" cy="1103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3200"/>
              <a:buFont typeface="Libre Franklin Medium"/>
              <a:buNone/>
            </a:pPr>
            <a:r>
              <a:rPr lang="en-US">
                <a:latin typeface="Roboto Medium"/>
                <a:ea typeface="Roboto Medium"/>
                <a:cs typeface="Roboto Medium"/>
                <a:sym typeface="Roboto Medium"/>
              </a:rPr>
              <a:t>Adoption Of Tagging And How Owners and Operators Can Drive Its Application</a:t>
            </a:r>
            <a:endParaRPr>
              <a:latin typeface="Roboto Medium"/>
              <a:ea typeface="Roboto Medium"/>
              <a:cs typeface="Roboto Medium"/>
              <a:sym typeface="Roboto Medium"/>
            </a:endParaRPr>
          </a:p>
        </p:txBody>
      </p:sp>
      <p:sp>
        <p:nvSpPr>
          <p:cNvPr id="64" name="Google Shape;64;p11"/>
          <p:cNvSpPr txBox="1"/>
          <p:nvPr>
            <p:ph idx="1" type="subTitle"/>
          </p:nvPr>
        </p:nvSpPr>
        <p:spPr>
          <a:xfrm>
            <a:off x="278195" y="297997"/>
            <a:ext cx="8587619" cy="766432"/>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lt1"/>
              </a:buClr>
              <a:buSzPts val="1800"/>
              <a:buNone/>
            </a:pPr>
            <a:r>
              <a:rPr lang="en-US">
                <a:latin typeface="Roboto"/>
                <a:ea typeface="Roboto"/>
                <a:cs typeface="Roboto"/>
                <a:sym typeface="Roboto"/>
              </a:rPr>
              <a:t>The</a:t>
            </a:r>
            <a:r>
              <a:rPr lang="en-US">
                <a:latin typeface="Roboto"/>
                <a:ea typeface="Roboto"/>
                <a:cs typeface="Roboto"/>
                <a:sym typeface="Roboto"/>
              </a:rPr>
              <a:t> </a:t>
            </a:r>
            <a:r>
              <a:rPr lang="en-US">
                <a:latin typeface="Roboto"/>
                <a:ea typeface="Roboto"/>
                <a:cs typeface="Roboto"/>
                <a:sym typeface="Roboto"/>
              </a:rPr>
              <a:t>Current State Of What We Are Seeing</a:t>
            </a:r>
            <a:endParaRPr>
              <a:latin typeface="Roboto"/>
              <a:ea typeface="Roboto"/>
              <a:cs typeface="Roboto"/>
              <a:sym typeface="Roboto"/>
            </a:endParaRPr>
          </a:p>
        </p:txBody>
      </p:sp>
      <p:pic>
        <p:nvPicPr>
          <p:cNvPr id="65" name="Google Shape;65;p11"/>
          <p:cNvPicPr preferRelativeResize="0"/>
          <p:nvPr>
            <p:ph idx="2" type="pic"/>
          </p:nvPr>
        </p:nvPicPr>
        <p:blipFill rotWithShape="1">
          <a:blip r:embed="rId3">
            <a:alphaModFix/>
          </a:blip>
          <a:srcRect b="5324" l="0" r="0" t="5333"/>
          <a:stretch/>
        </p:blipFill>
        <p:spPr>
          <a:xfrm>
            <a:off x="278196" y="3102603"/>
            <a:ext cx="1592407" cy="1792957"/>
          </a:xfrm>
          <a:prstGeom prst="rect">
            <a:avLst/>
          </a:prstGeom>
          <a:solidFill>
            <a:schemeClr val="lt1"/>
          </a:solidFill>
          <a:ln>
            <a:noFill/>
          </a:ln>
        </p:spPr>
      </p:pic>
      <p:sp>
        <p:nvSpPr>
          <p:cNvPr id="66" name="Google Shape;66;p11"/>
          <p:cNvSpPr txBox="1"/>
          <p:nvPr>
            <p:ph idx="3" type="body"/>
          </p:nvPr>
        </p:nvSpPr>
        <p:spPr>
          <a:xfrm>
            <a:off x="1966308" y="3296392"/>
            <a:ext cx="4780200" cy="846000"/>
          </a:xfrm>
          <a:prstGeom prst="rect">
            <a:avLst/>
          </a:prstGeom>
          <a:noFill/>
          <a:ln>
            <a:noFill/>
          </a:ln>
        </p:spPr>
        <p:txBody>
          <a:bodyPr anchorCtr="0" anchor="t" bIns="45700" lIns="91425" spcFirstLastPara="1" rIns="91425" wrap="square" tIns="45700">
            <a:noAutofit/>
          </a:bodyPr>
          <a:lstStyle/>
          <a:p>
            <a:pPr indent="0" lvl="0" marL="3175" rtl="0" algn="l">
              <a:spcBef>
                <a:spcPts val="0"/>
              </a:spcBef>
              <a:spcAft>
                <a:spcPts val="0"/>
              </a:spcAft>
              <a:buClr>
                <a:schemeClr val="lt1"/>
              </a:buClr>
              <a:buSzPts val="2400"/>
              <a:buNone/>
            </a:pPr>
            <a:r>
              <a:rPr lang="en-US">
                <a:latin typeface="Roboto"/>
                <a:ea typeface="Roboto"/>
                <a:cs typeface="Roboto"/>
                <a:sym typeface="Roboto"/>
              </a:rPr>
              <a:t>Aaron Brondum</a:t>
            </a:r>
            <a:endParaRPr>
              <a:latin typeface="Roboto"/>
              <a:ea typeface="Roboto"/>
              <a:cs typeface="Roboto"/>
              <a:sym typeface="Roboto"/>
            </a:endParaRPr>
          </a:p>
          <a:p>
            <a:pPr indent="0" lvl="0" marL="3175" rtl="0" algn="l">
              <a:spcBef>
                <a:spcPts val="0"/>
              </a:spcBef>
              <a:spcAft>
                <a:spcPts val="0"/>
              </a:spcAft>
              <a:buClr>
                <a:schemeClr val="lt1"/>
              </a:buClr>
              <a:buSzPts val="2400"/>
              <a:buNone/>
            </a:pPr>
            <a:r>
              <a:rPr lang="en-US">
                <a:latin typeface="Roboto"/>
                <a:ea typeface="Roboto"/>
                <a:cs typeface="Roboto"/>
                <a:sym typeface="Roboto"/>
              </a:rPr>
              <a:t>VP, Customer Success</a:t>
            </a:r>
            <a:endParaRPr>
              <a:latin typeface="Roboto"/>
              <a:ea typeface="Roboto"/>
              <a:cs typeface="Roboto"/>
              <a:sym typeface="Roboto"/>
            </a:endParaRPr>
          </a:p>
        </p:txBody>
      </p:sp>
      <p:pic>
        <p:nvPicPr>
          <p:cNvPr id="67" name="Google Shape;67;p11"/>
          <p:cNvPicPr preferRelativeResize="0"/>
          <p:nvPr/>
        </p:nvPicPr>
        <p:blipFill>
          <a:blip r:embed="rId4">
            <a:alphaModFix/>
          </a:blip>
          <a:stretch>
            <a:fillRect/>
          </a:stretch>
        </p:blipFill>
        <p:spPr>
          <a:xfrm>
            <a:off x="2069407" y="4145319"/>
            <a:ext cx="2527200" cy="550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0"/>
          <p:cNvSpPr txBox="1"/>
          <p:nvPr>
            <p:ph type="title"/>
          </p:nvPr>
        </p:nvSpPr>
        <p:spPr>
          <a:xfrm>
            <a:off x="174990" y="1876607"/>
            <a:ext cx="8793900" cy="536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2800">
                <a:solidFill>
                  <a:schemeClr val="dk1"/>
                </a:solidFill>
                <a:latin typeface="Roboto"/>
                <a:ea typeface="Roboto"/>
                <a:cs typeface="Roboto"/>
                <a:sym typeface="Roboto"/>
              </a:rPr>
              <a:t>3</a:t>
            </a:r>
            <a:r>
              <a:rPr lang="en-US" sz="2800">
                <a:solidFill>
                  <a:schemeClr val="dk1"/>
                </a:solidFill>
                <a:latin typeface="Roboto"/>
                <a:ea typeface="Roboto"/>
                <a:cs typeface="Roboto"/>
                <a:sym typeface="Roboto"/>
              </a:rPr>
              <a:t>. </a:t>
            </a:r>
            <a:r>
              <a:rPr lang="en-US" sz="2800">
                <a:solidFill>
                  <a:schemeClr val="dk1"/>
                </a:solidFill>
                <a:latin typeface="Roboto"/>
                <a:ea typeface="Roboto"/>
                <a:cs typeface="Roboto"/>
                <a:sym typeface="Roboto"/>
              </a:rPr>
              <a:t>Types Of Buildings PD Integrates</a:t>
            </a:r>
            <a:endParaRPr>
              <a:latin typeface="Roboto Medium"/>
              <a:ea typeface="Roboto Medium"/>
              <a:cs typeface="Roboto Medium"/>
              <a:sym typeface="Roboto Medium"/>
            </a:endParaRPr>
          </a:p>
        </p:txBody>
      </p:sp>
      <p:sp>
        <p:nvSpPr>
          <p:cNvPr id="142" name="Google Shape;142;p20"/>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1"/>
          <p:cNvSpPr/>
          <p:nvPr/>
        </p:nvSpPr>
        <p:spPr>
          <a:xfrm>
            <a:off x="4572000" y="0"/>
            <a:ext cx="4572000" cy="4777800"/>
          </a:xfrm>
          <a:prstGeom prst="rect">
            <a:avLst/>
          </a:prstGeom>
          <a:solidFill>
            <a:srgbClr val="3FBB7B"/>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sz="1400">
              <a:solidFill>
                <a:srgbClr val="FFFFFF"/>
              </a:solidFill>
            </a:endParaRPr>
          </a:p>
        </p:txBody>
      </p:sp>
      <p:sp>
        <p:nvSpPr>
          <p:cNvPr id="149" name="Google Shape;149;p21"/>
          <p:cNvSpPr txBox="1"/>
          <p:nvPr/>
        </p:nvSpPr>
        <p:spPr>
          <a:xfrm>
            <a:off x="4808850" y="113280"/>
            <a:ext cx="4186200" cy="384900"/>
          </a:xfrm>
          <a:prstGeom prst="rect">
            <a:avLst/>
          </a:prstGeom>
          <a:noFill/>
          <a:ln>
            <a:noFill/>
          </a:ln>
        </p:spPr>
        <p:txBody>
          <a:bodyPr anchorCtr="0" anchor="t" bIns="91450" lIns="91450" spcFirstLastPara="1" rIns="91450" wrap="square" tIns="91450">
            <a:spAutoFit/>
          </a:bodyPr>
          <a:lstStyle/>
          <a:p>
            <a:pPr indent="0" lvl="0" marL="0" rtl="0" algn="l">
              <a:spcBef>
                <a:spcPts val="0"/>
              </a:spcBef>
              <a:spcAft>
                <a:spcPts val="0"/>
              </a:spcAft>
              <a:buNone/>
            </a:pPr>
            <a:r>
              <a:rPr b="1" lang="en-US" sz="1300">
                <a:solidFill>
                  <a:srgbClr val="FFFFFF"/>
                </a:solidFill>
                <a:latin typeface="Roboto"/>
                <a:ea typeface="Roboto"/>
                <a:cs typeface="Roboto"/>
                <a:sym typeface="Roboto"/>
              </a:rPr>
              <a:t>What’s Driving Real Estate Sustainability &amp; ESG?</a:t>
            </a:r>
            <a:endParaRPr b="1" sz="1300">
              <a:solidFill>
                <a:srgbClr val="FFFFFF"/>
              </a:solidFill>
              <a:latin typeface="Roboto"/>
              <a:ea typeface="Roboto"/>
              <a:cs typeface="Roboto"/>
              <a:sym typeface="Roboto"/>
            </a:endParaRPr>
          </a:p>
        </p:txBody>
      </p:sp>
      <p:pic>
        <p:nvPicPr>
          <p:cNvPr id="150" name="Google Shape;150;p21"/>
          <p:cNvPicPr preferRelativeResize="0"/>
          <p:nvPr/>
        </p:nvPicPr>
        <p:blipFill rotWithShape="1">
          <a:blip r:embed="rId3">
            <a:alphaModFix/>
          </a:blip>
          <a:srcRect b="18969" l="0" r="0" t="0"/>
          <a:stretch/>
        </p:blipFill>
        <p:spPr>
          <a:xfrm>
            <a:off x="5085575" y="654241"/>
            <a:ext cx="901899" cy="731500"/>
          </a:xfrm>
          <a:prstGeom prst="rect">
            <a:avLst/>
          </a:prstGeom>
          <a:noFill/>
          <a:ln>
            <a:noFill/>
          </a:ln>
        </p:spPr>
      </p:pic>
      <p:sp>
        <p:nvSpPr>
          <p:cNvPr id="151" name="Google Shape;151;p21"/>
          <p:cNvSpPr txBox="1"/>
          <p:nvPr/>
        </p:nvSpPr>
        <p:spPr>
          <a:xfrm>
            <a:off x="6261925" y="573179"/>
            <a:ext cx="2580600" cy="754200"/>
          </a:xfrm>
          <a:prstGeom prst="rect">
            <a:avLst/>
          </a:prstGeom>
          <a:noFill/>
          <a:ln>
            <a:noFill/>
          </a:ln>
        </p:spPr>
        <p:txBody>
          <a:bodyPr anchorCtr="0" anchor="t" bIns="91450" lIns="91450" spcFirstLastPara="1" rIns="91450" wrap="square" tIns="91450">
            <a:spAutoFit/>
          </a:bodyPr>
          <a:lstStyle/>
          <a:p>
            <a:pPr indent="0" lvl="0" marL="0" rtl="0" algn="l">
              <a:spcBef>
                <a:spcPts val="0"/>
              </a:spcBef>
              <a:spcAft>
                <a:spcPts val="0"/>
              </a:spcAft>
              <a:buNone/>
            </a:pPr>
            <a:r>
              <a:rPr b="1" lang="en-US" sz="1000">
                <a:solidFill>
                  <a:srgbClr val="FFFFFF"/>
                </a:solidFill>
                <a:latin typeface="Roboto"/>
                <a:ea typeface="Roboto"/>
                <a:cs typeface="Roboto"/>
                <a:sym typeface="Roboto"/>
              </a:rPr>
              <a:t>Corporate Net-Zero Goals</a:t>
            </a:r>
            <a:endParaRPr sz="1000">
              <a:solidFill>
                <a:srgbClr val="FFFFFF"/>
              </a:solidFill>
              <a:latin typeface="Roboto"/>
              <a:ea typeface="Roboto"/>
              <a:cs typeface="Roboto"/>
              <a:sym typeface="Roboto"/>
            </a:endParaRPr>
          </a:p>
          <a:p>
            <a:pPr indent="0" lvl="0" marL="0" rtl="0" algn="l">
              <a:spcBef>
                <a:spcPts val="0"/>
              </a:spcBef>
              <a:spcAft>
                <a:spcPts val="0"/>
              </a:spcAft>
              <a:buNone/>
            </a:pPr>
            <a:r>
              <a:rPr lang="en-US" sz="900">
                <a:solidFill>
                  <a:srgbClr val="FFFFFF"/>
                </a:solidFill>
                <a:latin typeface="Roboto"/>
                <a:ea typeface="Roboto"/>
                <a:cs typeface="Roboto"/>
                <a:sym typeface="Roboto"/>
              </a:rPr>
              <a:t>Enterprise commitment to net-zero carbon emissions goals has been pervasive across the corporate ecosystem</a:t>
            </a:r>
            <a:endParaRPr sz="900"/>
          </a:p>
        </p:txBody>
      </p:sp>
      <p:pic>
        <p:nvPicPr>
          <p:cNvPr id="152" name="Google Shape;152;p21"/>
          <p:cNvPicPr preferRelativeResize="0"/>
          <p:nvPr/>
        </p:nvPicPr>
        <p:blipFill rotWithShape="1">
          <a:blip r:embed="rId4">
            <a:alphaModFix/>
          </a:blip>
          <a:srcRect b="20306" l="0" r="0" t="0"/>
          <a:stretch/>
        </p:blipFill>
        <p:spPr>
          <a:xfrm>
            <a:off x="5085579" y="1636235"/>
            <a:ext cx="901899" cy="719422"/>
          </a:xfrm>
          <a:prstGeom prst="rect">
            <a:avLst/>
          </a:prstGeom>
          <a:noFill/>
          <a:ln>
            <a:noFill/>
          </a:ln>
        </p:spPr>
      </p:pic>
      <p:sp>
        <p:nvSpPr>
          <p:cNvPr id="153" name="Google Shape;153;p21"/>
          <p:cNvSpPr txBox="1"/>
          <p:nvPr/>
        </p:nvSpPr>
        <p:spPr>
          <a:xfrm>
            <a:off x="6261925" y="1578131"/>
            <a:ext cx="2580600" cy="754200"/>
          </a:xfrm>
          <a:prstGeom prst="rect">
            <a:avLst/>
          </a:prstGeom>
          <a:noFill/>
          <a:ln>
            <a:noFill/>
          </a:ln>
        </p:spPr>
        <p:txBody>
          <a:bodyPr anchorCtr="0" anchor="t" bIns="91450" lIns="91450" spcFirstLastPara="1" rIns="91450" wrap="square" tIns="91450">
            <a:spAutoFit/>
          </a:bodyPr>
          <a:lstStyle/>
          <a:p>
            <a:pPr indent="0" lvl="0" marL="0" rtl="0" algn="l">
              <a:spcBef>
                <a:spcPts val="0"/>
              </a:spcBef>
              <a:spcAft>
                <a:spcPts val="0"/>
              </a:spcAft>
              <a:buNone/>
            </a:pPr>
            <a:r>
              <a:rPr b="1" lang="en-US" sz="1000">
                <a:solidFill>
                  <a:srgbClr val="FFFFFF"/>
                </a:solidFill>
                <a:latin typeface="Roboto"/>
                <a:ea typeface="Roboto"/>
                <a:cs typeface="Roboto"/>
                <a:sym typeface="Roboto"/>
              </a:rPr>
              <a:t>Consumers &amp; Investors</a:t>
            </a:r>
            <a:endParaRPr sz="900">
              <a:solidFill>
                <a:srgbClr val="FFFFFF"/>
              </a:solidFill>
              <a:latin typeface="Roboto"/>
              <a:ea typeface="Roboto"/>
              <a:cs typeface="Roboto"/>
              <a:sym typeface="Roboto"/>
            </a:endParaRPr>
          </a:p>
          <a:p>
            <a:pPr indent="0" lvl="0" marL="0" rtl="0" algn="l">
              <a:spcBef>
                <a:spcPts val="0"/>
              </a:spcBef>
              <a:spcAft>
                <a:spcPts val="0"/>
              </a:spcAft>
              <a:buNone/>
            </a:pPr>
            <a:r>
              <a:rPr lang="en-US" sz="900">
                <a:solidFill>
                  <a:srgbClr val="FFFFFF"/>
                </a:solidFill>
                <a:latin typeface="Roboto"/>
                <a:ea typeface="Roboto"/>
                <a:cs typeface="Roboto"/>
                <a:sym typeface="Roboto"/>
              </a:rPr>
              <a:t>Consumers are demanding climate action from corporations, investors are rewarding sustainability &amp; ESG commitments</a:t>
            </a:r>
            <a:endParaRPr sz="900">
              <a:solidFill>
                <a:srgbClr val="FFFFFF"/>
              </a:solidFill>
              <a:latin typeface="Roboto"/>
              <a:ea typeface="Roboto"/>
              <a:cs typeface="Roboto"/>
              <a:sym typeface="Roboto"/>
            </a:endParaRPr>
          </a:p>
        </p:txBody>
      </p:sp>
      <p:sp>
        <p:nvSpPr>
          <p:cNvPr id="154" name="Google Shape;154;p21"/>
          <p:cNvSpPr txBox="1"/>
          <p:nvPr/>
        </p:nvSpPr>
        <p:spPr>
          <a:xfrm>
            <a:off x="6261925" y="2583083"/>
            <a:ext cx="2580600" cy="892800"/>
          </a:xfrm>
          <a:prstGeom prst="rect">
            <a:avLst/>
          </a:prstGeom>
          <a:noFill/>
          <a:ln>
            <a:noFill/>
          </a:ln>
        </p:spPr>
        <p:txBody>
          <a:bodyPr anchorCtr="0" anchor="t" bIns="91450" lIns="91450" spcFirstLastPara="1" rIns="91450" wrap="square" tIns="91450">
            <a:spAutoFit/>
          </a:bodyPr>
          <a:lstStyle/>
          <a:p>
            <a:pPr indent="0" lvl="0" marL="0" rtl="0" algn="l">
              <a:spcBef>
                <a:spcPts val="0"/>
              </a:spcBef>
              <a:spcAft>
                <a:spcPts val="0"/>
              </a:spcAft>
              <a:buNone/>
            </a:pPr>
            <a:r>
              <a:rPr b="1" lang="en-US" sz="1000">
                <a:solidFill>
                  <a:srgbClr val="FFFFFF"/>
                </a:solidFill>
                <a:latin typeface="Roboto"/>
                <a:ea typeface="Roboto"/>
                <a:cs typeface="Roboto"/>
                <a:sym typeface="Roboto"/>
              </a:rPr>
              <a:t>Carbon &amp; ESG Regulation</a:t>
            </a:r>
            <a:endParaRPr sz="1000">
              <a:solidFill>
                <a:srgbClr val="FFFFFF"/>
              </a:solidFill>
              <a:latin typeface="Roboto"/>
              <a:ea typeface="Roboto"/>
              <a:cs typeface="Roboto"/>
              <a:sym typeface="Roboto"/>
            </a:endParaRPr>
          </a:p>
          <a:p>
            <a:pPr indent="0" lvl="0" marL="0" rtl="0" algn="l">
              <a:spcBef>
                <a:spcPts val="0"/>
              </a:spcBef>
              <a:spcAft>
                <a:spcPts val="0"/>
              </a:spcAft>
              <a:buNone/>
            </a:pPr>
            <a:r>
              <a:rPr lang="en-US" sz="900">
                <a:solidFill>
                  <a:srgbClr val="FFFFFF"/>
                </a:solidFill>
                <a:latin typeface="Roboto"/>
                <a:ea typeface="Roboto"/>
                <a:cs typeface="Roboto"/>
                <a:sym typeface="Roboto"/>
              </a:rPr>
              <a:t>Regulatory mandates from the SEC around ESG reporting as well as federal, state, and local carbon emission fines have already entered commercial markets</a:t>
            </a:r>
            <a:endParaRPr sz="900"/>
          </a:p>
        </p:txBody>
      </p:sp>
      <p:sp>
        <p:nvSpPr>
          <p:cNvPr id="155" name="Google Shape;155;p21"/>
          <p:cNvSpPr txBox="1"/>
          <p:nvPr/>
        </p:nvSpPr>
        <p:spPr>
          <a:xfrm>
            <a:off x="6261925" y="3664306"/>
            <a:ext cx="2580600" cy="892800"/>
          </a:xfrm>
          <a:prstGeom prst="rect">
            <a:avLst/>
          </a:prstGeom>
          <a:noFill/>
          <a:ln>
            <a:noFill/>
          </a:ln>
        </p:spPr>
        <p:txBody>
          <a:bodyPr anchorCtr="0" anchor="t" bIns="91450" lIns="91450" spcFirstLastPara="1" rIns="91450" wrap="square" tIns="91450">
            <a:spAutoFit/>
          </a:bodyPr>
          <a:lstStyle/>
          <a:p>
            <a:pPr indent="0" lvl="0" marL="0" rtl="0" algn="l">
              <a:spcBef>
                <a:spcPts val="0"/>
              </a:spcBef>
              <a:spcAft>
                <a:spcPts val="0"/>
              </a:spcAft>
              <a:buNone/>
            </a:pPr>
            <a:r>
              <a:rPr b="1" lang="en-US" sz="1000">
                <a:solidFill>
                  <a:srgbClr val="FFFFFF"/>
                </a:solidFill>
                <a:latin typeface="Roboto"/>
                <a:ea typeface="Roboto"/>
                <a:cs typeface="Roboto"/>
                <a:sym typeface="Roboto"/>
              </a:rPr>
              <a:t>Energy Price Volatility</a:t>
            </a:r>
            <a:endParaRPr sz="1000">
              <a:solidFill>
                <a:srgbClr val="FFFFFF"/>
              </a:solidFill>
              <a:latin typeface="Roboto"/>
              <a:ea typeface="Roboto"/>
              <a:cs typeface="Roboto"/>
              <a:sym typeface="Roboto"/>
            </a:endParaRPr>
          </a:p>
          <a:p>
            <a:pPr indent="0" lvl="0" marL="0" rtl="0" algn="l">
              <a:spcBef>
                <a:spcPts val="0"/>
              </a:spcBef>
              <a:spcAft>
                <a:spcPts val="0"/>
              </a:spcAft>
              <a:buNone/>
            </a:pPr>
            <a:r>
              <a:rPr lang="en-US" sz="900">
                <a:solidFill>
                  <a:srgbClr val="FFFFFF"/>
                </a:solidFill>
                <a:latin typeface="Roboto"/>
                <a:ea typeface="Roboto"/>
                <a:cs typeface="Roboto"/>
                <a:sym typeface="Roboto"/>
              </a:rPr>
              <a:t>Global volatility in energy markets and rising cost of electric power, water, natural gas, combined with the high cost of procuring renewable energy have caused energy risk</a:t>
            </a:r>
            <a:endParaRPr sz="900"/>
          </a:p>
        </p:txBody>
      </p:sp>
      <p:pic>
        <p:nvPicPr>
          <p:cNvPr id="156" name="Google Shape;156;p21"/>
          <p:cNvPicPr preferRelativeResize="0"/>
          <p:nvPr/>
        </p:nvPicPr>
        <p:blipFill rotWithShape="1">
          <a:blip r:embed="rId5">
            <a:alphaModFix/>
          </a:blip>
          <a:srcRect b="14354" l="0" r="0" t="0"/>
          <a:stretch/>
        </p:blipFill>
        <p:spPr>
          <a:xfrm>
            <a:off x="5085575" y="2573961"/>
            <a:ext cx="901899" cy="773134"/>
          </a:xfrm>
          <a:prstGeom prst="rect">
            <a:avLst/>
          </a:prstGeom>
          <a:noFill/>
          <a:ln>
            <a:noFill/>
          </a:ln>
        </p:spPr>
      </p:pic>
      <p:pic>
        <p:nvPicPr>
          <p:cNvPr id="157" name="Google Shape;157;p21"/>
          <p:cNvPicPr preferRelativeResize="0"/>
          <p:nvPr/>
        </p:nvPicPr>
        <p:blipFill>
          <a:blip r:embed="rId6">
            <a:alphaModFix/>
          </a:blip>
          <a:stretch>
            <a:fillRect/>
          </a:stretch>
        </p:blipFill>
        <p:spPr>
          <a:xfrm>
            <a:off x="5085576" y="3704017"/>
            <a:ext cx="901899" cy="727953"/>
          </a:xfrm>
          <a:prstGeom prst="rect">
            <a:avLst/>
          </a:prstGeom>
          <a:noFill/>
          <a:ln>
            <a:noFill/>
          </a:ln>
        </p:spPr>
      </p:pic>
      <p:sp>
        <p:nvSpPr>
          <p:cNvPr id="158" name="Google Shape;158;p21"/>
          <p:cNvSpPr txBox="1"/>
          <p:nvPr/>
        </p:nvSpPr>
        <p:spPr>
          <a:xfrm>
            <a:off x="125100" y="217851"/>
            <a:ext cx="4446900" cy="1277700"/>
          </a:xfrm>
          <a:prstGeom prst="rect">
            <a:avLst/>
          </a:prstGeom>
          <a:noFill/>
          <a:ln>
            <a:noFill/>
          </a:ln>
        </p:spPr>
        <p:txBody>
          <a:bodyPr anchorCtr="0" anchor="t" bIns="91450" lIns="91450" spcFirstLastPara="1" rIns="91450" wrap="square" tIns="91450">
            <a:spAutoFit/>
          </a:bodyPr>
          <a:lstStyle/>
          <a:p>
            <a:pPr indent="0" lvl="0" marL="0" rtl="0" algn="l">
              <a:spcBef>
                <a:spcPts val="0"/>
              </a:spcBef>
              <a:spcAft>
                <a:spcPts val="0"/>
              </a:spcAft>
              <a:buNone/>
            </a:pPr>
            <a:r>
              <a:rPr b="1" lang="en-US" sz="1600">
                <a:latin typeface="Roboto"/>
                <a:ea typeface="Roboto"/>
                <a:cs typeface="Roboto"/>
                <a:sym typeface="Roboto"/>
              </a:rPr>
              <a:t>What Is Nantum OS?</a:t>
            </a:r>
            <a:endParaRPr b="1" sz="1600">
              <a:latin typeface="Roboto"/>
              <a:ea typeface="Roboto"/>
              <a:cs typeface="Roboto"/>
              <a:sym typeface="Roboto"/>
            </a:endParaRPr>
          </a:p>
          <a:p>
            <a:pPr indent="0" lvl="0" marL="0" rtl="0" algn="l">
              <a:spcBef>
                <a:spcPts val="0"/>
              </a:spcBef>
              <a:spcAft>
                <a:spcPts val="0"/>
              </a:spcAft>
              <a:buNone/>
            </a:pPr>
            <a:r>
              <a:t/>
            </a:r>
            <a:endParaRPr b="1" sz="1600">
              <a:latin typeface="Roboto"/>
              <a:ea typeface="Roboto"/>
              <a:cs typeface="Roboto"/>
              <a:sym typeface="Roboto"/>
            </a:endParaRPr>
          </a:p>
          <a:p>
            <a:pPr indent="0" lvl="0" marL="0" rtl="0" algn="l">
              <a:spcBef>
                <a:spcPts val="0"/>
              </a:spcBef>
              <a:spcAft>
                <a:spcPts val="0"/>
              </a:spcAft>
              <a:buNone/>
            </a:pPr>
            <a:r>
              <a:rPr lang="en-US" sz="1300">
                <a:latin typeface="Roboto"/>
                <a:ea typeface="Roboto"/>
                <a:cs typeface="Roboto"/>
                <a:sym typeface="Roboto"/>
              </a:rPr>
              <a:t>We help the world’s top institutions use artificial intelligence and machine learning to reduce their real estate carbon footprint to zero.</a:t>
            </a:r>
            <a:endParaRPr sz="1300">
              <a:latin typeface="Roboto"/>
              <a:ea typeface="Roboto"/>
              <a:cs typeface="Roboto"/>
              <a:sym typeface="Roboto"/>
            </a:endParaRPr>
          </a:p>
        </p:txBody>
      </p:sp>
      <p:grpSp>
        <p:nvGrpSpPr>
          <p:cNvPr id="159" name="Google Shape;159;p21"/>
          <p:cNvGrpSpPr/>
          <p:nvPr/>
        </p:nvGrpSpPr>
        <p:grpSpPr>
          <a:xfrm>
            <a:off x="210592" y="1758095"/>
            <a:ext cx="4096407" cy="1830623"/>
            <a:chOff x="436473" y="956188"/>
            <a:chExt cx="8194452" cy="3657588"/>
          </a:xfrm>
        </p:grpSpPr>
        <p:pic>
          <p:nvPicPr>
            <p:cNvPr id="160" name="Google Shape;160;p21"/>
            <p:cNvPicPr preferRelativeResize="0"/>
            <p:nvPr/>
          </p:nvPicPr>
          <p:blipFill>
            <a:blip r:embed="rId7">
              <a:alphaModFix/>
            </a:blip>
            <a:stretch>
              <a:fillRect/>
            </a:stretch>
          </p:blipFill>
          <p:spPr>
            <a:xfrm>
              <a:off x="4779508" y="956188"/>
              <a:ext cx="1540081" cy="414351"/>
            </a:xfrm>
            <a:prstGeom prst="rect">
              <a:avLst/>
            </a:prstGeom>
            <a:noFill/>
            <a:ln>
              <a:noFill/>
            </a:ln>
          </p:spPr>
        </p:pic>
        <p:pic>
          <p:nvPicPr>
            <p:cNvPr id="161" name="Google Shape;161;p21"/>
            <p:cNvPicPr preferRelativeResize="0"/>
            <p:nvPr/>
          </p:nvPicPr>
          <p:blipFill>
            <a:blip r:embed="rId8">
              <a:alphaModFix/>
            </a:blip>
            <a:stretch>
              <a:fillRect/>
            </a:stretch>
          </p:blipFill>
          <p:spPr>
            <a:xfrm>
              <a:off x="436473" y="974252"/>
              <a:ext cx="1540100" cy="378213"/>
            </a:xfrm>
            <a:prstGeom prst="rect">
              <a:avLst/>
            </a:prstGeom>
            <a:noFill/>
            <a:ln>
              <a:noFill/>
            </a:ln>
          </p:spPr>
        </p:pic>
        <p:pic>
          <p:nvPicPr>
            <p:cNvPr id="162" name="Google Shape;162;p21"/>
            <p:cNvPicPr preferRelativeResize="0"/>
            <p:nvPr/>
          </p:nvPicPr>
          <p:blipFill>
            <a:blip r:embed="rId9">
              <a:alphaModFix/>
            </a:blip>
            <a:stretch>
              <a:fillRect/>
            </a:stretch>
          </p:blipFill>
          <p:spPr>
            <a:xfrm>
              <a:off x="2795013" y="1062162"/>
              <a:ext cx="1349424" cy="202425"/>
            </a:xfrm>
            <a:prstGeom prst="rect">
              <a:avLst/>
            </a:prstGeom>
            <a:noFill/>
            <a:ln>
              <a:noFill/>
            </a:ln>
          </p:spPr>
        </p:pic>
        <p:pic>
          <p:nvPicPr>
            <p:cNvPr id="163" name="Google Shape;163;p21"/>
            <p:cNvPicPr preferRelativeResize="0"/>
            <p:nvPr/>
          </p:nvPicPr>
          <p:blipFill>
            <a:blip r:embed="rId10">
              <a:alphaModFix/>
            </a:blip>
            <a:stretch>
              <a:fillRect/>
            </a:stretch>
          </p:blipFill>
          <p:spPr>
            <a:xfrm>
              <a:off x="506250" y="1951813"/>
              <a:ext cx="1400541" cy="202425"/>
            </a:xfrm>
            <a:prstGeom prst="rect">
              <a:avLst/>
            </a:prstGeom>
            <a:noFill/>
            <a:ln>
              <a:noFill/>
            </a:ln>
          </p:spPr>
        </p:pic>
        <p:pic>
          <p:nvPicPr>
            <p:cNvPr id="164" name="Google Shape;164;p21"/>
            <p:cNvPicPr preferRelativeResize="0"/>
            <p:nvPr/>
          </p:nvPicPr>
          <p:blipFill>
            <a:blip r:embed="rId11">
              <a:alphaModFix/>
            </a:blip>
            <a:stretch>
              <a:fillRect/>
            </a:stretch>
          </p:blipFill>
          <p:spPr>
            <a:xfrm>
              <a:off x="2641025" y="1845850"/>
              <a:ext cx="1657398" cy="414350"/>
            </a:xfrm>
            <a:prstGeom prst="rect">
              <a:avLst/>
            </a:prstGeom>
            <a:noFill/>
            <a:ln>
              <a:noFill/>
            </a:ln>
          </p:spPr>
        </p:pic>
        <p:pic>
          <p:nvPicPr>
            <p:cNvPr id="165" name="Google Shape;165;p21"/>
            <p:cNvPicPr preferRelativeResize="0"/>
            <p:nvPr/>
          </p:nvPicPr>
          <p:blipFill>
            <a:blip r:embed="rId12">
              <a:alphaModFix/>
            </a:blip>
            <a:stretch>
              <a:fillRect/>
            </a:stretch>
          </p:blipFill>
          <p:spPr>
            <a:xfrm>
              <a:off x="4971938" y="1873975"/>
              <a:ext cx="1155231" cy="358125"/>
            </a:xfrm>
            <a:prstGeom prst="rect">
              <a:avLst/>
            </a:prstGeom>
            <a:noFill/>
            <a:ln>
              <a:noFill/>
            </a:ln>
          </p:spPr>
        </p:pic>
        <p:pic>
          <p:nvPicPr>
            <p:cNvPr id="166" name="Google Shape;166;p21"/>
            <p:cNvPicPr preferRelativeResize="0"/>
            <p:nvPr/>
          </p:nvPicPr>
          <p:blipFill>
            <a:blip r:embed="rId13">
              <a:alphaModFix/>
            </a:blip>
            <a:stretch>
              <a:fillRect/>
            </a:stretch>
          </p:blipFill>
          <p:spPr>
            <a:xfrm>
              <a:off x="7073524" y="1686905"/>
              <a:ext cx="1349402" cy="579820"/>
            </a:xfrm>
            <a:prstGeom prst="rect">
              <a:avLst/>
            </a:prstGeom>
            <a:noFill/>
            <a:ln>
              <a:noFill/>
            </a:ln>
          </p:spPr>
        </p:pic>
        <p:pic>
          <p:nvPicPr>
            <p:cNvPr id="167" name="Google Shape;167;p21"/>
            <p:cNvPicPr preferRelativeResize="0"/>
            <p:nvPr/>
          </p:nvPicPr>
          <p:blipFill rotWithShape="1">
            <a:blip r:embed="rId14">
              <a:alphaModFix/>
            </a:blip>
            <a:srcRect b="5614" l="0" r="0" t="37785"/>
            <a:stretch/>
          </p:blipFill>
          <p:spPr>
            <a:xfrm>
              <a:off x="694300" y="2753600"/>
              <a:ext cx="1024426" cy="579826"/>
            </a:xfrm>
            <a:prstGeom prst="rect">
              <a:avLst/>
            </a:prstGeom>
            <a:noFill/>
            <a:ln>
              <a:noFill/>
            </a:ln>
          </p:spPr>
        </p:pic>
        <p:pic>
          <p:nvPicPr>
            <p:cNvPr id="168" name="Google Shape;168;p21"/>
            <p:cNvPicPr preferRelativeResize="0"/>
            <p:nvPr/>
          </p:nvPicPr>
          <p:blipFill>
            <a:blip r:embed="rId15">
              <a:alphaModFix/>
            </a:blip>
            <a:stretch>
              <a:fillRect/>
            </a:stretch>
          </p:blipFill>
          <p:spPr>
            <a:xfrm>
              <a:off x="2699673" y="2843625"/>
              <a:ext cx="1540100" cy="399776"/>
            </a:xfrm>
            <a:prstGeom prst="rect">
              <a:avLst/>
            </a:prstGeom>
            <a:noFill/>
            <a:ln>
              <a:noFill/>
            </a:ln>
          </p:spPr>
        </p:pic>
        <p:pic>
          <p:nvPicPr>
            <p:cNvPr id="169" name="Google Shape;169;p21"/>
            <p:cNvPicPr preferRelativeResize="0"/>
            <p:nvPr/>
          </p:nvPicPr>
          <p:blipFill>
            <a:blip r:embed="rId16">
              <a:alphaModFix/>
            </a:blip>
            <a:stretch>
              <a:fillRect/>
            </a:stretch>
          </p:blipFill>
          <p:spPr>
            <a:xfrm>
              <a:off x="4958662" y="2753600"/>
              <a:ext cx="1181763" cy="579825"/>
            </a:xfrm>
            <a:prstGeom prst="rect">
              <a:avLst/>
            </a:prstGeom>
            <a:noFill/>
            <a:ln>
              <a:noFill/>
            </a:ln>
          </p:spPr>
        </p:pic>
        <p:pic>
          <p:nvPicPr>
            <p:cNvPr id="170" name="Google Shape;170;p21"/>
            <p:cNvPicPr preferRelativeResize="0"/>
            <p:nvPr/>
          </p:nvPicPr>
          <p:blipFill>
            <a:blip r:embed="rId17">
              <a:alphaModFix/>
            </a:blip>
            <a:stretch>
              <a:fillRect/>
            </a:stretch>
          </p:blipFill>
          <p:spPr>
            <a:xfrm>
              <a:off x="7047950" y="2751725"/>
              <a:ext cx="1400550" cy="583562"/>
            </a:xfrm>
            <a:prstGeom prst="rect">
              <a:avLst/>
            </a:prstGeom>
            <a:noFill/>
            <a:ln>
              <a:noFill/>
            </a:ln>
          </p:spPr>
        </p:pic>
        <p:pic>
          <p:nvPicPr>
            <p:cNvPr id="171" name="Google Shape;171;p21"/>
            <p:cNvPicPr preferRelativeResize="0"/>
            <p:nvPr/>
          </p:nvPicPr>
          <p:blipFill>
            <a:blip r:embed="rId18">
              <a:alphaModFix/>
            </a:blip>
            <a:stretch>
              <a:fillRect/>
            </a:stretch>
          </p:blipFill>
          <p:spPr>
            <a:xfrm>
              <a:off x="2699676" y="3973801"/>
              <a:ext cx="1540100" cy="332300"/>
            </a:xfrm>
            <a:prstGeom prst="rect">
              <a:avLst/>
            </a:prstGeom>
            <a:noFill/>
            <a:ln>
              <a:noFill/>
            </a:ln>
          </p:spPr>
        </p:pic>
        <p:pic>
          <p:nvPicPr>
            <p:cNvPr id="172" name="Google Shape;172;p21"/>
            <p:cNvPicPr preferRelativeResize="0"/>
            <p:nvPr/>
          </p:nvPicPr>
          <p:blipFill>
            <a:blip r:embed="rId19">
              <a:alphaModFix/>
            </a:blip>
            <a:stretch>
              <a:fillRect/>
            </a:stretch>
          </p:blipFill>
          <p:spPr>
            <a:xfrm>
              <a:off x="4828124" y="3948950"/>
              <a:ext cx="1400550" cy="381989"/>
            </a:xfrm>
            <a:prstGeom prst="rect">
              <a:avLst/>
            </a:prstGeom>
            <a:noFill/>
            <a:ln>
              <a:noFill/>
            </a:ln>
          </p:spPr>
        </p:pic>
        <p:pic>
          <p:nvPicPr>
            <p:cNvPr id="173" name="Google Shape;173;p21"/>
            <p:cNvPicPr preferRelativeResize="0"/>
            <p:nvPr/>
          </p:nvPicPr>
          <p:blipFill>
            <a:blip r:embed="rId20">
              <a:alphaModFix/>
            </a:blip>
            <a:stretch>
              <a:fillRect/>
            </a:stretch>
          </p:blipFill>
          <p:spPr>
            <a:xfrm>
              <a:off x="6865525" y="3745825"/>
              <a:ext cx="1765400" cy="867951"/>
            </a:xfrm>
            <a:prstGeom prst="rect">
              <a:avLst/>
            </a:prstGeom>
            <a:noFill/>
            <a:ln>
              <a:noFill/>
            </a:ln>
          </p:spPr>
        </p:pic>
        <p:pic>
          <p:nvPicPr>
            <p:cNvPr id="174" name="Google Shape;174;p21"/>
            <p:cNvPicPr preferRelativeResize="0"/>
            <p:nvPr/>
          </p:nvPicPr>
          <p:blipFill>
            <a:blip r:embed="rId21">
              <a:alphaModFix/>
            </a:blip>
            <a:stretch>
              <a:fillRect/>
            </a:stretch>
          </p:blipFill>
          <p:spPr>
            <a:xfrm>
              <a:off x="531825" y="3987475"/>
              <a:ext cx="1349400" cy="304945"/>
            </a:xfrm>
            <a:prstGeom prst="rect">
              <a:avLst/>
            </a:prstGeom>
            <a:noFill/>
            <a:ln>
              <a:noFill/>
            </a:ln>
          </p:spPr>
        </p:pic>
        <p:pic>
          <p:nvPicPr>
            <p:cNvPr id="175" name="Google Shape;175;p21"/>
            <p:cNvPicPr preferRelativeResize="0"/>
            <p:nvPr/>
          </p:nvPicPr>
          <p:blipFill>
            <a:blip r:embed="rId22">
              <a:alphaModFix/>
            </a:blip>
            <a:stretch>
              <a:fillRect/>
            </a:stretch>
          </p:blipFill>
          <p:spPr>
            <a:xfrm>
              <a:off x="7047944" y="956188"/>
              <a:ext cx="1230721" cy="358125"/>
            </a:xfrm>
            <a:prstGeom prst="rect">
              <a:avLst/>
            </a:prstGeom>
            <a:noFill/>
            <a:ln>
              <a:noFill/>
            </a:ln>
          </p:spPr>
        </p:pic>
      </p:grpSp>
      <p:sp>
        <p:nvSpPr>
          <p:cNvPr id="176" name="Google Shape;176;p21"/>
          <p:cNvSpPr txBox="1"/>
          <p:nvPr/>
        </p:nvSpPr>
        <p:spPr>
          <a:xfrm>
            <a:off x="125100" y="3698543"/>
            <a:ext cx="4271700" cy="738900"/>
          </a:xfrm>
          <a:prstGeom prst="rect">
            <a:avLst/>
          </a:prstGeom>
          <a:noFill/>
          <a:ln>
            <a:noFill/>
          </a:ln>
        </p:spPr>
        <p:txBody>
          <a:bodyPr anchorCtr="0" anchor="t" bIns="91450" lIns="91450" spcFirstLastPara="1" rIns="91450" wrap="square" tIns="91450">
            <a:spAutoFit/>
          </a:bodyPr>
          <a:lstStyle/>
          <a:p>
            <a:pPr indent="0" lvl="0" marL="0" rtl="0" algn="l">
              <a:spcBef>
                <a:spcPts val="0"/>
              </a:spcBef>
              <a:spcAft>
                <a:spcPts val="0"/>
              </a:spcAft>
              <a:buNone/>
            </a:pPr>
            <a:r>
              <a:rPr lang="en-US" sz="1200">
                <a:solidFill>
                  <a:srgbClr val="002841"/>
                </a:solidFill>
                <a:latin typeface="Roboto"/>
                <a:ea typeface="Roboto"/>
                <a:cs typeface="Roboto"/>
                <a:sym typeface="Roboto"/>
              </a:rPr>
              <a:t>Corporations are starting their Carbon Zero journey with real estate because it’s the fastest way to see early carbon emission reduction results.</a:t>
            </a:r>
            <a:endParaRPr sz="1200">
              <a:solidFill>
                <a:srgbClr val="002841"/>
              </a:solidFill>
              <a:latin typeface="Roboto"/>
              <a:ea typeface="Roboto"/>
              <a:cs typeface="Roboto"/>
              <a:sym typeface="Roboto"/>
            </a:endParaRPr>
          </a:p>
        </p:txBody>
      </p:sp>
      <p:sp>
        <p:nvSpPr>
          <p:cNvPr id="177" name="Google Shape;177;p21"/>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2"/>
          <p:cNvPicPr preferRelativeResize="0"/>
          <p:nvPr/>
        </p:nvPicPr>
        <p:blipFill>
          <a:blip r:embed="rId3">
            <a:alphaModFix/>
          </a:blip>
          <a:stretch>
            <a:fillRect/>
          </a:stretch>
        </p:blipFill>
        <p:spPr>
          <a:xfrm>
            <a:off x="3589198" y="706900"/>
            <a:ext cx="2429428" cy="3894775"/>
          </a:xfrm>
          <a:prstGeom prst="rect">
            <a:avLst/>
          </a:prstGeom>
          <a:noFill/>
          <a:ln>
            <a:noFill/>
          </a:ln>
          <a:effectLst>
            <a:outerShdw blurRad="57150" rotWithShape="0" algn="bl" dir="5400000" dist="19050">
              <a:srgbClr val="000000">
                <a:alpha val="50000"/>
              </a:srgbClr>
            </a:outerShdw>
          </a:effectLst>
        </p:spPr>
      </p:pic>
      <p:pic>
        <p:nvPicPr>
          <p:cNvPr id="184" name="Google Shape;184;p22"/>
          <p:cNvPicPr preferRelativeResize="0"/>
          <p:nvPr/>
        </p:nvPicPr>
        <p:blipFill>
          <a:blip r:embed="rId4">
            <a:alphaModFix/>
          </a:blip>
          <a:stretch>
            <a:fillRect/>
          </a:stretch>
        </p:blipFill>
        <p:spPr>
          <a:xfrm>
            <a:off x="6132575" y="706889"/>
            <a:ext cx="2866075" cy="1910736"/>
          </a:xfrm>
          <a:prstGeom prst="rect">
            <a:avLst/>
          </a:prstGeom>
          <a:noFill/>
          <a:ln>
            <a:noFill/>
          </a:ln>
          <a:effectLst>
            <a:outerShdw blurRad="57150" rotWithShape="0" algn="bl" dir="5400000" dist="19050">
              <a:srgbClr val="000000">
                <a:alpha val="50000"/>
              </a:srgbClr>
            </a:outerShdw>
          </a:effectLst>
        </p:spPr>
      </p:pic>
      <p:pic>
        <p:nvPicPr>
          <p:cNvPr id="185" name="Google Shape;185;p22"/>
          <p:cNvPicPr preferRelativeResize="0"/>
          <p:nvPr/>
        </p:nvPicPr>
        <p:blipFill>
          <a:blip r:embed="rId5">
            <a:alphaModFix/>
          </a:blip>
          <a:stretch>
            <a:fillRect/>
          </a:stretch>
        </p:blipFill>
        <p:spPr>
          <a:xfrm>
            <a:off x="6132575" y="2698896"/>
            <a:ext cx="2866077" cy="1902775"/>
          </a:xfrm>
          <a:prstGeom prst="rect">
            <a:avLst/>
          </a:prstGeom>
          <a:noFill/>
          <a:ln>
            <a:noFill/>
          </a:ln>
          <a:effectLst>
            <a:outerShdw blurRad="57150" rotWithShape="0" algn="bl" dir="5400000" dist="19050">
              <a:srgbClr val="000000">
                <a:alpha val="50000"/>
              </a:srgbClr>
            </a:outerShdw>
          </a:effectLst>
        </p:spPr>
      </p:pic>
      <p:sp>
        <p:nvSpPr>
          <p:cNvPr id="186" name="Google Shape;186;p22"/>
          <p:cNvSpPr txBox="1"/>
          <p:nvPr>
            <p:ph type="title"/>
          </p:nvPr>
        </p:nvSpPr>
        <p:spPr>
          <a:xfrm>
            <a:off x="174990" y="102682"/>
            <a:ext cx="8793900" cy="536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en-US" sz="2540">
                <a:latin typeface="Roboto Medium"/>
                <a:ea typeface="Roboto Medium"/>
                <a:cs typeface="Roboto Medium"/>
                <a:sym typeface="Roboto Medium"/>
              </a:rPr>
              <a:t>Types of Buildings PD Integrates</a:t>
            </a:r>
            <a:endParaRPr sz="2540">
              <a:latin typeface="Roboto Medium"/>
              <a:ea typeface="Roboto Medium"/>
              <a:cs typeface="Roboto Medium"/>
              <a:sym typeface="Roboto Medium"/>
            </a:endParaRPr>
          </a:p>
        </p:txBody>
      </p:sp>
      <p:sp>
        <p:nvSpPr>
          <p:cNvPr id="187" name="Google Shape;187;p22"/>
          <p:cNvSpPr txBox="1"/>
          <p:nvPr>
            <p:ph idx="1" type="body"/>
          </p:nvPr>
        </p:nvSpPr>
        <p:spPr>
          <a:xfrm>
            <a:off x="85350" y="950975"/>
            <a:ext cx="3420000" cy="3650700"/>
          </a:xfrm>
          <a:prstGeom prst="rect">
            <a:avLst/>
          </a:prstGeom>
        </p:spPr>
        <p:txBody>
          <a:bodyPr anchorCtr="0" anchor="t" bIns="45700" lIns="91425" spcFirstLastPara="1" rIns="91425" wrap="square" tIns="45700">
            <a:normAutofit/>
          </a:bodyPr>
          <a:lstStyle/>
          <a:p>
            <a:pPr indent="-330200" lvl="0" marL="457200" rtl="0" algn="l">
              <a:lnSpc>
                <a:spcPct val="90000"/>
              </a:lnSpc>
              <a:spcBef>
                <a:spcPts val="360"/>
              </a:spcBef>
              <a:spcAft>
                <a:spcPts val="0"/>
              </a:spcAft>
              <a:buSzPts val="1600"/>
              <a:buFont typeface="Roboto"/>
              <a:buChar char="●"/>
            </a:pPr>
            <a:r>
              <a:rPr lang="en-US" sz="1600">
                <a:latin typeface="Roboto"/>
                <a:ea typeface="Roboto"/>
                <a:cs typeface="Roboto"/>
                <a:sym typeface="Roboto"/>
              </a:rPr>
              <a:t>Large Portfolio Owners</a:t>
            </a:r>
            <a:endParaRPr sz="1600">
              <a:latin typeface="Roboto"/>
              <a:ea typeface="Roboto"/>
              <a:cs typeface="Roboto"/>
              <a:sym typeface="Roboto"/>
            </a:endParaRPr>
          </a:p>
          <a:p>
            <a:pPr indent="-330200" lvl="0" marL="457200" rtl="0" algn="l">
              <a:lnSpc>
                <a:spcPct val="90000"/>
              </a:lnSpc>
              <a:spcBef>
                <a:spcPts val="0"/>
              </a:spcBef>
              <a:spcAft>
                <a:spcPts val="0"/>
              </a:spcAft>
              <a:buSzPts val="1600"/>
              <a:buFont typeface="Roboto"/>
              <a:buChar char="●"/>
            </a:pPr>
            <a:r>
              <a:rPr lang="en-US" sz="1600">
                <a:latin typeface="Roboto"/>
                <a:ea typeface="Roboto"/>
                <a:cs typeface="Roboto"/>
                <a:sym typeface="Roboto"/>
              </a:rPr>
              <a:t>Mostly </a:t>
            </a:r>
            <a:r>
              <a:rPr lang="en-US" sz="1600">
                <a:latin typeface="Roboto"/>
                <a:ea typeface="Roboto"/>
                <a:cs typeface="Roboto"/>
                <a:sym typeface="Roboto"/>
              </a:rPr>
              <a:t>Commercial</a:t>
            </a:r>
            <a:r>
              <a:rPr lang="en-US" sz="1600">
                <a:latin typeface="Roboto"/>
                <a:ea typeface="Roboto"/>
                <a:cs typeface="Roboto"/>
                <a:sym typeface="Roboto"/>
              </a:rPr>
              <a:t> Class “A”</a:t>
            </a:r>
            <a:endParaRPr sz="1600">
              <a:latin typeface="Roboto"/>
              <a:ea typeface="Roboto"/>
              <a:cs typeface="Roboto"/>
              <a:sym typeface="Roboto"/>
            </a:endParaRPr>
          </a:p>
          <a:p>
            <a:pPr indent="-330200" lvl="0" marL="457200" rtl="0" algn="l">
              <a:lnSpc>
                <a:spcPct val="90000"/>
              </a:lnSpc>
              <a:spcBef>
                <a:spcPts val="0"/>
              </a:spcBef>
              <a:spcAft>
                <a:spcPts val="0"/>
              </a:spcAft>
              <a:buSzPts val="1600"/>
              <a:buFont typeface="Roboto"/>
              <a:buChar char="●"/>
            </a:pPr>
            <a:r>
              <a:rPr lang="en-US" sz="1600">
                <a:latin typeface="Roboto"/>
                <a:ea typeface="Roboto"/>
                <a:cs typeface="Roboto"/>
                <a:sym typeface="Roboto"/>
              </a:rPr>
              <a:t>50/50 Owner Managed vs Third Party Managed</a:t>
            </a:r>
            <a:endParaRPr sz="1600">
              <a:latin typeface="Roboto"/>
              <a:ea typeface="Roboto"/>
              <a:cs typeface="Roboto"/>
              <a:sym typeface="Roboto"/>
            </a:endParaRPr>
          </a:p>
          <a:p>
            <a:pPr indent="-330200" lvl="0" marL="457200" rtl="0" algn="l">
              <a:lnSpc>
                <a:spcPct val="90000"/>
              </a:lnSpc>
              <a:spcBef>
                <a:spcPts val="0"/>
              </a:spcBef>
              <a:spcAft>
                <a:spcPts val="0"/>
              </a:spcAft>
              <a:buSzPts val="1600"/>
              <a:buFont typeface="Roboto"/>
              <a:buChar char="●"/>
            </a:pPr>
            <a:r>
              <a:rPr lang="en-US" sz="1600">
                <a:latin typeface="Roboto"/>
                <a:ea typeface="Roboto"/>
                <a:cs typeface="Roboto"/>
                <a:sym typeface="Roboto"/>
              </a:rPr>
              <a:t>50/50 Owner Occupied vs Tenant Occupied</a:t>
            </a:r>
            <a:endParaRPr sz="1600">
              <a:latin typeface="Roboto"/>
              <a:ea typeface="Roboto"/>
              <a:cs typeface="Roboto"/>
              <a:sym typeface="Roboto"/>
            </a:endParaRPr>
          </a:p>
          <a:p>
            <a:pPr indent="-330200" lvl="0" marL="457200" rtl="0" algn="l">
              <a:lnSpc>
                <a:spcPct val="90000"/>
              </a:lnSpc>
              <a:spcBef>
                <a:spcPts val="0"/>
              </a:spcBef>
              <a:spcAft>
                <a:spcPts val="0"/>
              </a:spcAft>
              <a:buSzPts val="1600"/>
              <a:buFont typeface="Roboto"/>
              <a:buChar char="●"/>
            </a:pPr>
            <a:r>
              <a:rPr lang="en-US" sz="1600">
                <a:latin typeface="Roboto"/>
                <a:ea typeface="Roboto"/>
                <a:cs typeface="Roboto"/>
                <a:sym typeface="Roboto"/>
              </a:rPr>
              <a:t>Owners that prioritize the following:</a:t>
            </a:r>
            <a:endParaRPr sz="1600">
              <a:latin typeface="Roboto"/>
              <a:ea typeface="Roboto"/>
              <a:cs typeface="Roboto"/>
              <a:sym typeface="Roboto"/>
            </a:endParaRPr>
          </a:p>
          <a:p>
            <a:pPr indent="-330200" lvl="1" marL="914400" rtl="0" algn="l">
              <a:lnSpc>
                <a:spcPct val="90000"/>
              </a:lnSpc>
              <a:spcBef>
                <a:spcPts val="0"/>
              </a:spcBef>
              <a:spcAft>
                <a:spcPts val="0"/>
              </a:spcAft>
              <a:buSzPts val="1600"/>
              <a:buFont typeface="Roboto"/>
              <a:buChar char="○"/>
            </a:pPr>
            <a:r>
              <a:rPr lang="en-US" sz="1600">
                <a:latin typeface="Roboto"/>
                <a:ea typeface="Roboto"/>
                <a:cs typeface="Roboto"/>
                <a:sym typeface="Roboto"/>
              </a:rPr>
              <a:t>S</a:t>
            </a:r>
            <a:r>
              <a:rPr lang="en-US" sz="1600">
                <a:latin typeface="Roboto"/>
                <a:ea typeface="Roboto"/>
                <a:cs typeface="Roboto"/>
                <a:sym typeface="Roboto"/>
              </a:rPr>
              <a:t>ustainability</a:t>
            </a:r>
            <a:endParaRPr sz="1600">
              <a:latin typeface="Roboto"/>
              <a:ea typeface="Roboto"/>
              <a:cs typeface="Roboto"/>
              <a:sym typeface="Roboto"/>
            </a:endParaRPr>
          </a:p>
          <a:p>
            <a:pPr indent="-330200" lvl="1" marL="914400" rtl="0" algn="l">
              <a:lnSpc>
                <a:spcPct val="90000"/>
              </a:lnSpc>
              <a:spcBef>
                <a:spcPts val="0"/>
              </a:spcBef>
              <a:spcAft>
                <a:spcPts val="0"/>
              </a:spcAft>
              <a:buSzPts val="1600"/>
              <a:buFont typeface="Roboto"/>
              <a:buChar char="○"/>
            </a:pPr>
            <a:r>
              <a:rPr lang="en-US" sz="1600">
                <a:latin typeface="Roboto"/>
                <a:ea typeface="Roboto"/>
                <a:cs typeface="Roboto"/>
                <a:sym typeface="Roboto"/>
              </a:rPr>
              <a:t>ESG</a:t>
            </a:r>
            <a:endParaRPr sz="1600">
              <a:latin typeface="Roboto"/>
              <a:ea typeface="Roboto"/>
              <a:cs typeface="Roboto"/>
              <a:sym typeface="Roboto"/>
            </a:endParaRPr>
          </a:p>
          <a:p>
            <a:pPr indent="-330200" lvl="1" marL="914400" rtl="0" algn="l">
              <a:lnSpc>
                <a:spcPct val="90000"/>
              </a:lnSpc>
              <a:spcBef>
                <a:spcPts val="0"/>
              </a:spcBef>
              <a:spcAft>
                <a:spcPts val="0"/>
              </a:spcAft>
              <a:buSzPts val="1600"/>
              <a:buFont typeface="Roboto"/>
              <a:buChar char="○"/>
            </a:pPr>
            <a:r>
              <a:rPr lang="en-US" sz="1600">
                <a:latin typeface="Roboto"/>
                <a:ea typeface="Roboto"/>
                <a:cs typeface="Roboto"/>
                <a:sym typeface="Roboto"/>
              </a:rPr>
              <a:t>Optimization</a:t>
            </a:r>
            <a:endParaRPr sz="1600">
              <a:latin typeface="Roboto"/>
              <a:ea typeface="Roboto"/>
              <a:cs typeface="Roboto"/>
              <a:sym typeface="Roboto"/>
            </a:endParaRPr>
          </a:p>
          <a:p>
            <a:pPr indent="-330200" lvl="1" marL="914400" rtl="0" algn="l">
              <a:lnSpc>
                <a:spcPct val="90000"/>
              </a:lnSpc>
              <a:spcBef>
                <a:spcPts val="0"/>
              </a:spcBef>
              <a:spcAft>
                <a:spcPts val="0"/>
              </a:spcAft>
              <a:buSzPts val="1600"/>
              <a:buFont typeface="Roboto"/>
              <a:buChar char="○"/>
            </a:pPr>
            <a:r>
              <a:rPr lang="en-US" sz="1600">
                <a:latin typeface="Roboto"/>
                <a:ea typeface="Roboto"/>
                <a:cs typeface="Roboto"/>
                <a:sym typeface="Roboto"/>
              </a:rPr>
              <a:t>Portfolio Management</a:t>
            </a:r>
            <a:endParaRPr sz="1600">
              <a:latin typeface="Roboto"/>
              <a:ea typeface="Roboto"/>
              <a:cs typeface="Roboto"/>
              <a:sym typeface="Roboto"/>
            </a:endParaRPr>
          </a:p>
          <a:p>
            <a:pPr indent="-330200" lvl="1" marL="914400" rtl="0" algn="l">
              <a:lnSpc>
                <a:spcPct val="90000"/>
              </a:lnSpc>
              <a:spcBef>
                <a:spcPts val="0"/>
              </a:spcBef>
              <a:spcAft>
                <a:spcPts val="0"/>
              </a:spcAft>
              <a:buSzPts val="1600"/>
              <a:buFont typeface="Roboto"/>
              <a:buChar char="○"/>
            </a:pPr>
            <a:r>
              <a:rPr lang="en-US" sz="1600">
                <a:latin typeface="Roboto"/>
                <a:ea typeface="Roboto"/>
                <a:cs typeface="Roboto"/>
                <a:sym typeface="Roboto"/>
              </a:rPr>
              <a:t>AI/ML</a:t>
            </a:r>
            <a:endParaRPr sz="1600">
              <a:latin typeface="Roboto"/>
              <a:ea typeface="Roboto"/>
              <a:cs typeface="Roboto"/>
              <a:sym typeface="Roboto"/>
            </a:endParaRPr>
          </a:p>
          <a:p>
            <a:pPr indent="-330200" lvl="1" marL="914400" rtl="0" algn="l">
              <a:lnSpc>
                <a:spcPct val="90000"/>
              </a:lnSpc>
              <a:spcBef>
                <a:spcPts val="0"/>
              </a:spcBef>
              <a:spcAft>
                <a:spcPts val="0"/>
              </a:spcAft>
              <a:buSzPts val="1600"/>
              <a:buFont typeface="Roboto"/>
              <a:buChar char="○"/>
            </a:pPr>
            <a:r>
              <a:rPr lang="en-US" sz="1600">
                <a:latin typeface="Roboto"/>
                <a:ea typeface="Roboto"/>
                <a:cs typeface="Roboto"/>
                <a:sym typeface="Roboto"/>
              </a:rPr>
              <a:t>Cyber Security</a:t>
            </a:r>
            <a:endParaRPr sz="1600">
              <a:latin typeface="Roboto"/>
              <a:ea typeface="Roboto"/>
              <a:cs typeface="Roboto"/>
              <a:sym typeface="Roboto"/>
            </a:endParaRPr>
          </a:p>
          <a:p>
            <a:pPr indent="-330200" lvl="1" marL="914400" rtl="0" algn="l">
              <a:lnSpc>
                <a:spcPct val="90000"/>
              </a:lnSpc>
              <a:spcBef>
                <a:spcPts val="0"/>
              </a:spcBef>
              <a:spcAft>
                <a:spcPts val="0"/>
              </a:spcAft>
              <a:buSzPts val="1600"/>
              <a:buFont typeface="Roboto"/>
              <a:buChar char="○"/>
            </a:pPr>
            <a:r>
              <a:rPr lang="en-US" sz="1600">
                <a:latin typeface="Roboto"/>
                <a:ea typeface="Roboto"/>
                <a:cs typeface="Roboto"/>
                <a:sym typeface="Roboto"/>
              </a:rPr>
              <a:t>Data Lake</a:t>
            </a:r>
            <a:endParaRPr sz="1600">
              <a:latin typeface="Roboto"/>
              <a:ea typeface="Roboto"/>
              <a:cs typeface="Roboto"/>
              <a:sym typeface="Roboto"/>
            </a:endParaRPr>
          </a:p>
          <a:p>
            <a:pPr indent="0" lvl="0" marL="0" rtl="0" algn="l">
              <a:lnSpc>
                <a:spcPct val="90000"/>
              </a:lnSpc>
              <a:spcBef>
                <a:spcPts val="360"/>
              </a:spcBef>
              <a:spcAft>
                <a:spcPts val="0"/>
              </a:spcAft>
              <a:buNone/>
            </a:pPr>
            <a:r>
              <a:t/>
            </a:r>
            <a:endParaRPr sz="1600">
              <a:latin typeface="Roboto"/>
              <a:ea typeface="Roboto"/>
              <a:cs typeface="Roboto"/>
              <a:sym typeface="Roboto"/>
            </a:endParaRPr>
          </a:p>
        </p:txBody>
      </p:sp>
      <p:sp>
        <p:nvSpPr>
          <p:cNvPr id="188" name="Google Shape;188;p22"/>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3"/>
          <p:cNvSpPr txBox="1"/>
          <p:nvPr>
            <p:ph type="title"/>
          </p:nvPr>
        </p:nvSpPr>
        <p:spPr>
          <a:xfrm>
            <a:off x="174990" y="1876607"/>
            <a:ext cx="8793900" cy="536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2800">
                <a:solidFill>
                  <a:schemeClr val="dk1"/>
                </a:solidFill>
                <a:latin typeface="Roboto"/>
                <a:ea typeface="Roboto"/>
                <a:cs typeface="Roboto"/>
                <a:sym typeface="Roboto"/>
              </a:rPr>
              <a:t>4</a:t>
            </a:r>
            <a:r>
              <a:rPr lang="en-US" sz="2800">
                <a:solidFill>
                  <a:schemeClr val="dk1"/>
                </a:solidFill>
                <a:latin typeface="Roboto"/>
                <a:ea typeface="Roboto"/>
                <a:cs typeface="Roboto"/>
                <a:sym typeface="Roboto"/>
              </a:rPr>
              <a:t>. Overview &amp; Why Tagging Is Important To PD</a:t>
            </a:r>
            <a:endParaRPr>
              <a:latin typeface="Roboto Medium"/>
              <a:ea typeface="Roboto Medium"/>
              <a:cs typeface="Roboto Medium"/>
              <a:sym typeface="Roboto Medium"/>
            </a:endParaRPr>
          </a:p>
        </p:txBody>
      </p:sp>
      <p:sp>
        <p:nvSpPr>
          <p:cNvPr id="195" name="Google Shape;195;p23"/>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4"/>
          <p:cNvPicPr preferRelativeResize="0"/>
          <p:nvPr/>
        </p:nvPicPr>
        <p:blipFill rotWithShape="1">
          <a:blip r:embed="rId3">
            <a:alphaModFix/>
          </a:blip>
          <a:srcRect b="22916" l="1980" r="0" t="0"/>
          <a:stretch/>
        </p:blipFill>
        <p:spPr>
          <a:xfrm>
            <a:off x="0" y="0"/>
            <a:ext cx="9144000" cy="4746624"/>
          </a:xfrm>
          <a:prstGeom prst="rect">
            <a:avLst/>
          </a:prstGeom>
          <a:noFill/>
          <a:ln>
            <a:noFill/>
          </a:ln>
        </p:spPr>
      </p:pic>
      <p:sp>
        <p:nvSpPr>
          <p:cNvPr id="202" name="Google Shape;202;p24"/>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5"/>
          <p:cNvSpPr txBox="1"/>
          <p:nvPr/>
        </p:nvSpPr>
        <p:spPr>
          <a:xfrm>
            <a:off x="4803738" y="1946400"/>
            <a:ext cx="320100" cy="2175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1000">
                <a:solidFill>
                  <a:srgbClr val="494E4B"/>
                </a:solidFill>
                <a:latin typeface="Source Sans Pro"/>
                <a:ea typeface="Source Sans Pro"/>
                <a:cs typeface="Source Sans Pro"/>
                <a:sym typeface="Source Sans Pro"/>
              </a:rPr>
              <a:t>✅</a:t>
            </a:r>
            <a:endParaRPr sz="1000"/>
          </a:p>
        </p:txBody>
      </p:sp>
      <p:sp>
        <p:nvSpPr>
          <p:cNvPr id="209" name="Google Shape;209;p25"/>
          <p:cNvSpPr txBox="1"/>
          <p:nvPr/>
        </p:nvSpPr>
        <p:spPr>
          <a:xfrm>
            <a:off x="4389249" y="4178513"/>
            <a:ext cx="320100" cy="2175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1000">
                <a:solidFill>
                  <a:srgbClr val="494E4B"/>
                </a:solidFill>
                <a:latin typeface="Source Sans Pro"/>
                <a:ea typeface="Source Sans Pro"/>
                <a:cs typeface="Source Sans Pro"/>
                <a:sym typeface="Source Sans Pro"/>
              </a:rPr>
              <a:t>✅</a:t>
            </a:r>
            <a:endParaRPr sz="1000"/>
          </a:p>
        </p:txBody>
      </p:sp>
      <p:sp>
        <p:nvSpPr>
          <p:cNvPr id="210" name="Google Shape;210;p25"/>
          <p:cNvSpPr txBox="1"/>
          <p:nvPr/>
        </p:nvSpPr>
        <p:spPr>
          <a:xfrm>
            <a:off x="4389249" y="3850250"/>
            <a:ext cx="320100" cy="2175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1000">
                <a:solidFill>
                  <a:srgbClr val="494E4B"/>
                </a:solidFill>
                <a:latin typeface="Source Sans Pro"/>
                <a:ea typeface="Source Sans Pro"/>
                <a:cs typeface="Source Sans Pro"/>
                <a:sym typeface="Source Sans Pro"/>
              </a:rPr>
              <a:t>✅</a:t>
            </a:r>
            <a:endParaRPr sz="1000"/>
          </a:p>
        </p:txBody>
      </p:sp>
      <p:sp>
        <p:nvSpPr>
          <p:cNvPr id="211" name="Google Shape;211;p25"/>
          <p:cNvSpPr txBox="1"/>
          <p:nvPr/>
        </p:nvSpPr>
        <p:spPr>
          <a:xfrm>
            <a:off x="8048238" y="1102225"/>
            <a:ext cx="320100" cy="2175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1000">
                <a:solidFill>
                  <a:srgbClr val="494E4B"/>
                </a:solidFill>
                <a:latin typeface="Source Sans Pro"/>
                <a:ea typeface="Source Sans Pro"/>
                <a:cs typeface="Source Sans Pro"/>
                <a:sym typeface="Source Sans Pro"/>
              </a:rPr>
              <a:t>✅</a:t>
            </a:r>
            <a:endParaRPr sz="1000"/>
          </a:p>
        </p:txBody>
      </p:sp>
      <p:sp>
        <p:nvSpPr>
          <p:cNvPr id="212" name="Google Shape;212;p25"/>
          <p:cNvSpPr txBox="1"/>
          <p:nvPr/>
        </p:nvSpPr>
        <p:spPr>
          <a:xfrm>
            <a:off x="4099813" y="1423525"/>
            <a:ext cx="320100" cy="2175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1000">
                <a:solidFill>
                  <a:srgbClr val="494E4B"/>
                </a:solidFill>
                <a:latin typeface="Source Sans Pro"/>
                <a:ea typeface="Source Sans Pro"/>
                <a:cs typeface="Source Sans Pro"/>
                <a:sym typeface="Source Sans Pro"/>
              </a:rPr>
              <a:t>✅</a:t>
            </a:r>
            <a:endParaRPr sz="1000"/>
          </a:p>
        </p:txBody>
      </p:sp>
      <p:sp>
        <p:nvSpPr>
          <p:cNvPr id="213" name="Google Shape;213;p25"/>
          <p:cNvSpPr txBox="1"/>
          <p:nvPr/>
        </p:nvSpPr>
        <p:spPr>
          <a:xfrm>
            <a:off x="174990" y="102682"/>
            <a:ext cx="8793900" cy="536700"/>
          </a:xfrm>
          <a:prstGeom prst="rect">
            <a:avLst/>
          </a:prstGeom>
          <a:noFill/>
          <a:ln>
            <a:noFill/>
          </a:ln>
        </p:spPr>
        <p:txBody>
          <a:bodyPr anchorCtr="0" anchor="ctr" bIns="45700" lIns="91425" spcFirstLastPara="1" rIns="91425" wrap="square" tIns="45700">
            <a:normAutofit lnSpcReduction="20000"/>
          </a:bodyPr>
          <a:lstStyle/>
          <a:p>
            <a:pPr indent="0" lvl="0" marL="0" rtl="0" algn="ctr">
              <a:spcBef>
                <a:spcPts val="0"/>
              </a:spcBef>
              <a:spcAft>
                <a:spcPts val="0"/>
              </a:spcAft>
              <a:buNone/>
            </a:pPr>
            <a:r>
              <a:rPr lang="en-US" sz="3600">
                <a:latin typeface="Roboto"/>
                <a:ea typeface="Roboto"/>
                <a:cs typeface="Roboto"/>
                <a:sym typeface="Roboto"/>
              </a:rPr>
              <a:t>Data Integration</a:t>
            </a:r>
            <a:endParaRPr sz="3600">
              <a:latin typeface="Roboto"/>
              <a:ea typeface="Roboto"/>
              <a:cs typeface="Roboto"/>
              <a:sym typeface="Roboto"/>
            </a:endParaRPr>
          </a:p>
        </p:txBody>
      </p:sp>
      <p:pic>
        <p:nvPicPr>
          <p:cNvPr id="214" name="Google Shape;214;p25"/>
          <p:cNvPicPr preferRelativeResize="0"/>
          <p:nvPr/>
        </p:nvPicPr>
        <p:blipFill>
          <a:blip r:embed="rId3">
            <a:alphaModFix/>
          </a:blip>
          <a:stretch>
            <a:fillRect/>
          </a:stretch>
        </p:blipFill>
        <p:spPr>
          <a:xfrm>
            <a:off x="3328737" y="3155425"/>
            <a:ext cx="1154700" cy="234555"/>
          </a:xfrm>
          <a:prstGeom prst="rect">
            <a:avLst/>
          </a:prstGeom>
          <a:noFill/>
          <a:ln>
            <a:noFill/>
          </a:ln>
        </p:spPr>
      </p:pic>
      <p:pic>
        <p:nvPicPr>
          <p:cNvPr id="215" name="Google Shape;215;p25"/>
          <p:cNvPicPr preferRelativeResize="0"/>
          <p:nvPr/>
        </p:nvPicPr>
        <p:blipFill>
          <a:blip r:embed="rId4">
            <a:alphaModFix/>
          </a:blip>
          <a:stretch>
            <a:fillRect/>
          </a:stretch>
        </p:blipFill>
        <p:spPr>
          <a:xfrm>
            <a:off x="5339222" y="1202911"/>
            <a:ext cx="1904180" cy="963500"/>
          </a:xfrm>
          <a:prstGeom prst="rect">
            <a:avLst/>
          </a:prstGeom>
          <a:noFill/>
          <a:ln>
            <a:noFill/>
          </a:ln>
        </p:spPr>
      </p:pic>
      <p:grpSp>
        <p:nvGrpSpPr>
          <p:cNvPr id="216" name="Google Shape;216;p25"/>
          <p:cNvGrpSpPr/>
          <p:nvPr/>
        </p:nvGrpSpPr>
        <p:grpSpPr>
          <a:xfrm>
            <a:off x="3350488" y="2749173"/>
            <a:ext cx="1111200" cy="467177"/>
            <a:chOff x="6133850" y="2493111"/>
            <a:chExt cx="1111200" cy="467177"/>
          </a:xfrm>
        </p:grpSpPr>
        <p:pic>
          <p:nvPicPr>
            <p:cNvPr id="217" name="Google Shape;217;p25"/>
            <p:cNvPicPr preferRelativeResize="0"/>
            <p:nvPr/>
          </p:nvPicPr>
          <p:blipFill>
            <a:blip r:embed="rId5">
              <a:alphaModFix/>
            </a:blip>
            <a:stretch>
              <a:fillRect/>
            </a:stretch>
          </p:blipFill>
          <p:spPr>
            <a:xfrm>
              <a:off x="6178425" y="2493111"/>
              <a:ext cx="944098" cy="176739"/>
            </a:xfrm>
            <a:prstGeom prst="rect">
              <a:avLst/>
            </a:prstGeom>
            <a:noFill/>
            <a:ln>
              <a:noFill/>
            </a:ln>
          </p:spPr>
        </p:pic>
        <p:sp>
          <p:nvSpPr>
            <p:cNvPr id="218" name="Google Shape;218;p25"/>
            <p:cNvSpPr txBox="1"/>
            <p:nvPr/>
          </p:nvSpPr>
          <p:spPr>
            <a:xfrm>
              <a:off x="6133850" y="2560088"/>
              <a:ext cx="1111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Roboto"/>
                  <a:ea typeface="Roboto"/>
                  <a:cs typeface="Roboto"/>
                  <a:sym typeface="Roboto"/>
                </a:rPr>
                <a:t>Gateway</a:t>
              </a:r>
              <a:endParaRPr b="1">
                <a:latin typeface="Roboto"/>
                <a:ea typeface="Roboto"/>
                <a:cs typeface="Roboto"/>
                <a:sym typeface="Roboto"/>
              </a:endParaRPr>
            </a:p>
          </p:txBody>
        </p:sp>
      </p:grpSp>
      <p:pic>
        <p:nvPicPr>
          <p:cNvPr id="219" name="Google Shape;219;p25"/>
          <p:cNvPicPr preferRelativeResize="0"/>
          <p:nvPr/>
        </p:nvPicPr>
        <p:blipFill>
          <a:blip r:embed="rId6">
            <a:alphaModFix/>
          </a:blip>
          <a:stretch>
            <a:fillRect/>
          </a:stretch>
        </p:blipFill>
        <p:spPr>
          <a:xfrm>
            <a:off x="3423188" y="2292622"/>
            <a:ext cx="965800" cy="439025"/>
          </a:xfrm>
          <a:prstGeom prst="rect">
            <a:avLst/>
          </a:prstGeom>
          <a:noFill/>
          <a:ln>
            <a:noFill/>
          </a:ln>
        </p:spPr>
      </p:pic>
      <p:pic>
        <p:nvPicPr>
          <p:cNvPr id="220" name="Google Shape;220;p25"/>
          <p:cNvPicPr preferRelativeResize="0"/>
          <p:nvPr/>
        </p:nvPicPr>
        <p:blipFill rotWithShape="1">
          <a:blip r:embed="rId7">
            <a:alphaModFix/>
          </a:blip>
          <a:srcRect b="0" l="0" r="0" t="0"/>
          <a:stretch/>
        </p:blipFill>
        <p:spPr>
          <a:xfrm>
            <a:off x="1017797" y="963322"/>
            <a:ext cx="2813575" cy="3173027"/>
          </a:xfrm>
          <a:prstGeom prst="rect">
            <a:avLst/>
          </a:prstGeom>
          <a:noFill/>
          <a:ln>
            <a:noFill/>
          </a:ln>
        </p:spPr>
      </p:pic>
      <p:sp>
        <p:nvSpPr>
          <p:cNvPr id="221" name="Google Shape;221;p25"/>
          <p:cNvSpPr/>
          <p:nvPr/>
        </p:nvSpPr>
        <p:spPr>
          <a:xfrm>
            <a:off x="591330" y="1535843"/>
            <a:ext cx="226500" cy="214200"/>
          </a:xfrm>
          <a:prstGeom prst="roundRect">
            <a:avLst>
              <a:gd fmla="val 16667" name="adj"/>
            </a:avLst>
          </a:prstGeom>
          <a:solidFill>
            <a:srgbClr val="92C7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22" name="Google Shape;222;p25"/>
          <p:cNvSpPr txBox="1"/>
          <p:nvPr/>
        </p:nvSpPr>
        <p:spPr>
          <a:xfrm>
            <a:off x="797388" y="1533500"/>
            <a:ext cx="1710900" cy="21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000" u="none" cap="none" strike="noStrike">
                <a:solidFill>
                  <a:srgbClr val="494E4B"/>
                </a:solidFill>
                <a:latin typeface="Source Sans Pro"/>
                <a:ea typeface="Source Sans Pro"/>
                <a:cs typeface="Source Sans Pro"/>
                <a:sym typeface="Source Sans Pro"/>
              </a:rPr>
              <a:t>People Counters</a:t>
            </a:r>
            <a:endParaRPr sz="1000"/>
          </a:p>
        </p:txBody>
      </p:sp>
      <p:sp>
        <p:nvSpPr>
          <p:cNvPr id="223" name="Google Shape;223;p25"/>
          <p:cNvSpPr/>
          <p:nvPr/>
        </p:nvSpPr>
        <p:spPr>
          <a:xfrm>
            <a:off x="597398" y="2268621"/>
            <a:ext cx="226500" cy="214200"/>
          </a:xfrm>
          <a:prstGeom prst="roundRect">
            <a:avLst>
              <a:gd fmla="val 16667" name="adj"/>
            </a:avLst>
          </a:prstGeom>
          <a:solidFill>
            <a:srgbClr val="5DBE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24" name="Google Shape;224;p25"/>
          <p:cNvSpPr/>
          <p:nvPr/>
        </p:nvSpPr>
        <p:spPr>
          <a:xfrm>
            <a:off x="597398" y="2507413"/>
            <a:ext cx="226500" cy="214200"/>
          </a:xfrm>
          <a:prstGeom prst="roundRect">
            <a:avLst>
              <a:gd fmla="val 16667" name="adj"/>
            </a:avLst>
          </a:prstGeom>
          <a:solidFill>
            <a:srgbClr val="5DBE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25" name="Google Shape;225;p25"/>
          <p:cNvSpPr/>
          <p:nvPr/>
        </p:nvSpPr>
        <p:spPr>
          <a:xfrm>
            <a:off x="597398" y="2752215"/>
            <a:ext cx="226500" cy="214200"/>
          </a:xfrm>
          <a:prstGeom prst="roundRect">
            <a:avLst>
              <a:gd fmla="val 16667" name="adj"/>
            </a:avLst>
          </a:prstGeom>
          <a:solidFill>
            <a:srgbClr val="5DBE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26" name="Google Shape;226;p25"/>
          <p:cNvSpPr txBox="1"/>
          <p:nvPr/>
        </p:nvSpPr>
        <p:spPr>
          <a:xfrm>
            <a:off x="803461" y="2266290"/>
            <a:ext cx="1298400" cy="21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000" u="none" cap="none" strike="noStrike">
                <a:solidFill>
                  <a:srgbClr val="494E4B"/>
                </a:solidFill>
                <a:latin typeface="Source Sans Pro"/>
                <a:ea typeface="Source Sans Pro"/>
                <a:cs typeface="Source Sans Pro"/>
                <a:sym typeface="Source Sans Pro"/>
              </a:rPr>
              <a:t>Electricity</a:t>
            </a:r>
            <a:endParaRPr sz="1000"/>
          </a:p>
        </p:txBody>
      </p:sp>
      <p:sp>
        <p:nvSpPr>
          <p:cNvPr id="227" name="Google Shape;227;p25"/>
          <p:cNvSpPr txBox="1"/>
          <p:nvPr/>
        </p:nvSpPr>
        <p:spPr>
          <a:xfrm>
            <a:off x="803460" y="2515682"/>
            <a:ext cx="1298400" cy="21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000" u="none" cap="none" strike="noStrike">
                <a:solidFill>
                  <a:srgbClr val="494E4B"/>
                </a:solidFill>
                <a:latin typeface="Source Sans Pro"/>
                <a:ea typeface="Source Sans Pro"/>
                <a:cs typeface="Source Sans Pro"/>
                <a:sym typeface="Source Sans Pro"/>
              </a:rPr>
              <a:t>Gas</a:t>
            </a:r>
            <a:endParaRPr sz="1000"/>
          </a:p>
        </p:txBody>
      </p:sp>
      <p:sp>
        <p:nvSpPr>
          <p:cNvPr id="228" name="Google Shape;228;p25"/>
          <p:cNvSpPr txBox="1"/>
          <p:nvPr/>
        </p:nvSpPr>
        <p:spPr>
          <a:xfrm>
            <a:off x="803461" y="2758434"/>
            <a:ext cx="1298400" cy="21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000" u="none" cap="none" strike="noStrike">
                <a:solidFill>
                  <a:srgbClr val="494E4B"/>
                </a:solidFill>
                <a:latin typeface="Source Sans Pro"/>
                <a:ea typeface="Source Sans Pro"/>
                <a:cs typeface="Source Sans Pro"/>
                <a:sym typeface="Source Sans Pro"/>
              </a:rPr>
              <a:t>Water</a:t>
            </a:r>
            <a:endParaRPr sz="1000"/>
          </a:p>
        </p:txBody>
      </p:sp>
      <p:sp>
        <p:nvSpPr>
          <p:cNvPr id="229" name="Google Shape;229;p25"/>
          <p:cNvSpPr/>
          <p:nvPr/>
        </p:nvSpPr>
        <p:spPr>
          <a:xfrm>
            <a:off x="597398" y="2994985"/>
            <a:ext cx="226500" cy="214200"/>
          </a:xfrm>
          <a:prstGeom prst="roundRect">
            <a:avLst>
              <a:gd fmla="val 16667" name="adj"/>
            </a:avLst>
          </a:prstGeom>
          <a:solidFill>
            <a:srgbClr val="5DBE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30" name="Google Shape;230;p25"/>
          <p:cNvSpPr txBox="1"/>
          <p:nvPr/>
        </p:nvSpPr>
        <p:spPr>
          <a:xfrm>
            <a:off x="803461" y="3001204"/>
            <a:ext cx="1298400" cy="21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000" u="none" cap="none" strike="noStrike">
                <a:solidFill>
                  <a:srgbClr val="494E4B"/>
                </a:solidFill>
                <a:latin typeface="Source Sans Pro"/>
                <a:ea typeface="Source Sans Pro"/>
                <a:cs typeface="Source Sans Pro"/>
                <a:sym typeface="Source Sans Pro"/>
              </a:rPr>
              <a:t>Steam</a:t>
            </a:r>
            <a:endParaRPr sz="1000"/>
          </a:p>
        </p:txBody>
      </p:sp>
      <p:sp>
        <p:nvSpPr>
          <p:cNvPr id="231" name="Google Shape;231;p25"/>
          <p:cNvSpPr/>
          <p:nvPr/>
        </p:nvSpPr>
        <p:spPr>
          <a:xfrm>
            <a:off x="597391" y="2030343"/>
            <a:ext cx="226500" cy="214200"/>
          </a:xfrm>
          <a:prstGeom prst="roundRect">
            <a:avLst>
              <a:gd fmla="val 16667" name="adj"/>
            </a:avLst>
          </a:prstGeom>
          <a:solidFill>
            <a:srgbClr val="6FC1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32" name="Google Shape;232;p25"/>
          <p:cNvSpPr txBox="1"/>
          <p:nvPr/>
        </p:nvSpPr>
        <p:spPr>
          <a:xfrm>
            <a:off x="803454" y="2028012"/>
            <a:ext cx="1311000" cy="21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000" u="none" cap="none" strike="noStrike">
                <a:solidFill>
                  <a:srgbClr val="494E4B"/>
                </a:solidFill>
                <a:latin typeface="Source Sans Pro"/>
                <a:ea typeface="Source Sans Pro"/>
                <a:cs typeface="Source Sans Pro"/>
                <a:sym typeface="Source Sans Pro"/>
              </a:rPr>
              <a:t>Air Quality</a:t>
            </a:r>
            <a:endParaRPr b="0" baseline="-25000" i="0" sz="1000" u="none" cap="none" strike="noStrike">
              <a:solidFill>
                <a:srgbClr val="494E4B"/>
              </a:solidFill>
              <a:latin typeface="Source Sans Pro"/>
              <a:ea typeface="Source Sans Pro"/>
              <a:cs typeface="Source Sans Pro"/>
              <a:sym typeface="Source Sans Pro"/>
            </a:endParaRPr>
          </a:p>
        </p:txBody>
      </p:sp>
      <p:sp>
        <p:nvSpPr>
          <p:cNvPr id="233" name="Google Shape;233;p25"/>
          <p:cNvSpPr/>
          <p:nvPr/>
        </p:nvSpPr>
        <p:spPr>
          <a:xfrm>
            <a:off x="590205" y="1792039"/>
            <a:ext cx="226500" cy="214200"/>
          </a:xfrm>
          <a:prstGeom prst="roundRect">
            <a:avLst>
              <a:gd fmla="val 16667" name="adj"/>
            </a:avLst>
          </a:prstGeom>
          <a:solidFill>
            <a:srgbClr val="82C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234" name="Google Shape;234;p25"/>
          <p:cNvSpPr txBox="1"/>
          <p:nvPr/>
        </p:nvSpPr>
        <p:spPr>
          <a:xfrm>
            <a:off x="796267" y="1789708"/>
            <a:ext cx="1404000" cy="21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000" u="none" cap="none" strike="noStrike">
                <a:solidFill>
                  <a:srgbClr val="494E4B"/>
                </a:solidFill>
                <a:latin typeface="Source Sans Pro"/>
                <a:ea typeface="Source Sans Pro"/>
                <a:cs typeface="Source Sans Pro"/>
                <a:sym typeface="Source Sans Pro"/>
              </a:rPr>
              <a:t>BMS</a:t>
            </a:r>
            <a:endParaRPr b="0" baseline="-25000" i="0" sz="1000" u="none" cap="none" strike="noStrike">
              <a:solidFill>
                <a:srgbClr val="494E4B"/>
              </a:solidFill>
              <a:latin typeface="Source Sans Pro"/>
              <a:ea typeface="Source Sans Pro"/>
              <a:cs typeface="Source Sans Pro"/>
              <a:sym typeface="Source Sans Pro"/>
            </a:endParaRPr>
          </a:p>
        </p:txBody>
      </p:sp>
      <p:pic>
        <p:nvPicPr>
          <p:cNvPr id="235" name="Google Shape;235;p25"/>
          <p:cNvPicPr preferRelativeResize="0"/>
          <p:nvPr/>
        </p:nvPicPr>
        <p:blipFill rotWithShape="1">
          <a:blip r:embed="rId8">
            <a:alphaModFix/>
          </a:blip>
          <a:srcRect b="18146" l="18159" r="71733" t="21018"/>
          <a:stretch/>
        </p:blipFill>
        <p:spPr>
          <a:xfrm>
            <a:off x="615646" y="1810501"/>
            <a:ext cx="175675" cy="176025"/>
          </a:xfrm>
          <a:prstGeom prst="rect">
            <a:avLst/>
          </a:prstGeom>
          <a:noFill/>
          <a:ln>
            <a:noFill/>
          </a:ln>
        </p:spPr>
      </p:pic>
      <p:pic>
        <p:nvPicPr>
          <p:cNvPr id="236" name="Google Shape;236;p25"/>
          <p:cNvPicPr preferRelativeResize="0"/>
          <p:nvPr/>
        </p:nvPicPr>
        <p:blipFill rotWithShape="1">
          <a:blip r:embed="rId8">
            <a:alphaModFix/>
          </a:blip>
          <a:srcRect b="13981" l="0" r="87218" t="20590"/>
          <a:stretch/>
        </p:blipFill>
        <p:spPr>
          <a:xfrm>
            <a:off x="590218" y="1546654"/>
            <a:ext cx="229705" cy="195712"/>
          </a:xfrm>
          <a:prstGeom prst="rect">
            <a:avLst/>
          </a:prstGeom>
          <a:noFill/>
          <a:ln>
            <a:noFill/>
          </a:ln>
        </p:spPr>
      </p:pic>
      <p:pic>
        <p:nvPicPr>
          <p:cNvPr id="237" name="Google Shape;237;p25"/>
          <p:cNvPicPr preferRelativeResize="0"/>
          <p:nvPr/>
        </p:nvPicPr>
        <p:blipFill rotWithShape="1">
          <a:blip r:embed="rId8">
            <a:alphaModFix/>
          </a:blip>
          <a:srcRect b="19581" l="37277" r="55146" t="22517"/>
          <a:stretch/>
        </p:blipFill>
        <p:spPr>
          <a:xfrm>
            <a:off x="643825" y="2759625"/>
            <a:ext cx="147475" cy="187623"/>
          </a:xfrm>
          <a:prstGeom prst="rect">
            <a:avLst/>
          </a:prstGeom>
          <a:noFill/>
          <a:ln>
            <a:noFill/>
          </a:ln>
        </p:spPr>
      </p:pic>
      <p:pic>
        <p:nvPicPr>
          <p:cNvPr id="238" name="Google Shape;238;p25"/>
          <p:cNvPicPr preferRelativeResize="0"/>
          <p:nvPr/>
        </p:nvPicPr>
        <p:blipFill rotWithShape="1">
          <a:blip r:embed="rId8">
            <a:alphaModFix/>
          </a:blip>
          <a:srcRect b="19966" l="29095" r="63126" t="24462"/>
          <a:stretch/>
        </p:blipFill>
        <p:spPr>
          <a:xfrm>
            <a:off x="641145" y="3014555"/>
            <a:ext cx="150725" cy="179261"/>
          </a:xfrm>
          <a:prstGeom prst="rect">
            <a:avLst/>
          </a:prstGeom>
          <a:noFill/>
          <a:ln>
            <a:noFill/>
          </a:ln>
        </p:spPr>
      </p:pic>
      <p:pic>
        <p:nvPicPr>
          <p:cNvPr id="239" name="Google Shape;239;p25"/>
          <p:cNvPicPr preferRelativeResize="0"/>
          <p:nvPr/>
        </p:nvPicPr>
        <p:blipFill rotWithShape="1">
          <a:blip r:embed="rId8">
            <a:alphaModFix/>
          </a:blip>
          <a:srcRect b="17574" l="78792" r="13833" t="24558"/>
          <a:stretch/>
        </p:blipFill>
        <p:spPr>
          <a:xfrm>
            <a:off x="626318" y="2268621"/>
            <a:ext cx="168065" cy="219549"/>
          </a:xfrm>
          <a:prstGeom prst="rect">
            <a:avLst/>
          </a:prstGeom>
          <a:noFill/>
          <a:ln>
            <a:noFill/>
          </a:ln>
        </p:spPr>
      </p:pic>
      <p:pic>
        <p:nvPicPr>
          <p:cNvPr id="240" name="Google Shape;240;p25"/>
          <p:cNvPicPr preferRelativeResize="0"/>
          <p:nvPr/>
        </p:nvPicPr>
        <p:blipFill rotWithShape="1">
          <a:blip r:embed="rId8">
            <a:alphaModFix/>
          </a:blip>
          <a:srcRect b="19966" l="29095" r="63126" t="24462"/>
          <a:stretch/>
        </p:blipFill>
        <p:spPr>
          <a:xfrm rot="5400000">
            <a:off x="639022" y="2048267"/>
            <a:ext cx="142555" cy="189536"/>
          </a:xfrm>
          <a:prstGeom prst="rect">
            <a:avLst/>
          </a:prstGeom>
          <a:noFill/>
          <a:ln>
            <a:noFill/>
          </a:ln>
        </p:spPr>
      </p:pic>
      <p:pic>
        <p:nvPicPr>
          <p:cNvPr id="241" name="Google Shape;241;p25"/>
          <p:cNvPicPr preferRelativeResize="0"/>
          <p:nvPr/>
        </p:nvPicPr>
        <p:blipFill rotWithShape="1">
          <a:blip r:embed="rId9">
            <a:alphaModFix/>
          </a:blip>
          <a:srcRect b="0" l="0" r="0" t="0"/>
          <a:stretch/>
        </p:blipFill>
        <p:spPr>
          <a:xfrm>
            <a:off x="635457" y="2539139"/>
            <a:ext cx="160062" cy="151386"/>
          </a:xfrm>
          <a:prstGeom prst="rect">
            <a:avLst/>
          </a:prstGeom>
          <a:noFill/>
          <a:ln>
            <a:noFill/>
          </a:ln>
        </p:spPr>
      </p:pic>
      <p:cxnSp>
        <p:nvCxnSpPr>
          <p:cNvPr id="242" name="Google Shape;242;p25"/>
          <p:cNvCxnSpPr/>
          <p:nvPr/>
        </p:nvCxnSpPr>
        <p:spPr>
          <a:xfrm rot="10800000">
            <a:off x="1478363" y="2198600"/>
            <a:ext cx="739200" cy="7200"/>
          </a:xfrm>
          <a:prstGeom prst="straightConnector1">
            <a:avLst/>
          </a:prstGeom>
          <a:noFill/>
          <a:ln cap="rnd" cmpd="sng" w="19050">
            <a:solidFill>
              <a:srgbClr val="494E4B"/>
            </a:solidFill>
            <a:prstDash val="dot"/>
            <a:round/>
            <a:headEnd len="sm" w="sm" type="none"/>
            <a:tailEnd len="sm" w="sm" type="none"/>
          </a:ln>
        </p:spPr>
      </p:cxnSp>
      <p:cxnSp>
        <p:nvCxnSpPr>
          <p:cNvPr id="243" name="Google Shape;243;p25"/>
          <p:cNvCxnSpPr/>
          <p:nvPr/>
        </p:nvCxnSpPr>
        <p:spPr>
          <a:xfrm rot="10800000">
            <a:off x="1457363" y="2437525"/>
            <a:ext cx="760200" cy="0"/>
          </a:xfrm>
          <a:prstGeom prst="straightConnector1">
            <a:avLst/>
          </a:prstGeom>
          <a:noFill/>
          <a:ln cap="rnd" cmpd="sng" w="19050">
            <a:solidFill>
              <a:srgbClr val="494E4B"/>
            </a:solidFill>
            <a:prstDash val="dot"/>
            <a:round/>
            <a:headEnd len="sm" w="sm" type="none"/>
            <a:tailEnd len="sm" w="sm" type="none"/>
          </a:ln>
        </p:spPr>
      </p:cxnSp>
      <p:cxnSp>
        <p:nvCxnSpPr>
          <p:cNvPr id="244" name="Google Shape;244;p25"/>
          <p:cNvCxnSpPr/>
          <p:nvPr/>
        </p:nvCxnSpPr>
        <p:spPr>
          <a:xfrm rot="10800000">
            <a:off x="1131963" y="2664450"/>
            <a:ext cx="1082700" cy="0"/>
          </a:xfrm>
          <a:prstGeom prst="straightConnector1">
            <a:avLst/>
          </a:prstGeom>
          <a:noFill/>
          <a:ln cap="rnd" cmpd="sng" w="19050">
            <a:solidFill>
              <a:srgbClr val="494E4B"/>
            </a:solidFill>
            <a:prstDash val="dot"/>
            <a:round/>
            <a:headEnd len="sm" w="sm" type="none"/>
            <a:tailEnd len="sm" w="sm" type="none"/>
          </a:ln>
        </p:spPr>
      </p:cxnSp>
      <p:cxnSp>
        <p:nvCxnSpPr>
          <p:cNvPr id="245" name="Google Shape;245;p25"/>
          <p:cNvCxnSpPr/>
          <p:nvPr/>
        </p:nvCxnSpPr>
        <p:spPr>
          <a:xfrm rot="10800000">
            <a:off x="1251963" y="2891375"/>
            <a:ext cx="962700" cy="0"/>
          </a:xfrm>
          <a:prstGeom prst="straightConnector1">
            <a:avLst/>
          </a:prstGeom>
          <a:noFill/>
          <a:ln cap="rnd" cmpd="sng" w="19050">
            <a:solidFill>
              <a:srgbClr val="494E4B"/>
            </a:solidFill>
            <a:prstDash val="dot"/>
            <a:round/>
            <a:headEnd len="sm" w="sm" type="none"/>
            <a:tailEnd len="sm" w="sm" type="none"/>
          </a:ln>
        </p:spPr>
      </p:cxnSp>
      <p:cxnSp>
        <p:nvCxnSpPr>
          <p:cNvPr id="246" name="Google Shape;246;p25"/>
          <p:cNvCxnSpPr/>
          <p:nvPr/>
        </p:nvCxnSpPr>
        <p:spPr>
          <a:xfrm rot="10800000">
            <a:off x="1273463" y="3135075"/>
            <a:ext cx="944100" cy="0"/>
          </a:xfrm>
          <a:prstGeom prst="straightConnector1">
            <a:avLst/>
          </a:prstGeom>
          <a:noFill/>
          <a:ln cap="rnd" cmpd="sng" w="19050">
            <a:solidFill>
              <a:srgbClr val="494E4B"/>
            </a:solidFill>
            <a:prstDash val="dot"/>
            <a:round/>
            <a:headEnd len="sm" w="sm" type="none"/>
            <a:tailEnd len="sm" w="sm" type="none"/>
          </a:ln>
        </p:spPr>
      </p:cxnSp>
      <p:cxnSp>
        <p:nvCxnSpPr>
          <p:cNvPr id="247" name="Google Shape;247;p25"/>
          <p:cNvCxnSpPr/>
          <p:nvPr/>
        </p:nvCxnSpPr>
        <p:spPr>
          <a:xfrm rot="10800000">
            <a:off x="1159267" y="1897258"/>
            <a:ext cx="1055400" cy="2400"/>
          </a:xfrm>
          <a:prstGeom prst="straightConnector1">
            <a:avLst/>
          </a:prstGeom>
          <a:noFill/>
          <a:ln cap="rnd" cmpd="sng" w="19050">
            <a:solidFill>
              <a:srgbClr val="494E4B"/>
            </a:solidFill>
            <a:prstDash val="dot"/>
            <a:round/>
            <a:headEnd len="sm" w="sm" type="none"/>
            <a:tailEnd len="sm" w="sm" type="none"/>
          </a:ln>
        </p:spPr>
      </p:cxnSp>
      <p:cxnSp>
        <p:nvCxnSpPr>
          <p:cNvPr id="248" name="Google Shape;248;p25"/>
          <p:cNvCxnSpPr/>
          <p:nvPr/>
        </p:nvCxnSpPr>
        <p:spPr>
          <a:xfrm rot="10800000">
            <a:off x="1788413" y="1667400"/>
            <a:ext cx="427500" cy="0"/>
          </a:xfrm>
          <a:prstGeom prst="straightConnector1">
            <a:avLst/>
          </a:prstGeom>
          <a:noFill/>
          <a:ln cap="rnd" cmpd="sng" w="19050">
            <a:solidFill>
              <a:srgbClr val="494E4B"/>
            </a:solidFill>
            <a:prstDash val="dot"/>
            <a:round/>
            <a:headEnd len="sm" w="sm" type="none"/>
            <a:tailEnd len="sm" w="sm" type="none"/>
          </a:ln>
        </p:spPr>
      </p:cxnSp>
      <p:cxnSp>
        <p:nvCxnSpPr>
          <p:cNvPr id="249" name="Google Shape;249;p25"/>
          <p:cNvCxnSpPr/>
          <p:nvPr/>
        </p:nvCxnSpPr>
        <p:spPr>
          <a:xfrm>
            <a:off x="2217563" y="1676475"/>
            <a:ext cx="0" cy="1458600"/>
          </a:xfrm>
          <a:prstGeom prst="straightConnector1">
            <a:avLst/>
          </a:prstGeom>
          <a:noFill/>
          <a:ln cap="rnd" cmpd="sng" w="19050">
            <a:solidFill>
              <a:srgbClr val="494E4B"/>
            </a:solidFill>
            <a:prstDash val="dot"/>
            <a:round/>
            <a:headEnd len="sm" w="sm" type="none"/>
            <a:tailEnd len="sm" w="sm" type="none"/>
          </a:ln>
        </p:spPr>
      </p:cxnSp>
      <p:cxnSp>
        <p:nvCxnSpPr>
          <p:cNvPr id="250" name="Google Shape;250;p25"/>
          <p:cNvCxnSpPr/>
          <p:nvPr/>
        </p:nvCxnSpPr>
        <p:spPr>
          <a:xfrm rot="10800000">
            <a:off x="2272388" y="2512150"/>
            <a:ext cx="1154700" cy="0"/>
          </a:xfrm>
          <a:prstGeom prst="straightConnector1">
            <a:avLst/>
          </a:prstGeom>
          <a:noFill/>
          <a:ln cap="rnd" cmpd="sng" w="19050">
            <a:solidFill>
              <a:srgbClr val="494E4B"/>
            </a:solidFill>
            <a:prstDash val="dot"/>
            <a:round/>
            <a:headEnd len="sm" w="sm" type="none"/>
            <a:tailEnd len="sm" w="sm" type="none"/>
          </a:ln>
        </p:spPr>
      </p:cxnSp>
      <p:sp>
        <p:nvSpPr>
          <p:cNvPr id="251" name="Google Shape;251;p25"/>
          <p:cNvSpPr/>
          <p:nvPr/>
        </p:nvSpPr>
        <p:spPr>
          <a:xfrm>
            <a:off x="2205213" y="1546650"/>
            <a:ext cx="150600" cy="1721400"/>
          </a:xfrm>
          <a:prstGeom prst="rect">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5"/>
          <p:cNvSpPr txBox="1"/>
          <p:nvPr/>
        </p:nvSpPr>
        <p:spPr>
          <a:xfrm rot="-5400000">
            <a:off x="1452138" y="2206225"/>
            <a:ext cx="1718400" cy="264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800">
                <a:solidFill>
                  <a:srgbClr val="494E4B"/>
                </a:solidFill>
                <a:latin typeface="Source Sans Pro"/>
                <a:ea typeface="Source Sans Pro"/>
                <a:cs typeface="Source Sans Pro"/>
                <a:sym typeface="Source Sans Pro"/>
              </a:rPr>
              <a:t>Building OT Network</a:t>
            </a:r>
            <a:endParaRPr sz="800"/>
          </a:p>
        </p:txBody>
      </p:sp>
      <p:pic>
        <p:nvPicPr>
          <p:cNvPr id="253" name="Google Shape;253;p25"/>
          <p:cNvPicPr preferRelativeResize="0"/>
          <p:nvPr/>
        </p:nvPicPr>
        <p:blipFill>
          <a:blip r:embed="rId10">
            <a:alphaModFix/>
          </a:blip>
          <a:stretch>
            <a:fillRect/>
          </a:stretch>
        </p:blipFill>
        <p:spPr>
          <a:xfrm>
            <a:off x="3378386" y="3453375"/>
            <a:ext cx="1055400" cy="336770"/>
          </a:xfrm>
          <a:prstGeom prst="rect">
            <a:avLst/>
          </a:prstGeom>
          <a:noFill/>
          <a:ln>
            <a:noFill/>
          </a:ln>
        </p:spPr>
      </p:pic>
      <p:pic>
        <p:nvPicPr>
          <p:cNvPr id="254" name="Google Shape;254;p25"/>
          <p:cNvPicPr preferRelativeResize="0"/>
          <p:nvPr/>
        </p:nvPicPr>
        <p:blipFill>
          <a:blip r:embed="rId11">
            <a:alphaModFix/>
          </a:blip>
          <a:stretch>
            <a:fillRect/>
          </a:stretch>
        </p:blipFill>
        <p:spPr>
          <a:xfrm>
            <a:off x="3386837" y="3766225"/>
            <a:ext cx="1038500" cy="385575"/>
          </a:xfrm>
          <a:prstGeom prst="rect">
            <a:avLst/>
          </a:prstGeom>
          <a:noFill/>
          <a:ln>
            <a:noFill/>
          </a:ln>
        </p:spPr>
      </p:pic>
      <p:pic>
        <p:nvPicPr>
          <p:cNvPr id="255" name="Google Shape;255;p25"/>
          <p:cNvPicPr preferRelativeResize="0"/>
          <p:nvPr/>
        </p:nvPicPr>
        <p:blipFill>
          <a:blip r:embed="rId12">
            <a:alphaModFix/>
          </a:blip>
          <a:stretch>
            <a:fillRect/>
          </a:stretch>
        </p:blipFill>
        <p:spPr>
          <a:xfrm>
            <a:off x="3364737" y="4184259"/>
            <a:ext cx="1082700" cy="206028"/>
          </a:xfrm>
          <a:prstGeom prst="rect">
            <a:avLst/>
          </a:prstGeom>
          <a:noFill/>
          <a:ln>
            <a:noFill/>
          </a:ln>
        </p:spPr>
      </p:pic>
      <p:pic>
        <p:nvPicPr>
          <p:cNvPr id="256" name="Google Shape;256;p25"/>
          <p:cNvPicPr preferRelativeResize="0"/>
          <p:nvPr/>
        </p:nvPicPr>
        <p:blipFill>
          <a:blip r:embed="rId4">
            <a:alphaModFix/>
          </a:blip>
          <a:stretch>
            <a:fillRect/>
          </a:stretch>
        </p:blipFill>
        <p:spPr>
          <a:xfrm>
            <a:off x="3427088" y="868980"/>
            <a:ext cx="1154700" cy="584271"/>
          </a:xfrm>
          <a:prstGeom prst="rect">
            <a:avLst/>
          </a:prstGeom>
          <a:noFill/>
          <a:ln>
            <a:noFill/>
          </a:ln>
        </p:spPr>
      </p:pic>
      <p:sp>
        <p:nvSpPr>
          <p:cNvPr id="257" name="Google Shape;257;p25"/>
          <p:cNvSpPr txBox="1"/>
          <p:nvPr/>
        </p:nvSpPr>
        <p:spPr>
          <a:xfrm>
            <a:off x="3423188" y="1164250"/>
            <a:ext cx="1111200" cy="217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n-US" sz="1000">
                <a:solidFill>
                  <a:srgbClr val="494E4B"/>
                </a:solidFill>
                <a:latin typeface="Source Sans Pro"/>
                <a:ea typeface="Source Sans Pro"/>
                <a:cs typeface="Source Sans Pro"/>
                <a:sym typeface="Source Sans Pro"/>
              </a:rPr>
              <a:t>IoT Device Cloud</a:t>
            </a:r>
            <a:endParaRPr b="1" sz="1000"/>
          </a:p>
        </p:txBody>
      </p:sp>
      <p:cxnSp>
        <p:nvCxnSpPr>
          <p:cNvPr id="258" name="Google Shape;258;p25"/>
          <p:cNvCxnSpPr/>
          <p:nvPr/>
        </p:nvCxnSpPr>
        <p:spPr>
          <a:xfrm rot="10800000">
            <a:off x="2360838" y="1946400"/>
            <a:ext cx="2991000" cy="0"/>
          </a:xfrm>
          <a:prstGeom prst="straightConnector1">
            <a:avLst/>
          </a:prstGeom>
          <a:noFill/>
          <a:ln cap="rnd" cmpd="sng" w="19050">
            <a:solidFill>
              <a:srgbClr val="494E4B"/>
            </a:solidFill>
            <a:prstDash val="dot"/>
            <a:round/>
            <a:headEnd len="sm" w="sm" type="none"/>
            <a:tailEnd len="sm" w="sm" type="none"/>
          </a:ln>
        </p:spPr>
      </p:cxnSp>
      <p:cxnSp>
        <p:nvCxnSpPr>
          <p:cNvPr id="259" name="Google Shape;259;p25"/>
          <p:cNvCxnSpPr/>
          <p:nvPr/>
        </p:nvCxnSpPr>
        <p:spPr>
          <a:xfrm flipH="1">
            <a:off x="4361538" y="2500375"/>
            <a:ext cx="1913700" cy="11700"/>
          </a:xfrm>
          <a:prstGeom prst="straightConnector1">
            <a:avLst/>
          </a:prstGeom>
          <a:noFill/>
          <a:ln cap="rnd" cmpd="sng" w="19050">
            <a:solidFill>
              <a:srgbClr val="494E4B"/>
            </a:solidFill>
            <a:prstDash val="dot"/>
            <a:round/>
            <a:headEnd len="sm" w="sm" type="none"/>
            <a:tailEnd len="sm" w="sm" type="none"/>
          </a:ln>
        </p:spPr>
      </p:cxnSp>
      <p:cxnSp>
        <p:nvCxnSpPr>
          <p:cNvPr id="260" name="Google Shape;260;p25"/>
          <p:cNvCxnSpPr/>
          <p:nvPr/>
        </p:nvCxnSpPr>
        <p:spPr>
          <a:xfrm>
            <a:off x="6291313" y="2206525"/>
            <a:ext cx="0" cy="263700"/>
          </a:xfrm>
          <a:prstGeom prst="straightConnector1">
            <a:avLst/>
          </a:prstGeom>
          <a:noFill/>
          <a:ln cap="rnd" cmpd="sng" w="19050">
            <a:solidFill>
              <a:srgbClr val="494E4B"/>
            </a:solidFill>
            <a:prstDash val="dot"/>
            <a:round/>
            <a:headEnd len="sm" w="sm" type="none"/>
            <a:tailEnd len="sm" w="sm" type="none"/>
          </a:ln>
        </p:spPr>
      </p:cxnSp>
      <p:cxnSp>
        <p:nvCxnSpPr>
          <p:cNvPr id="261" name="Google Shape;261;p25"/>
          <p:cNvCxnSpPr/>
          <p:nvPr/>
        </p:nvCxnSpPr>
        <p:spPr>
          <a:xfrm rot="10800000">
            <a:off x="2348238" y="1727175"/>
            <a:ext cx="1624500" cy="0"/>
          </a:xfrm>
          <a:prstGeom prst="straightConnector1">
            <a:avLst/>
          </a:prstGeom>
          <a:noFill/>
          <a:ln cap="rnd" cmpd="sng" w="19050">
            <a:solidFill>
              <a:srgbClr val="494E4B"/>
            </a:solidFill>
            <a:prstDash val="dot"/>
            <a:round/>
            <a:headEnd len="sm" w="sm" type="none"/>
            <a:tailEnd len="sm" w="sm" type="none"/>
          </a:ln>
        </p:spPr>
      </p:cxnSp>
      <p:cxnSp>
        <p:nvCxnSpPr>
          <p:cNvPr id="262" name="Google Shape;262;p25"/>
          <p:cNvCxnSpPr>
            <a:stCxn id="256" idx="2"/>
          </p:cNvCxnSpPr>
          <p:nvPr/>
        </p:nvCxnSpPr>
        <p:spPr>
          <a:xfrm>
            <a:off x="4004438" y="1453251"/>
            <a:ext cx="0" cy="223200"/>
          </a:xfrm>
          <a:prstGeom prst="straightConnector1">
            <a:avLst/>
          </a:prstGeom>
          <a:noFill/>
          <a:ln cap="rnd" cmpd="sng" w="19050">
            <a:solidFill>
              <a:srgbClr val="494E4B"/>
            </a:solidFill>
            <a:prstDash val="dot"/>
            <a:round/>
            <a:headEnd len="sm" w="sm" type="none"/>
            <a:tailEnd len="sm" w="sm" type="none"/>
          </a:ln>
        </p:spPr>
      </p:cxnSp>
      <p:cxnSp>
        <p:nvCxnSpPr>
          <p:cNvPr id="263" name="Google Shape;263;p25"/>
          <p:cNvCxnSpPr/>
          <p:nvPr/>
        </p:nvCxnSpPr>
        <p:spPr>
          <a:xfrm rot="10800000">
            <a:off x="4581913" y="1274650"/>
            <a:ext cx="1563900" cy="0"/>
          </a:xfrm>
          <a:prstGeom prst="straightConnector1">
            <a:avLst/>
          </a:prstGeom>
          <a:noFill/>
          <a:ln cap="rnd" cmpd="sng" w="19050">
            <a:solidFill>
              <a:srgbClr val="494E4B"/>
            </a:solidFill>
            <a:prstDash val="dot"/>
            <a:round/>
            <a:headEnd len="sm" w="sm" type="none"/>
            <a:tailEnd len="sm" w="sm" type="none"/>
          </a:ln>
        </p:spPr>
      </p:cxnSp>
      <p:sp>
        <p:nvSpPr>
          <p:cNvPr id="264" name="Google Shape;264;p25"/>
          <p:cNvSpPr txBox="1"/>
          <p:nvPr/>
        </p:nvSpPr>
        <p:spPr>
          <a:xfrm>
            <a:off x="4099813" y="1778750"/>
            <a:ext cx="910500" cy="2175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1000">
                <a:solidFill>
                  <a:srgbClr val="494E4B"/>
                </a:solidFill>
                <a:latin typeface="Source Sans Pro"/>
                <a:ea typeface="Source Sans Pro"/>
                <a:cs typeface="Source Sans Pro"/>
                <a:sym typeface="Source Sans Pro"/>
              </a:rPr>
              <a:t>Direct Secure connection</a:t>
            </a:r>
            <a:endParaRPr sz="1000"/>
          </a:p>
        </p:txBody>
      </p:sp>
      <p:pic>
        <p:nvPicPr>
          <p:cNvPr id="265" name="Google Shape;265;p25"/>
          <p:cNvPicPr preferRelativeResize="0"/>
          <p:nvPr/>
        </p:nvPicPr>
        <p:blipFill>
          <a:blip r:embed="rId4">
            <a:alphaModFix/>
          </a:blip>
          <a:stretch>
            <a:fillRect/>
          </a:stretch>
        </p:blipFill>
        <p:spPr>
          <a:xfrm>
            <a:off x="7398988" y="553680"/>
            <a:ext cx="1154700" cy="584271"/>
          </a:xfrm>
          <a:prstGeom prst="rect">
            <a:avLst/>
          </a:prstGeom>
          <a:noFill/>
          <a:ln>
            <a:noFill/>
          </a:ln>
        </p:spPr>
      </p:pic>
      <p:sp>
        <p:nvSpPr>
          <p:cNvPr id="266" name="Google Shape;266;p25"/>
          <p:cNvSpPr txBox="1"/>
          <p:nvPr/>
        </p:nvSpPr>
        <p:spPr>
          <a:xfrm>
            <a:off x="7420738" y="762038"/>
            <a:ext cx="1111200" cy="217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n-US" sz="1000">
                <a:solidFill>
                  <a:srgbClr val="494E4B"/>
                </a:solidFill>
                <a:latin typeface="Source Sans Pro"/>
                <a:ea typeface="Source Sans Pro"/>
                <a:cs typeface="Source Sans Pro"/>
                <a:sym typeface="Source Sans Pro"/>
              </a:rPr>
              <a:t>External Cloud Services / Apps</a:t>
            </a:r>
            <a:endParaRPr b="1" sz="1000"/>
          </a:p>
        </p:txBody>
      </p:sp>
      <p:cxnSp>
        <p:nvCxnSpPr>
          <p:cNvPr id="267" name="Google Shape;267;p25"/>
          <p:cNvCxnSpPr/>
          <p:nvPr/>
        </p:nvCxnSpPr>
        <p:spPr>
          <a:xfrm rot="10800000">
            <a:off x="7234413" y="1834800"/>
            <a:ext cx="731700" cy="0"/>
          </a:xfrm>
          <a:prstGeom prst="straightConnector1">
            <a:avLst/>
          </a:prstGeom>
          <a:noFill/>
          <a:ln cap="rnd" cmpd="sng" w="19050">
            <a:solidFill>
              <a:srgbClr val="494E4B"/>
            </a:solidFill>
            <a:prstDash val="dot"/>
            <a:round/>
            <a:headEnd len="sm" w="sm" type="none"/>
            <a:tailEnd len="sm" w="sm" type="none"/>
          </a:ln>
        </p:spPr>
      </p:cxnSp>
      <p:cxnSp>
        <p:nvCxnSpPr>
          <p:cNvPr id="268" name="Google Shape;268;p25"/>
          <p:cNvCxnSpPr>
            <a:stCxn id="265" idx="2"/>
          </p:cNvCxnSpPr>
          <p:nvPr/>
        </p:nvCxnSpPr>
        <p:spPr>
          <a:xfrm>
            <a:off x="7976338" y="1137951"/>
            <a:ext cx="1800" cy="642900"/>
          </a:xfrm>
          <a:prstGeom prst="straightConnector1">
            <a:avLst/>
          </a:prstGeom>
          <a:noFill/>
          <a:ln cap="rnd" cmpd="sng" w="19050">
            <a:solidFill>
              <a:srgbClr val="494E4B"/>
            </a:solidFill>
            <a:prstDash val="dot"/>
            <a:round/>
            <a:headEnd len="sm" w="sm" type="none"/>
            <a:tailEnd len="sm" w="sm" type="none"/>
          </a:ln>
        </p:spPr>
      </p:cxnSp>
      <p:sp>
        <p:nvSpPr>
          <p:cNvPr id="269" name="Google Shape;269;p25"/>
          <p:cNvSpPr txBox="1"/>
          <p:nvPr/>
        </p:nvSpPr>
        <p:spPr>
          <a:xfrm>
            <a:off x="6985563" y="4472325"/>
            <a:ext cx="1649100" cy="2175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1000">
                <a:solidFill>
                  <a:srgbClr val="494E4B"/>
                </a:solidFill>
                <a:latin typeface="Source Sans Pro"/>
                <a:ea typeface="Source Sans Pro"/>
                <a:cs typeface="Source Sans Pro"/>
                <a:sym typeface="Source Sans Pro"/>
              </a:rPr>
              <a:t>✅ Supports Tagging</a:t>
            </a:r>
            <a:endParaRPr sz="1000"/>
          </a:p>
        </p:txBody>
      </p:sp>
      <p:sp>
        <p:nvSpPr>
          <p:cNvPr id="270" name="Google Shape;270;p25"/>
          <p:cNvSpPr txBox="1"/>
          <p:nvPr/>
        </p:nvSpPr>
        <p:spPr>
          <a:xfrm>
            <a:off x="5662700" y="2820350"/>
            <a:ext cx="3451500" cy="1343700"/>
          </a:xfrm>
          <a:prstGeom prst="rect">
            <a:avLst/>
          </a:prstGeom>
          <a:noFill/>
          <a:ln>
            <a:noFill/>
          </a:ln>
        </p:spPr>
        <p:txBody>
          <a:bodyPr anchorCtr="0" anchor="t" bIns="45700" lIns="91425" spcFirstLastPara="1" rIns="91425" wrap="square" tIns="45700">
            <a:normAutofit fontScale="32500" lnSpcReduction="10000"/>
          </a:bodyPr>
          <a:lstStyle/>
          <a:p>
            <a:pPr indent="0" lvl="0" marL="0" rtl="0" algn="l">
              <a:lnSpc>
                <a:spcPct val="115000"/>
              </a:lnSpc>
              <a:spcBef>
                <a:spcPts val="360"/>
              </a:spcBef>
              <a:spcAft>
                <a:spcPts val="0"/>
              </a:spcAft>
              <a:buNone/>
            </a:pPr>
            <a:r>
              <a:rPr lang="en-US" sz="3857">
                <a:solidFill>
                  <a:srgbClr val="002841"/>
                </a:solidFill>
                <a:latin typeface="Roboto"/>
                <a:ea typeface="Roboto"/>
                <a:cs typeface="Roboto"/>
                <a:sym typeface="Roboto"/>
              </a:rPr>
              <a:t>Lots of data from lots of different sources are brought into Nantum OS. When semantic tagging is available, it is increasing customer time to value and reducing customer onboarding time.</a:t>
            </a:r>
            <a:endParaRPr sz="3857">
              <a:solidFill>
                <a:srgbClr val="002841"/>
              </a:solidFill>
              <a:latin typeface="Roboto"/>
              <a:ea typeface="Roboto"/>
              <a:cs typeface="Roboto"/>
              <a:sym typeface="Roboto"/>
            </a:endParaRPr>
          </a:p>
          <a:p>
            <a:pPr indent="0" lvl="0" marL="0" rtl="0" algn="l">
              <a:lnSpc>
                <a:spcPct val="115000"/>
              </a:lnSpc>
              <a:spcBef>
                <a:spcPts val="360"/>
              </a:spcBef>
              <a:spcAft>
                <a:spcPts val="0"/>
              </a:spcAft>
              <a:buNone/>
            </a:pPr>
            <a:r>
              <a:t/>
            </a:r>
            <a:endParaRPr sz="2800">
              <a:solidFill>
                <a:srgbClr val="002841"/>
              </a:solidFill>
              <a:latin typeface="Roboto"/>
              <a:ea typeface="Roboto"/>
              <a:cs typeface="Roboto"/>
              <a:sym typeface="Roboto"/>
            </a:endParaRPr>
          </a:p>
        </p:txBody>
      </p:sp>
      <p:sp>
        <p:nvSpPr>
          <p:cNvPr id="271" name="Google Shape;271;p25"/>
          <p:cNvSpPr txBox="1"/>
          <p:nvPr/>
        </p:nvSpPr>
        <p:spPr>
          <a:xfrm>
            <a:off x="5356875" y="1590400"/>
            <a:ext cx="1904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rgbClr val="002841"/>
                </a:solidFill>
                <a:latin typeface="Roboto Black"/>
                <a:ea typeface="Roboto Black"/>
                <a:cs typeface="Roboto Black"/>
                <a:sym typeface="Roboto Black"/>
              </a:rPr>
              <a:t>NANTUM</a:t>
            </a:r>
            <a:r>
              <a:rPr b="1" lang="en-US" sz="2200">
                <a:solidFill>
                  <a:srgbClr val="002841"/>
                </a:solidFill>
                <a:latin typeface="Roboto"/>
                <a:ea typeface="Roboto"/>
                <a:cs typeface="Roboto"/>
                <a:sym typeface="Roboto"/>
              </a:rPr>
              <a:t> </a:t>
            </a:r>
            <a:r>
              <a:rPr lang="en-US" sz="2200">
                <a:solidFill>
                  <a:srgbClr val="002841"/>
                </a:solidFill>
                <a:latin typeface="Roboto Light"/>
                <a:ea typeface="Roboto Light"/>
                <a:cs typeface="Roboto Light"/>
                <a:sym typeface="Roboto Light"/>
              </a:rPr>
              <a:t>OS</a:t>
            </a:r>
            <a:endParaRPr sz="200">
              <a:solidFill>
                <a:srgbClr val="002841"/>
              </a:solidFill>
            </a:endParaRPr>
          </a:p>
        </p:txBody>
      </p:sp>
      <p:sp>
        <p:nvSpPr>
          <p:cNvPr id="272" name="Google Shape;272;p25"/>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6"/>
          <p:cNvSpPr txBox="1"/>
          <p:nvPr/>
        </p:nvSpPr>
        <p:spPr>
          <a:xfrm>
            <a:off x="174990" y="102682"/>
            <a:ext cx="8793900" cy="536700"/>
          </a:xfrm>
          <a:prstGeom prst="rect">
            <a:avLst/>
          </a:prstGeom>
          <a:noFill/>
          <a:ln>
            <a:noFill/>
          </a:ln>
        </p:spPr>
        <p:txBody>
          <a:bodyPr anchorCtr="0" anchor="ctr" bIns="45700" lIns="91425" spcFirstLastPara="1" rIns="91425" wrap="square" tIns="45700">
            <a:normAutofit lnSpcReduction="20000"/>
          </a:bodyPr>
          <a:lstStyle/>
          <a:p>
            <a:pPr indent="0" lvl="0" marL="0" rtl="0" algn="ctr">
              <a:spcBef>
                <a:spcPts val="0"/>
              </a:spcBef>
              <a:spcAft>
                <a:spcPts val="0"/>
              </a:spcAft>
              <a:buNone/>
            </a:pPr>
            <a:r>
              <a:rPr lang="en-US" sz="3600">
                <a:latin typeface="Roboto"/>
                <a:ea typeface="Roboto"/>
                <a:cs typeface="Roboto"/>
                <a:sym typeface="Roboto"/>
              </a:rPr>
              <a:t>3rd Party Applications</a:t>
            </a:r>
            <a:endParaRPr sz="3600">
              <a:latin typeface="Roboto"/>
              <a:ea typeface="Roboto"/>
              <a:cs typeface="Roboto"/>
              <a:sym typeface="Roboto"/>
            </a:endParaRPr>
          </a:p>
        </p:txBody>
      </p:sp>
      <p:pic>
        <p:nvPicPr>
          <p:cNvPr id="279" name="Google Shape;279;p26"/>
          <p:cNvPicPr preferRelativeResize="0"/>
          <p:nvPr/>
        </p:nvPicPr>
        <p:blipFill rotWithShape="1">
          <a:blip r:embed="rId3">
            <a:alphaModFix/>
          </a:blip>
          <a:srcRect b="16571" l="11621" r="9693" t="10812"/>
          <a:stretch/>
        </p:blipFill>
        <p:spPr>
          <a:xfrm>
            <a:off x="2641125" y="1437700"/>
            <a:ext cx="725550" cy="721075"/>
          </a:xfrm>
          <a:prstGeom prst="rect">
            <a:avLst/>
          </a:prstGeom>
          <a:noFill/>
          <a:ln>
            <a:noFill/>
          </a:ln>
        </p:spPr>
      </p:pic>
      <p:pic>
        <p:nvPicPr>
          <p:cNvPr id="280" name="Google Shape;280;p26"/>
          <p:cNvPicPr preferRelativeResize="0"/>
          <p:nvPr/>
        </p:nvPicPr>
        <p:blipFill>
          <a:blip r:embed="rId4">
            <a:alphaModFix/>
          </a:blip>
          <a:stretch>
            <a:fillRect/>
          </a:stretch>
        </p:blipFill>
        <p:spPr>
          <a:xfrm>
            <a:off x="175005" y="1149721"/>
            <a:ext cx="1904180" cy="963500"/>
          </a:xfrm>
          <a:prstGeom prst="rect">
            <a:avLst/>
          </a:prstGeom>
          <a:noFill/>
          <a:ln>
            <a:noFill/>
          </a:ln>
        </p:spPr>
      </p:pic>
      <p:sp>
        <p:nvSpPr>
          <p:cNvPr id="281" name="Google Shape;281;p26"/>
          <p:cNvSpPr txBox="1"/>
          <p:nvPr/>
        </p:nvSpPr>
        <p:spPr>
          <a:xfrm>
            <a:off x="192658" y="1537211"/>
            <a:ext cx="1904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rgbClr val="002841"/>
                </a:solidFill>
                <a:latin typeface="Roboto Black"/>
                <a:ea typeface="Roboto Black"/>
                <a:cs typeface="Roboto Black"/>
                <a:sym typeface="Roboto Black"/>
              </a:rPr>
              <a:t>NANTUM</a:t>
            </a:r>
            <a:r>
              <a:rPr b="1" lang="en-US" sz="2200">
                <a:solidFill>
                  <a:srgbClr val="002841"/>
                </a:solidFill>
                <a:latin typeface="Roboto"/>
                <a:ea typeface="Roboto"/>
                <a:cs typeface="Roboto"/>
                <a:sym typeface="Roboto"/>
              </a:rPr>
              <a:t> </a:t>
            </a:r>
            <a:r>
              <a:rPr lang="en-US" sz="2200">
                <a:solidFill>
                  <a:srgbClr val="002841"/>
                </a:solidFill>
                <a:latin typeface="Roboto Light"/>
                <a:ea typeface="Roboto Light"/>
                <a:cs typeface="Roboto Light"/>
                <a:sym typeface="Roboto Light"/>
              </a:rPr>
              <a:t>OS</a:t>
            </a:r>
            <a:endParaRPr sz="200">
              <a:solidFill>
                <a:srgbClr val="002841"/>
              </a:solidFill>
            </a:endParaRPr>
          </a:p>
        </p:txBody>
      </p:sp>
      <p:pic>
        <p:nvPicPr>
          <p:cNvPr id="282" name="Google Shape;282;p26"/>
          <p:cNvPicPr preferRelativeResize="0"/>
          <p:nvPr/>
        </p:nvPicPr>
        <p:blipFill>
          <a:blip r:embed="rId5">
            <a:alphaModFix/>
          </a:blip>
          <a:stretch>
            <a:fillRect/>
          </a:stretch>
        </p:blipFill>
        <p:spPr>
          <a:xfrm>
            <a:off x="3830250" y="1001275"/>
            <a:ext cx="5078676" cy="2769151"/>
          </a:xfrm>
          <a:prstGeom prst="rect">
            <a:avLst/>
          </a:prstGeom>
          <a:noFill/>
          <a:ln>
            <a:noFill/>
          </a:ln>
        </p:spPr>
      </p:pic>
      <p:cxnSp>
        <p:nvCxnSpPr>
          <p:cNvPr id="283" name="Google Shape;283;p26"/>
          <p:cNvCxnSpPr>
            <a:stCxn id="281" idx="3"/>
          </p:cNvCxnSpPr>
          <p:nvPr/>
        </p:nvCxnSpPr>
        <p:spPr>
          <a:xfrm>
            <a:off x="2096758" y="1798811"/>
            <a:ext cx="532500" cy="0"/>
          </a:xfrm>
          <a:prstGeom prst="straightConnector1">
            <a:avLst/>
          </a:prstGeom>
          <a:noFill/>
          <a:ln cap="flat" cmpd="sng" w="19050">
            <a:solidFill>
              <a:srgbClr val="4075A3"/>
            </a:solidFill>
            <a:prstDash val="solid"/>
            <a:round/>
            <a:headEnd len="med" w="med" type="triangle"/>
            <a:tailEnd len="med" w="med" type="triangle"/>
          </a:ln>
        </p:spPr>
      </p:cxnSp>
      <p:cxnSp>
        <p:nvCxnSpPr>
          <p:cNvPr id="284" name="Google Shape;284;p26"/>
          <p:cNvCxnSpPr>
            <a:stCxn id="279" idx="3"/>
            <a:endCxn id="282" idx="1"/>
          </p:cNvCxnSpPr>
          <p:nvPr/>
        </p:nvCxnSpPr>
        <p:spPr>
          <a:xfrm>
            <a:off x="3366675" y="1798237"/>
            <a:ext cx="463500" cy="587700"/>
          </a:xfrm>
          <a:prstGeom prst="straightConnector1">
            <a:avLst/>
          </a:prstGeom>
          <a:noFill/>
          <a:ln cap="flat" cmpd="sng" w="19050">
            <a:solidFill>
              <a:srgbClr val="4075A3"/>
            </a:solidFill>
            <a:prstDash val="solid"/>
            <a:round/>
            <a:headEnd len="med" w="med" type="triangle"/>
            <a:tailEnd len="med" w="med" type="triangle"/>
          </a:ln>
        </p:spPr>
      </p:cxnSp>
      <p:sp>
        <p:nvSpPr>
          <p:cNvPr id="285" name="Google Shape;285;p26"/>
          <p:cNvSpPr txBox="1"/>
          <p:nvPr/>
        </p:nvSpPr>
        <p:spPr>
          <a:xfrm>
            <a:off x="243300" y="2431825"/>
            <a:ext cx="3463200" cy="1338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15000"/>
              </a:lnSpc>
              <a:spcBef>
                <a:spcPts val="360"/>
              </a:spcBef>
              <a:spcAft>
                <a:spcPts val="0"/>
              </a:spcAft>
              <a:buNone/>
            </a:pPr>
            <a:r>
              <a:rPr lang="en-US" sz="1860">
                <a:solidFill>
                  <a:srgbClr val="002841"/>
                </a:solidFill>
                <a:latin typeface="Roboto"/>
                <a:ea typeface="Roboto"/>
                <a:cs typeface="Roboto"/>
                <a:sym typeface="Roboto"/>
              </a:rPr>
              <a:t>Nantum OS has an open API that both sends and receives data from third party applications. </a:t>
            </a:r>
            <a:br>
              <a:rPr lang="en-US" sz="1860">
                <a:solidFill>
                  <a:srgbClr val="002841"/>
                </a:solidFill>
                <a:latin typeface="Roboto"/>
                <a:ea typeface="Roboto"/>
                <a:cs typeface="Roboto"/>
                <a:sym typeface="Roboto"/>
              </a:rPr>
            </a:br>
            <a:r>
              <a:rPr lang="en-US" sz="1860">
                <a:solidFill>
                  <a:srgbClr val="002841"/>
                </a:solidFill>
                <a:latin typeface="Roboto"/>
                <a:ea typeface="Roboto"/>
                <a:cs typeface="Roboto"/>
                <a:sym typeface="Roboto"/>
              </a:rPr>
              <a:t>All semantic tagging is made available.  </a:t>
            </a:r>
            <a:endParaRPr sz="1860">
              <a:solidFill>
                <a:srgbClr val="002841"/>
              </a:solidFill>
              <a:latin typeface="Roboto"/>
              <a:ea typeface="Roboto"/>
              <a:cs typeface="Roboto"/>
              <a:sym typeface="Roboto"/>
            </a:endParaRPr>
          </a:p>
        </p:txBody>
      </p:sp>
      <p:cxnSp>
        <p:nvCxnSpPr>
          <p:cNvPr id="286" name="Google Shape;286;p26"/>
          <p:cNvCxnSpPr/>
          <p:nvPr/>
        </p:nvCxnSpPr>
        <p:spPr>
          <a:xfrm flipH="1" rot="10800000">
            <a:off x="3378550" y="1732987"/>
            <a:ext cx="441000" cy="1800"/>
          </a:xfrm>
          <a:prstGeom prst="straightConnector1">
            <a:avLst/>
          </a:prstGeom>
          <a:noFill/>
          <a:ln cap="flat" cmpd="sng" w="19050">
            <a:solidFill>
              <a:srgbClr val="4075A3"/>
            </a:solidFill>
            <a:prstDash val="solid"/>
            <a:round/>
            <a:headEnd len="med" w="med" type="triangle"/>
            <a:tailEnd len="med" w="med" type="triangle"/>
          </a:ln>
        </p:spPr>
      </p:cxnSp>
      <p:cxnSp>
        <p:nvCxnSpPr>
          <p:cNvPr id="287" name="Google Shape;287;p26"/>
          <p:cNvCxnSpPr/>
          <p:nvPr/>
        </p:nvCxnSpPr>
        <p:spPr>
          <a:xfrm flipH="1" rot="10800000">
            <a:off x="3378550" y="1343137"/>
            <a:ext cx="441000" cy="322200"/>
          </a:xfrm>
          <a:prstGeom prst="straightConnector1">
            <a:avLst/>
          </a:prstGeom>
          <a:noFill/>
          <a:ln cap="flat" cmpd="sng" w="19050">
            <a:solidFill>
              <a:srgbClr val="4075A3"/>
            </a:solidFill>
            <a:prstDash val="solid"/>
            <a:round/>
            <a:headEnd len="med" w="med" type="triangle"/>
            <a:tailEnd len="med" w="med" type="triangle"/>
          </a:ln>
        </p:spPr>
      </p:cxnSp>
      <p:sp>
        <p:nvSpPr>
          <p:cNvPr id="288" name="Google Shape;288;p26"/>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7"/>
          <p:cNvSpPr/>
          <p:nvPr/>
        </p:nvSpPr>
        <p:spPr>
          <a:xfrm>
            <a:off x="-350" y="1766455"/>
            <a:ext cx="9144000" cy="26154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5" name="Google Shape;295;p27"/>
          <p:cNvPicPr preferRelativeResize="0"/>
          <p:nvPr/>
        </p:nvPicPr>
        <p:blipFill rotWithShape="1">
          <a:blip r:embed="rId3">
            <a:alphaModFix/>
          </a:blip>
          <a:srcRect b="6323" l="13868" r="14498" t="0"/>
          <a:stretch/>
        </p:blipFill>
        <p:spPr>
          <a:xfrm>
            <a:off x="3373102" y="2496802"/>
            <a:ext cx="1895199" cy="1394122"/>
          </a:xfrm>
          <a:prstGeom prst="rect">
            <a:avLst/>
          </a:prstGeom>
          <a:noFill/>
          <a:ln>
            <a:noFill/>
          </a:ln>
        </p:spPr>
      </p:pic>
      <p:sp>
        <p:nvSpPr>
          <p:cNvPr id="296" name="Google Shape;296;p27"/>
          <p:cNvSpPr txBox="1"/>
          <p:nvPr/>
        </p:nvSpPr>
        <p:spPr>
          <a:xfrm>
            <a:off x="373200" y="213797"/>
            <a:ext cx="5277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Roboto"/>
                <a:ea typeface="Roboto"/>
                <a:cs typeface="Roboto"/>
                <a:sym typeface="Roboto"/>
              </a:rPr>
              <a:t>Enabling Data Visibility by Tagging</a:t>
            </a:r>
            <a:endParaRPr sz="1000">
              <a:latin typeface="Roboto"/>
              <a:ea typeface="Roboto"/>
              <a:cs typeface="Roboto"/>
              <a:sym typeface="Roboto"/>
            </a:endParaRPr>
          </a:p>
        </p:txBody>
      </p:sp>
      <p:sp>
        <p:nvSpPr>
          <p:cNvPr id="297" name="Google Shape;297;p27"/>
          <p:cNvSpPr txBox="1"/>
          <p:nvPr/>
        </p:nvSpPr>
        <p:spPr>
          <a:xfrm>
            <a:off x="159500" y="719526"/>
            <a:ext cx="81090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002841"/>
              </a:buClr>
              <a:buSzPts val="1200"/>
              <a:buFont typeface="Roboto"/>
              <a:buChar char="●"/>
            </a:pPr>
            <a:r>
              <a:rPr lang="en-US" sz="1200">
                <a:solidFill>
                  <a:srgbClr val="002841"/>
                </a:solidFill>
                <a:latin typeface="Roboto"/>
                <a:ea typeface="Roboto"/>
                <a:cs typeface="Roboto"/>
                <a:sym typeface="Roboto"/>
              </a:rPr>
              <a:t>Haystack helps Nantum OS to normalize the data with tags into a single platform for visualization and historical data reporting.</a:t>
            </a:r>
            <a:endParaRPr sz="1200">
              <a:solidFill>
                <a:srgbClr val="002841"/>
              </a:solidFill>
              <a:latin typeface="Roboto"/>
              <a:ea typeface="Roboto"/>
              <a:cs typeface="Roboto"/>
              <a:sym typeface="Roboto"/>
            </a:endParaRPr>
          </a:p>
          <a:p>
            <a:pPr indent="-304800" lvl="0" marL="457200" rtl="0" algn="l">
              <a:spcBef>
                <a:spcPts val="0"/>
              </a:spcBef>
              <a:spcAft>
                <a:spcPts val="0"/>
              </a:spcAft>
              <a:buClr>
                <a:srgbClr val="002841"/>
              </a:buClr>
              <a:buSzPts val="1200"/>
              <a:buFont typeface="Roboto"/>
              <a:buChar char="●"/>
            </a:pPr>
            <a:r>
              <a:rPr lang="en-US" sz="1200">
                <a:solidFill>
                  <a:srgbClr val="002841"/>
                </a:solidFill>
                <a:latin typeface="Roboto"/>
                <a:ea typeface="Roboto"/>
                <a:cs typeface="Roboto"/>
                <a:sym typeface="Roboto"/>
              </a:rPr>
              <a:t>The tags tell you what the data is, and allows it to be easily recognized for dealing with analytics and finding issues and problems.</a:t>
            </a:r>
            <a:endParaRPr sz="1200">
              <a:solidFill>
                <a:srgbClr val="002841"/>
              </a:solidFill>
              <a:latin typeface="Roboto"/>
              <a:ea typeface="Roboto"/>
              <a:cs typeface="Roboto"/>
              <a:sym typeface="Roboto"/>
            </a:endParaRPr>
          </a:p>
        </p:txBody>
      </p:sp>
      <p:sp>
        <p:nvSpPr>
          <p:cNvPr id="298" name="Google Shape;298;p27"/>
          <p:cNvSpPr/>
          <p:nvPr/>
        </p:nvSpPr>
        <p:spPr>
          <a:xfrm>
            <a:off x="1273300" y="3363266"/>
            <a:ext cx="705000" cy="6945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7"/>
          <p:cNvSpPr/>
          <p:nvPr/>
        </p:nvSpPr>
        <p:spPr>
          <a:xfrm>
            <a:off x="1852750" y="2784844"/>
            <a:ext cx="705000" cy="6945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7"/>
          <p:cNvSpPr/>
          <p:nvPr/>
        </p:nvSpPr>
        <p:spPr>
          <a:xfrm>
            <a:off x="754700" y="2784844"/>
            <a:ext cx="705000" cy="6945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1" name="Google Shape;301;p27"/>
          <p:cNvPicPr preferRelativeResize="0"/>
          <p:nvPr/>
        </p:nvPicPr>
        <p:blipFill rotWithShape="1">
          <a:blip r:embed="rId4">
            <a:alphaModFix/>
          </a:blip>
          <a:srcRect b="15031" l="0" r="0" t="0"/>
          <a:stretch/>
        </p:blipFill>
        <p:spPr>
          <a:xfrm>
            <a:off x="796500" y="2873671"/>
            <a:ext cx="621401" cy="460129"/>
          </a:xfrm>
          <a:prstGeom prst="rect">
            <a:avLst/>
          </a:prstGeom>
          <a:noFill/>
          <a:ln>
            <a:noFill/>
          </a:ln>
        </p:spPr>
      </p:pic>
      <p:pic>
        <p:nvPicPr>
          <p:cNvPr id="302" name="Google Shape;302;p27"/>
          <p:cNvPicPr preferRelativeResize="0"/>
          <p:nvPr/>
        </p:nvPicPr>
        <p:blipFill rotWithShape="1">
          <a:blip r:embed="rId5">
            <a:alphaModFix/>
          </a:blip>
          <a:srcRect b="17143" l="0" r="0" t="0"/>
          <a:stretch/>
        </p:blipFill>
        <p:spPr>
          <a:xfrm>
            <a:off x="1786600" y="2784907"/>
            <a:ext cx="837300" cy="694391"/>
          </a:xfrm>
          <a:prstGeom prst="rect">
            <a:avLst/>
          </a:prstGeom>
          <a:noFill/>
          <a:ln>
            <a:noFill/>
          </a:ln>
        </p:spPr>
      </p:pic>
      <p:pic>
        <p:nvPicPr>
          <p:cNvPr id="303" name="Google Shape;303;p27"/>
          <p:cNvPicPr preferRelativeResize="0"/>
          <p:nvPr/>
        </p:nvPicPr>
        <p:blipFill rotWithShape="1">
          <a:blip r:embed="rId6">
            <a:alphaModFix/>
          </a:blip>
          <a:srcRect b="15146" l="0" r="0" t="0"/>
          <a:stretch/>
        </p:blipFill>
        <p:spPr>
          <a:xfrm>
            <a:off x="1236399" y="3422557"/>
            <a:ext cx="778801" cy="575974"/>
          </a:xfrm>
          <a:prstGeom prst="rect">
            <a:avLst/>
          </a:prstGeom>
          <a:noFill/>
          <a:ln>
            <a:noFill/>
          </a:ln>
        </p:spPr>
      </p:pic>
      <p:sp>
        <p:nvSpPr>
          <p:cNvPr id="304" name="Google Shape;304;p27"/>
          <p:cNvSpPr/>
          <p:nvPr/>
        </p:nvSpPr>
        <p:spPr>
          <a:xfrm>
            <a:off x="113238" y="3363278"/>
            <a:ext cx="705000" cy="6945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5" name="Google Shape;305;p27"/>
          <p:cNvPicPr preferRelativeResize="0"/>
          <p:nvPr/>
        </p:nvPicPr>
        <p:blipFill rotWithShape="1">
          <a:blip r:embed="rId7">
            <a:alphaModFix/>
          </a:blip>
          <a:srcRect b="15519" l="0" r="0" t="0"/>
          <a:stretch/>
        </p:blipFill>
        <p:spPr>
          <a:xfrm>
            <a:off x="113238" y="3412486"/>
            <a:ext cx="705000" cy="596134"/>
          </a:xfrm>
          <a:prstGeom prst="rect">
            <a:avLst/>
          </a:prstGeom>
          <a:noFill/>
          <a:ln>
            <a:noFill/>
          </a:ln>
        </p:spPr>
      </p:pic>
      <p:sp>
        <p:nvSpPr>
          <p:cNvPr id="306" name="Google Shape;306;p27"/>
          <p:cNvSpPr txBox="1"/>
          <p:nvPr/>
        </p:nvSpPr>
        <p:spPr>
          <a:xfrm>
            <a:off x="47087" y="4008623"/>
            <a:ext cx="8373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FFFFFF"/>
                </a:solidFill>
                <a:latin typeface="Roboto Light"/>
                <a:ea typeface="Roboto Light"/>
                <a:cs typeface="Roboto Light"/>
                <a:sym typeface="Roboto Light"/>
              </a:rPr>
              <a:t>Water Meters</a:t>
            </a:r>
            <a:endParaRPr sz="800">
              <a:solidFill>
                <a:srgbClr val="FFFFFF"/>
              </a:solidFill>
              <a:latin typeface="Roboto Light"/>
              <a:ea typeface="Roboto Light"/>
              <a:cs typeface="Roboto Light"/>
              <a:sym typeface="Roboto Light"/>
            </a:endParaRPr>
          </a:p>
        </p:txBody>
      </p:sp>
      <p:sp>
        <p:nvSpPr>
          <p:cNvPr id="307" name="Google Shape;307;p27"/>
          <p:cNvSpPr txBox="1"/>
          <p:nvPr/>
        </p:nvSpPr>
        <p:spPr>
          <a:xfrm>
            <a:off x="1786612" y="2560037"/>
            <a:ext cx="8373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FFFFFF"/>
                </a:solidFill>
                <a:latin typeface="Roboto Light"/>
                <a:ea typeface="Roboto Light"/>
                <a:cs typeface="Roboto Light"/>
                <a:sym typeface="Roboto Light"/>
              </a:rPr>
              <a:t>Water Flow</a:t>
            </a:r>
            <a:endParaRPr sz="800">
              <a:solidFill>
                <a:srgbClr val="FFFFFF"/>
              </a:solidFill>
              <a:latin typeface="Roboto Light"/>
              <a:ea typeface="Roboto Light"/>
              <a:cs typeface="Roboto Light"/>
              <a:sym typeface="Roboto Light"/>
            </a:endParaRPr>
          </a:p>
        </p:txBody>
      </p:sp>
      <p:sp>
        <p:nvSpPr>
          <p:cNvPr id="308" name="Google Shape;308;p27"/>
          <p:cNvSpPr txBox="1"/>
          <p:nvPr/>
        </p:nvSpPr>
        <p:spPr>
          <a:xfrm>
            <a:off x="513725" y="2560037"/>
            <a:ext cx="12192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FFFFFF"/>
                </a:solidFill>
                <a:latin typeface="Roboto Light"/>
                <a:ea typeface="Roboto Light"/>
                <a:cs typeface="Roboto Light"/>
                <a:sym typeface="Roboto Light"/>
              </a:rPr>
              <a:t>Humidity / Moisture</a:t>
            </a:r>
            <a:endParaRPr sz="800">
              <a:solidFill>
                <a:srgbClr val="FFFFFF"/>
              </a:solidFill>
              <a:latin typeface="Roboto Light"/>
              <a:ea typeface="Roboto Light"/>
              <a:cs typeface="Roboto Light"/>
              <a:sym typeface="Roboto Light"/>
            </a:endParaRPr>
          </a:p>
        </p:txBody>
      </p:sp>
      <p:sp>
        <p:nvSpPr>
          <p:cNvPr id="309" name="Google Shape;309;p27"/>
          <p:cNvSpPr txBox="1"/>
          <p:nvPr/>
        </p:nvSpPr>
        <p:spPr>
          <a:xfrm>
            <a:off x="1273299" y="4008611"/>
            <a:ext cx="9390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00">
                <a:solidFill>
                  <a:srgbClr val="FFFFFF"/>
                </a:solidFill>
                <a:latin typeface="Roboto Light"/>
                <a:ea typeface="Roboto Light"/>
                <a:cs typeface="Roboto Light"/>
                <a:sym typeface="Roboto Light"/>
              </a:rPr>
              <a:t>Leak Detect</a:t>
            </a:r>
            <a:r>
              <a:rPr lang="en-US" sz="800">
                <a:solidFill>
                  <a:srgbClr val="FFFFFF"/>
                </a:solidFill>
                <a:latin typeface="Roboto Light"/>
                <a:ea typeface="Roboto Light"/>
                <a:cs typeface="Roboto Light"/>
                <a:sym typeface="Roboto Light"/>
              </a:rPr>
              <a:t>ion</a:t>
            </a:r>
            <a:endParaRPr sz="800">
              <a:solidFill>
                <a:srgbClr val="FFFFFF"/>
              </a:solidFill>
              <a:latin typeface="Roboto Light"/>
              <a:ea typeface="Roboto Light"/>
              <a:cs typeface="Roboto Light"/>
              <a:sym typeface="Roboto Light"/>
            </a:endParaRPr>
          </a:p>
        </p:txBody>
      </p:sp>
      <p:pic>
        <p:nvPicPr>
          <p:cNvPr id="310" name="Google Shape;310;p27"/>
          <p:cNvPicPr preferRelativeResize="0"/>
          <p:nvPr/>
        </p:nvPicPr>
        <p:blipFill rotWithShape="1">
          <a:blip r:embed="rId8">
            <a:alphaModFix/>
          </a:blip>
          <a:srcRect b="0" l="0" r="24676" t="0"/>
          <a:stretch/>
        </p:blipFill>
        <p:spPr>
          <a:xfrm>
            <a:off x="5888600" y="2732321"/>
            <a:ext cx="3173074" cy="1232680"/>
          </a:xfrm>
          <a:prstGeom prst="rect">
            <a:avLst/>
          </a:prstGeom>
          <a:noFill/>
          <a:ln>
            <a:noFill/>
          </a:ln>
        </p:spPr>
      </p:pic>
      <p:sp>
        <p:nvSpPr>
          <p:cNvPr id="311" name="Google Shape;311;p27"/>
          <p:cNvSpPr txBox="1"/>
          <p:nvPr/>
        </p:nvSpPr>
        <p:spPr>
          <a:xfrm>
            <a:off x="270800" y="1825359"/>
            <a:ext cx="87207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rgbClr val="FFFFFF"/>
                </a:solidFill>
                <a:latin typeface="Roboto"/>
                <a:ea typeface="Roboto"/>
                <a:cs typeface="Roboto"/>
                <a:sym typeface="Roboto"/>
              </a:rPr>
              <a:t>ALGORITHMIC WATER LEAK DETECTION </a:t>
            </a:r>
            <a:endParaRPr b="1" sz="1100">
              <a:solidFill>
                <a:srgbClr val="FFFFFF"/>
              </a:solidFill>
              <a:latin typeface="Roboto"/>
              <a:ea typeface="Roboto"/>
              <a:cs typeface="Roboto"/>
              <a:sym typeface="Roboto"/>
            </a:endParaRPr>
          </a:p>
          <a:p>
            <a:pPr indent="0" lvl="0" marL="0" rtl="0" algn="l">
              <a:spcBef>
                <a:spcPts val="0"/>
              </a:spcBef>
              <a:spcAft>
                <a:spcPts val="0"/>
              </a:spcAft>
              <a:buNone/>
            </a:pPr>
            <a:r>
              <a:rPr lang="en-US" sz="1100">
                <a:solidFill>
                  <a:srgbClr val="FFFFFF"/>
                </a:solidFill>
                <a:latin typeface="Roboto Light"/>
                <a:ea typeface="Roboto Light"/>
                <a:cs typeface="Roboto Light"/>
                <a:sym typeface="Roboto Light"/>
              </a:rPr>
              <a:t>Nantum OS tracks and predicts the daily patterns of water flowing through buildings. Building operators are alerted to unusual water behavior before it turns into a major issue.</a:t>
            </a:r>
            <a:endParaRPr sz="1100">
              <a:solidFill>
                <a:srgbClr val="FFFFFF"/>
              </a:solidFill>
              <a:latin typeface="Roboto Light"/>
              <a:ea typeface="Roboto Light"/>
              <a:cs typeface="Roboto Light"/>
              <a:sym typeface="Roboto Light"/>
            </a:endParaRPr>
          </a:p>
        </p:txBody>
      </p:sp>
      <p:sp>
        <p:nvSpPr>
          <p:cNvPr id="312" name="Google Shape;312;p27"/>
          <p:cNvSpPr/>
          <p:nvPr/>
        </p:nvSpPr>
        <p:spPr>
          <a:xfrm>
            <a:off x="2578610" y="2645441"/>
            <a:ext cx="317700" cy="1482000"/>
          </a:xfrm>
          <a:prstGeom prst="chevron">
            <a:avLst>
              <a:gd fmla="val 50000"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7"/>
          <p:cNvSpPr/>
          <p:nvPr/>
        </p:nvSpPr>
        <p:spPr>
          <a:xfrm>
            <a:off x="5419597" y="2749086"/>
            <a:ext cx="317700" cy="1482000"/>
          </a:xfrm>
          <a:prstGeom prst="chevron">
            <a:avLst>
              <a:gd fmla="val 50000"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4" name="Google Shape;314;p27"/>
          <p:cNvPicPr preferRelativeResize="0"/>
          <p:nvPr/>
        </p:nvPicPr>
        <p:blipFill rotWithShape="1">
          <a:blip r:embed="rId9">
            <a:alphaModFix/>
          </a:blip>
          <a:srcRect b="1657" l="2190" r="1748" t="1947"/>
          <a:stretch/>
        </p:blipFill>
        <p:spPr>
          <a:xfrm>
            <a:off x="3164725" y="2728751"/>
            <a:ext cx="1447455" cy="691041"/>
          </a:xfrm>
          <a:prstGeom prst="rect">
            <a:avLst/>
          </a:prstGeom>
          <a:noFill/>
          <a:ln cap="flat" cmpd="sng" w="9525">
            <a:solidFill>
              <a:srgbClr val="FFFFFF"/>
            </a:solidFill>
            <a:prstDash val="solid"/>
            <a:round/>
            <a:headEnd len="sm" w="sm" type="none"/>
            <a:tailEnd len="sm" w="sm" type="none"/>
          </a:ln>
        </p:spPr>
      </p:pic>
      <p:pic>
        <p:nvPicPr>
          <p:cNvPr id="315" name="Google Shape;315;p27"/>
          <p:cNvPicPr preferRelativeResize="0"/>
          <p:nvPr/>
        </p:nvPicPr>
        <p:blipFill rotWithShape="1">
          <a:blip r:embed="rId10">
            <a:alphaModFix/>
          </a:blip>
          <a:srcRect b="54372" l="0" r="0" t="8928"/>
          <a:stretch/>
        </p:blipFill>
        <p:spPr>
          <a:xfrm>
            <a:off x="2841822" y="3809240"/>
            <a:ext cx="1180150" cy="245652"/>
          </a:xfrm>
          <a:prstGeom prst="rect">
            <a:avLst/>
          </a:prstGeom>
          <a:noFill/>
          <a:ln>
            <a:noFill/>
          </a:ln>
        </p:spPr>
      </p:pic>
      <p:sp>
        <p:nvSpPr>
          <p:cNvPr id="316" name="Google Shape;316;p27"/>
          <p:cNvSpPr txBox="1"/>
          <p:nvPr/>
        </p:nvSpPr>
        <p:spPr>
          <a:xfrm>
            <a:off x="4064400" y="3146928"/>
            <a:ext cx="1354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rgbClr val="FFFFFF"/>
                </a:solidFill>
                <a:latin typeface="Roboto"/>
                <a:ea typeface="Roboto"/>
                <a:cs typeface="Roboto"/>
                <a:sym typeface="Roboto"/>
              </a:rPr>
              <a:t>NANTUM OS</a:t>
            </a:r>
            <a:endParaRPr b="1" sz="1600">
              <a:solidFill>
                <a:srgbClr val="FFFFFF"/>
              </a:solidFill>
            </a:endParaRPr>
          </a:p>
        </p:txBody>
      </p:sp>
      <p:sp>
        <p:nvSpPr>
          <p:cNvPr id="317" name="Google Shape;317;p27"/>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8"/>
          <p:cNvSpPr txBox="1"/>
          <p:nvPr>
            <p:ph idx="12" type="sldNum"/>
          </p:nvPr>
        </p:nvSpPr>
        <p:spPr>
          <a:xfrm>
            <a:off x="6911610" y="4804393"/>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24" name="Google Shape;324;p28"/>
          <p:cNvSpPr/>
          <p:nvPr/>
        </p:nvSpPr>
        <p:spPr>
          <a:xfrm>
            <a:off x="404475" y="3044748"/>
            <a:ext cx="2948400" cy="13794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8"/>
          <p:cNvSpPr/>
          <p:nvPr/>
        </p:nvSpPr>
        <p:spPr>
          <a:xfrm>
            <a:off x="4625725" y="2592223"/>
            <a:ext cx="3912600" cy="20547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8"/>
          <p:cNvSpPr txBox="1"/>
          <p:nvPr/>
        </p:nvSpPr>
        <p:spPr>
          <a:xfrm>
            <a:off x="373200" y="213797"/>
            <a:ext cx="5277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Roboto"/>
                <a:ea typeface="Roboto"/>
                <a:cs typeface="Roboto"/>
                <a:sym typeface="Roboto"/>
              </a:rPr>
              <a:t>The Power of Reference Tags</a:t>
            </a:r>
            <a:endParaRPr sz="1000">
              <a:latin typeface="Roboto"/>
              <a:ea typeface="Roboto"/>
              <a:cs typeface="Roboto"/>
              <a:sym typeface="Roboto"/>
            </a:endParaRPr>
          </a:p>
        </p:txBody>
      </p:sp>
      <p:sp>
        <p:nvSpPr>
          <p:cNvPr id="327" name="Google Shape;327;p28"/>
          <p:cNvSpPr txBox="1"/>
          <p:nvPr/>
        </p:nvSpPr>
        <p:spPr>
          <a:xfrm>
            <a:off x="171075" y="1016300"/>
            <a:ext cx="44820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002841"/>
                </a:solidFill>
                <a:latin typeface="Roboto"/>
                <a:ea typeface="Roboto"/>
                <a:cs typeface="Roboto"/>
                <a:sym typeface="Roboto"/>
              </a:rPr>
              <a:t>Haystack Metadata is used in Nantum to streamline activities for the system integrator such as point setup, graphic creation, and programming…. </a:t>
            </a:r>
            <a:endParaRPr sz="1600">
              <a:solidFill>
                <a:srgbClr val="002841"/>
              </a:solidFill>
              <a:latin typeface="Roboto"/>
              <a:ea typeface="Roboto"/>
              <a:cs typeface="Roboto"/>
              <a:sym typeface="Roboto"/>
            </a:endParaRPr>
          </a:p>
        </p:txBody>
      </p:sp>
      <p:sp>
        <p:nvSpPr>
          <p:cNvPr id="328" name="Google Shape;328;p28"/>
          <p:cNvSpPr txBox="1"/>
          <p:nvPr/>
        </p:nvSpPr>
        <p:spPr>
          <a:xfrm>
            <a:off x="4652925" y="2587612"/>
            <a:ext cx="39969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sz="1100">
                <a:solidFill>
                  <a:srgbClr val="FFFFFF"/>
                </a:solidFill>
                <a:latin typeface="Roboto"/>
                <a:ea typeface="Roboto"/>
                <a:cs typeface="Roboto"/>
                <a:sym typeface="Roboto"/>
              </a:rPr>
              <a:t>Chiller#1 Chilled Water Supply Temp</a:t>
            </a:r>
            <a:endParaRPr b="1" i="1" sz="1100">
              <a:solidFill>
                <a:srgbClr val="FFFFFF"/>
              </a:solidFill>
              <a:latin typeface="Roboto"/>
              <a:ea typeface="Roboto"/>
              <a:cs typeface="Roboto"/>
              <a:sym typeface="Roboto"/>
            </a:endParaRPr>
          </a:p>
          <a:p>
            <a:pPr indent="0" lvl="0" marL="0" rtl="0" algn="l">
              <a:spcBef>
                <a:spcPts val="0"/>
              </a:spcBef>
              <a:spcAft>
                <a:spcPts val="0"/>
              </a:spcAft>
              <a:buNone/>
            </a:pPr>
            <a:r>
              <a:t/>
            </a:r>
            <a:endParaRPr b="1" i="1" sz="1100">
              <a:solidFill>
                <a:srgbClr val="FFFFFF"/>
              </a:solidFill>
              <a:latin typeface="Roboto"/>
              <a:ea typeface="Roboto"/>
              <a:cs typeface="Roboto"/>
              <a:sym typeface="Roboto"/>
            </a:endParaRPr>
          </a:p>
          <a:p>
            <a:pPr indent="-298450" lvl="0" marL="457200" rtl="0" algn="l">
              <a:spcBef>
                <a:spcPts val="0"/>
              </a:spcBef>
              <a:spcAft>
                <a:spcPts val="0"/>
              </a:spcAft>
              <a:buClr>
                <a:srgbClr val="FFFFFF"/>
              </a:buClr>
              <a:buSzPts val="1100"/>
              <a:buFont typeface="Roboto"/>
              <a:buChar char="●"/>
            </a:pPr>
            <a:r>
              <a:rPr lang="en-US" sz="1100" u="sng">
                <a:solidFill>
                  <a:srgbClr val="FFFFFF"/>
                </a:solidFill>
                <a:latin typeface="Roboto"/>
                <a:ea typeface="Roboto"/>
                <a:cs typeface="Roboto"/>
                <a:sym typeface="Roboto"/>
              </a:rPr>
              <a:t>id 		</a:t>
            </a:r>
            <a:r>
              <a:rPr lang="en-US" sz="1100">
                <a:solidFill>
                  <a:srgbClr val="FFFFFF"/>
                </a:solidFill>
                <a:latin typeface="Roboto"/>
                <a:ea typeface="Roboto"/>
                <a:cs typeface="Roboto"/>
                <a:sym typeface="Roboto"/>
              </a:rPr>
              <a:t>3_times_square.chiller1.Tchws</a:t>
            </a:r>
            <a:endParaRPr sz="1100">
              <a:solidFill>
                <a:srgbClr val="FFFFFF"/>
              </a:solidFill>
              <a:latin typeface="Roboto"/>
              <a:ea typeface="Roboto"/>
              <a:cs typeface="Roboto"/>
              <a:sym typeface="Roboto"/>
            </a:endParaRPr>
          </a:p>
          <a:p>
            <a:pPr indent="-298450" lvl="0" marL="457200" rtl="0" algn="l">
              <a:spcBef>
                <a:spcPts val="0"/>
              </a:spcBef>
              <a:spcAft>
                <a:spcPts val="0"/>
              </a:spcAft>
              <a:buClr>
                <a:srgbClr val="FFFFFF"/>
              </a:buClr>
              <a:buSzPts val="1100"/>
              <a:buFont typeface="Roboto"/>
              <a:buChar char="●"/>
            </a:pPr>
            <a:r>
              <a:rPr lang="en-US" sz="1100" u="sng">
                <a:solidFill>
                  <a:srgbClr val="FFFFFF"/>
                </a:solidFill>
                <a:latin typeface="Roboto"/>
                <a:ea typeface="Roboto"/>
                <a:cs typeface="Roboto"/>
                <a:sym typeface="Roboto"/>
              </a:rPr>
              <a:t>equipRef</a:t>
            </a:r>
            <a:r>
              <a:rPr lang="en-US" sz="1100">
                <a:solidFill>
                  <a:srgbClr val="FFFFFF"/>
                </a:solidFill>
                <a:latin typeface="Roboto"/>
                <a:ea typeface="Roboto"/>
                <a:cs typeface="Roboto"/>
                <a:sym typeface="Roboto"/>
              </a:rPr>
              <a:t>	@ 3_times_square.chiller1</a:t>
            </a:r>
            <a:endParaRPr sz="1100">
              <a:solidFill>
                <a:srgbClr val="FFFFFF"/>
              </a:solidFill>
              <a:latin typeface="Roboto"/>
              <a:ea typeface="Roboto"/>
              <a:cs typeface="Roboto"/>
              <a:sym typeface="Roboto"/>
            </a:endParaRPr>
          </a:p>
          <a:p>
            <a:pPr indent="-298450" lvl="0" marL="457200" rtl="0" algn="l">
              <a:spcBef>
                <a:spcPts val="0"/>
              </a:spcBef>
              <a:spcAft>
                <a:spcPts val="0"/>
              </a:spcAft>
              <a:buClr>
                <a:srgbClr val="FFFFFF"/>
              </a:buClr>
              <a:buSzPts val="1100"/>
              <a:buFont typeface="Roboto"/>
              <a:buChar char="●"/>
            </a:pPr>
            <a:r>
              <a:rPr lang="en-US" sz="1100" u="sng">
                <a:solidFill>
                  <a:srgbClr val="FFFFFF"/>
                </a:solidFill>
                <a:latin typeface="Roboto"/>
                <a:ea typeface="Roboto"/>
                <a:cs typeface="Roboto"/>
                <a:sym typeface="Roboto"/>
              </a:rPr>
              <a:t>siteRef</a:t>
            </a:r>
            <a:r>
              <a:rPr lang="en-US" sz="1100">
                <a:solidFill>
                  <a:srgbClr val="FFFFFF"/>
                </a:solidFill>
                <a:latin typeface="Roboto"/>
                <a:ea typeface="Roboto"/>
                <a:cs typeface="Roboto"/>
                <a:sym typeface="Roboto"/>
              </a:rPr>
              <a:t>	@ 3_times_square</a:t>
            </a:r>
            <a:endParaRPr sz="1100">
              <a:solidFill>
                <a:srgbClr val="FFFFFF"/>
              </a:solidFill>
              <a:latin typeface="Roboto"/>
              <a:ea typeface="Roboto"/>
              <a:cs typeface="Roboto"/>
              <a:sym typeface="Roboto"/>
            </a:endParaRPr>
          </a:p>
          <a:p>
            <a:pPr indent="-298450" lvl="0" marL="457200" rtl="0" algn="l">
              <a:spcBef>
                <a:spcPts val="0"/>
              </a:spcBef>
              <a:spcAft>
                <a:spcPts val="0"/>
              </a:spcAft>
              <a:buClr>
                <a:srgbClr val="FFFFFF"/>
              </a:buClr>
              <a:buSzPts val="1100"/>
              <a:buFont typeface="Roboto"/>
              <a:buChar char="●"/>
            </a:pPr>
            <a:r>
              <a:rPr lang="en-US" sz="1100" u="sng">
                <a:solidFill>
                  <a:srgbClr val="FFFFFF"/>
                </a:solidFill>
                <a:latin typeface="Roboto"/>
                <a:ea typeface="Roboto"/>
                <a:cs typeface="Roboto"/>
                <a:sym typeface="Roboto"/>
              </a:rPr>
              <a:t>Kind</a:t>
            </a:r>
            <a:r>
              <a:rPr lang="en-US" sz="1100">
                <a:solidFill>
                  <a:srgbClr val="FFFFFF"/>
                </a:solidFill>
                <a:latin typeface="Roboto"/>
                <a:ea typeface="Roboto"/>
                <a:cs typeface="Roboto"/>
                <a:sym typeface="Roboto"/>
              </a:rPr>
              <a:t>	“Number”</a:t>
            </a:r>
            <a:endParaRPr sz="1100">
              <a:solidFill>
                <a:srgbClr val="FFFFFF"/>
              </a:solidFill>
              <a:latin typeface="Roboto"/>
              <a:ea typeface="Roboto"/>
              <a:cs typeface="Roboto"/>
              <a:sym typeface="Roboto"/>
            </a:endParaRPr>
          </a:p>
          <a:p>
            <a:pPr indent="-298450" lvl="0" marL="457200" rtl="0" algn="l">
              <a:spcBef>
                <a:spcPts val="0"/>
              </a:spcBef>
              <a:spcAft>
                <a:spcPts val="0"/>
              </a:spcAft>
              <a:buClr>
                <a:srgbClr val="FFFFFF"/>
              </a:buClr>
              <a:buSzPts val="1100"/>
              <a:buFont typeface="Roboto"/>
              <a:buChar char="●"/>
            </a:pPr>
            <a:r>
              <a:rPr lang="en-US" sz="1100">
                <a:solidFill>
                  <a:srgbClr val="FFFFFF"/>
                </a:solidFill>
                <a:latin typeface="Roboto"/>
                <a:ea typeface="Roboto"/>
                <a:cs typeface="Roboto"/>
                <a:sym typeface="Roboto"/>
              </a:rPr>
              <a:t>Unit  “F”</a:t>
            </a:r>
            <a:endParaRPr sz="1100">
              <a:solidFill>
                <a:srgbClr val="FFFFFF"/>
              </a:solidFill>
              <a:latin typeface="Roboto"/>
              <a:ea typeface="Roboto"/>
              <a:cs typeface="Roboto"/>
              <a:sym typeface="Roboto"/>
            </a:endParaRPr>
          </a:p>
          <a:p>
            <a:pPr indent="-273050" lvl="0" marL="457200" rtl="0" algn="l">
              <a:spcBef>
                <a:spcPts val="0"/>
              </a:spcBef>
              <a:spcAft>
                <a:spcPts val="0"/>
              </a:spcAft>
              <a:buClr>
                <a:srgbClr val="FFFFFF"/>
              </a:buClr>
              <a:buSzPts val="700"/>
              <a:buFont typeface="Roboto"/>
              <a:buChar char="●"/>
            </a:pPr>
            <a:r>
              <a:rPr lang="en-US" sz="700" u="sng">
                <a:solidFill>
                  <a:srgbClr val="FFFFFF"/>
                </a:solidFill>
                <a:latin typeface="Roboto"/>
                <a:ea typeface="Roboto"/>
                <a:cs typeface="Roboto"/>
                <a:sym typeface="Roboto"/>
              </a:rPr>
              <a:t>chilled</a:t>
            </a:r>
            <a:r>
              <a:rPr lang="en-US" sz="700">
                <a:solidFill>
                  <a:srgbClr val="FFFFFF"/>
                </a:solidFill>
                <a:latin typeface="Roboto"/>
                <a:ea typeface="Roboto"/>
                <a:cs typeface="Roboto"/>
                <a:sym typeface="Roboto"/>
              </a:rPr>
              <a:t>        </a:t>
            </a:r>
            <a:endParaRPr sz="700">
              <a:solidFill>
                <a:srgbClr val="FFFFFF"/>
              </a:solidFill>
              <a:latin typeface="Roboto"/>
              <a:ea typeface="Roboto"/>
              <a:cs typeface="Roboto"/>
              <a:sym typeface="Roboto"/>
            </a:endParaRPr>
          </a:p>
          <a:p>
            <a:pPr indent="-273050" lvl="0" marL="457200" rtl="0" algn="l">
              <a:spcBef>
                <a:spcPts val="0"/>
              </a:spcBef>
              <a:spcAft>
                <a:spcPts val="0"/>
              </a:spcAft>
              <a:buClr>
                <a:srgbClr val="FFFFFF"/>
              </a:buClr>
              <a:buSzPts val="700"/>
              <a:buFont typeface="Roboto"/>
              <a:buChar char="●"/>
            </a:pPr>
            <a:r>
              <a:rPr lang="en-US" sz="700" u="sng">
                <a:solidFill>
                  <a:srgbClr val="FFFFFF"/>
                </a:solidFill>
                <a:latin typeface="Roboto"/>
                <a:ea typeface="Roboto"/>
                <a:cs typeface="Roboto"/>
                <a:sym typeface="Roboto"/>
              </a:rPr>
              <a:t>water</a:t>
            </a:r>
            <a:endParaRPr sz="700" u="sng">
              <a:solidFill>
                <a:srgbClr val="FFFFFF"/>
              </a:solidFill>
              <a:latin typeface="Roboto"/>
              <a:ea typeface="Roboto"/>
              <a:cs typeface="Roboto"/>
              <a:sym typeface="Roboto"/>
            </a:endParaRPr>
          </a:p>
          <a:p>
            <a:pPr indent="-273050" lvl="0" marL="457200" rtl="0" algn="l">
              <a:spcBef>
                <a:spcPts val="0"/>
              </a:spcBef>
              <a:spcAft>
                <a:spcPts val="0"/>
              </a:spcAft>
              <a:buClr>
                <a:srgbClr val="FFFFFF"/>
              </a:buClr>
              <a:buSzPts val="700"/>
              <a:buFont typeface="Roboto"/>
              <a:buChar char="●"/>
            </a:pPr>
            <a:r>
              <a:rPr lang="en-US" sz="700" u="sng">
                <a:solidFill>
                  <a:srgbClr val="FFFFFF"/>
                </a:solidFill>
                <a:latin typeface="Roboto"/>
                <a:ea typeface="Roboto"/>
                <a:cs typeface="Roboto"/>
                <a:sym typeface="Roboto"/>
              </a:rPr>
              <a:t>leaving</a:t>
            </a:r>
            <a:endParaRPr sz="700" u="sng">
              <a:solidFill>
                <a:srgbClr val="FFFFFF"/>
              </a:solidFill>
              <a:latin typeface="Roboto"/>
              <a:ea typeface="Roboto"/>
              <a:cs typeface="Roboto"/>
              <a:sym typeface="Roboto"/>
            </a:endParaRPr>
          </a:p>
          <a:p>
            <a:pPr indent="-273050" lvl="0" marL="457200" rtl="0" algn="l">
              <a:spcBef>
                <a:spcPts val="0"/>
              </a:spcBef>
              <a:spcAft>
                <a:spcPts val="0"/>
              </a:spcAft>
              <a:buClr>
                <a:srgbClr val="FFFFFF"/>
              </a:buClr>
              <a:buSzPts val="700"/>
              <a:buFont typeface="Roboto"/>
              <a:buChar char="●"/>
            </a:pPr>
            <a:r>
              <a:rPr lang="en-US" sz="700" u="sng">
                <a:solidFill>
                  <a:srgbClr val="FFFFFF"/>
                </a:solidFill>
                <a:latin typeface="Roboto"/>
                <a:ea typeface="Roboto"/>
                <a:cs typeface="Roboto"/>
                <a:sym typeface="Roboto"/>
              </a:rPr>
              <a:t>temp</a:t>
            </a:r>
            <a:endParaRPr sz="700" u="sng">
              <a:solidFill>
                <a:srgbClr val="FFFFFF"/>
              </a:solidFill>
              <a:latin typeface="Roboto"/>
              <a:ea typeface="Roboto"/>
              <a:cs typeface="Roboto"/>
              <a:sym typeface="Roboto"/>
            </a:endParaRPr>
          </a:p>
          <a:p>
            <a:pPr indent="-273050" lvl="0" marL="457200" rtl="0" algn="l">
              <a:spcBef>
                <a:spcPts val="0"/>
              </a:spcBef>
              <a:spcAft>
                <a:spcPts val="0"/>
              </a:spcAft>
              <a:buClr>
                <a:srgbClr val="FFFFFF"/>
              </a:buClr>
              <a:buSzPts val="700"/>
              <a:buFont typeface="Roboto"/>
              <a:buChar char="●"/>
            </a:pPr>
            <a:r>
              <a:rPr lang="en-US" sz="700" u="sng">
                <a:solidFill>
                  <a:srgbClr val="FFFFFF"/>
                </a:solidFill>
                <a:latin typeface="Roboto"/>
                <a:ea typeface="Roboto"/>
                <a:cs typeface="Roboto"/>
                <a:sym typeface="Roboto"/>
              </a:rPr>
              <a:t>sensor</a:t>
            </a:r>
            <a:endParaRPr sz="700" u="sng">
              <a:solidFill>
                <a:srgbClr val="FFFFFF"/>
              </a:solidFill>
              <a:latin typeface="Roboto"/>
              <a:ea typeface="Roboto"/>
              <a:cs typeface="Roboto"/>
              <a:sym typeface="Roboto"/>
            </a:endParaRPr>
          </a:p>
        </p:txBody>
      </p:sp>
      <p:cxnSp>
        <p:nvCxnSpPr>
          <p:cNvPr id="329" name="Google Shape;329;p28"/>
          <p:cNvCxnSpPr/>
          <p:nvPr/>
        </p:nvCxnSpPr>
        <p:spPr>
          <a:xfrm rot="10800000">
            <a:off x="6997800" y="3595175"/>
            <a:ext cx="672000" cy="259200"/>
          </a:xfrm>
          <a:prstGeom prst="straightConnector1">
            <a:avLst/>
          </a:prstGeom>
          <a:noFill/>
          <a:ln cap="flat" cmpd="sng" w="9525">
            <a:solidFill>
              <a:srgbClr val="FF0000"/>
            </a:solidFill>
            <a:prstDash val="solid"/>
            <a:round/>
            <a:headEnd len="med" w="med" type="none"/>
            <a:tailEnd len="med" w="med" type="triangle"/>
          </a:ln>
        </p:spPr>
      </p:cxnSp>
      <p:sp>
        <p:nvSpPr>
          <p:cNvPr id="330" name="Google Shape;330;p28"/>
          <p:cNvSpPr txBox="1"/>
          <p:nvPr/>
        </p:nvSpPr>
        <p:spPr>
          <a:xfrm>
            <a:off x="7696050" y="3807621"/>
            <a:ext cx="1521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FF0000"/>
                </a:solidFill>
              </a:rPr>
              <a:t>Relational</a:t>
            </a:r>
            <a:endParaRPr sz="1100">
              <a:solidFill>
                <a:srgbClr val="FF0000"/>
              </a:solidFill>
            </a:endParaRPr>
          </a:p>
        </p:txBody>
      </p:sp>
      <p:cxnSp>
        <p:nvCxnSpPr>
          <p:cNvPr id="331" name="Google Shape;331;p28"/>
          <p:cNvCxnSpPr/>
          <p:nvPr/>
        </p:nvCxnSpPr>
        <p:spPr>
          <a:xfrm rot="10800000">
            <a:off x="5610525" y="4080843"/>
            <a:ext cx="1074000" cy="148800"/>
          </a:xfrm>
          <a:prstGeom prst="straightConnector1">
            <a:avLst/>
          </a:prstGeom>
          <a:noFill/>
          <a:ln cap="flat" cmpd="sng" w="9525">
            <a:solidFill>
              <a:srgbClr val="FF0000"/>
            </a:solidFill>
            <a:prstDash val="solid"/>
            <a:round/>
            <a:headEnd len="med" w="med" type="none"/>
            <a:tailEnd len="med" w="med" type="triangle"/>
          </a:ln>
        </p:spPr>
      </p:cxnSp>
      <p:sp>
        <p:nvSpPr>
          <p:cNvPr id="332" name="Google Shape;332;p28"/>
          <p:cNvSpPr txBox="1"/>
          <p:nvPr/>
        </p:nvSpPr>
        <p:spPr>
          <a:xfrm>
            <a:off x="6684525" y="4080848"/>
            <a:ext cx="1521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FF0000"/>
                </a:solidFill>
              </a:rPr>
              <a:t>Descriptive</a:t>
            </a:r>
            <a:endParaRPr sz="1100">
              <a:solidFill>
                <a:srgbClr val="FF0000"/>
              </a:solidFill>
            </a:endParaRPr>
          </a:p>
        </p:txBody>
      </p:sp>
      <p:cxnSp>
        <p:nvCxnSpPr>
          <p:cNvPr id="333" name="Google Shape;333;p28"/>
          <p:cNvCxnSpPr>
            <a:stCxn id="328" idx="1"/>
          </p:cNvCxnSpPr>
          <p:nvPr/>
        </p:nvCxnSpPr>
        <p:spPr>
          <a:xfrm rot="10800000">
            <a:off x="2260125" y="2644612"/>
            <a:ext cx="2392800" cy="897300"/>
          </a:xfrm>
          <a:prstGeom prst="bentConnector3">
            <a:avLst>
              <a:gd fmla="val 50000" name="adj1"/>
            </a:avLst>
          </a:prstGeom>
          <a:noFill/>
          <a:ln cap="flat" cmpd="sng" w="9525">
            <a:solidFill>
              <a:srgbClr val="4075A3"/>
            </a:solidFill>
            <a:prstDash val="solid"/>
            <a:round/>
            <a:headEnd len="med" w="med" type="triangle"/>
            <a:tailEnd len="med" w="med" type="triangle"/>
          </a:ln>
        </p:spPr>
      </p:cxnSp>
      <p:sp>
        <p:nvSpPr>
          <p:cNvPr id="334" name="Google Shape;334;p28"/>
          <p:cNvSpPr txBox="1"/>
          <p:nvPr/>
        </p:nvSpPr>
        <p:spPr>
          <a:xfrm>
            <a:off x="1141100" y="2639385"/>
            <a:ext cx="141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a:solidFill>
                  <a:srgbClr val="002841"/>
                </a:solidFill>
                <a:latin typeface="Roboto"/>
                <a:ea typeface="Roboto"/>
                <a:cs typeface="Roboto"/>
                <a:sym typeface="Roboto"/>
              </a:rPr>
              <a:t>Equipment</a:t>
            </a:r>
            <a:endParaRPr>
              <a:solidFill>
                <a:srgbClr val="002841"/>
              </a:solidFill>
              <a:latin typeface="Roboto"/>
              <a:ea typeface="Roboto"/>
              <a:cs typeface="Roboto"/>
              <a:sym typeface="Roboto"/>
            </a:endParaRPr>
          </a:p>
        </p:txBody>
      </p:sp>
      <p:sp>
        <p:nvSpPr>
          <p:cNvPr id="335" name="Google Shape;335;p28"/>
          <p:cNvSpPr txBox="1"/>
          <p:nvPr/>
        </p:nvSpPr>
        <p:spPr>
          <a:xfrm>
            <a:off x="4950" y="2110798"/>
            <a:ext cx="59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a:solidFill>
                  <a:srgbClr val="002841"/>
                </a:solidFill>
                <a:latin typeface="Roboto"/>
                <a:ea typeface="Roboto"/>
                <a:cs typeface="Roboto"/>
                <a:sym typeface="Roboto"/>
              </a:rPr>
              <a:t>Site</a:t>
            </a:r>
            <a:endParaRPr>
              <a:solidFill>
                <a:srgbClr val="002841"/>
              </a:solidFill>
              <a:latin typeface="Roboto"/>
              <a:ea typeface="Roboto"/>
              <a:cs typeface="Roboto"/>
              <a:sym typeface="Roboto"/>
            </a:endParaRPr>
          </a:p>
        </p:txBody>
      </p:sp>
      <p:cxnSp>
        <p:nvCxnSpPr>
          <p:cNvPr id="336" name="Google Shape;336;p28"/>
          <p:cNvCxnSpPr>
            <a:stCxn id="334" idx="1"/>
          </p:cNvCxnSpPr>
          <p:nvPr/>
        </p:nvCxnSpPr>
        <p:spPr>
          <a:xfrm rot="10800000">
            <a:off x="171200" y="2448285"/>
            <a:ext cx="969900" cy="391200"/>
          </a:xfrm>
          <a:prstGeom prst="bentConnector3">
            <a:avLst>
              <a:gd fmla="val 50000" name="adj1"/>
            </a:avLst>
          </a:prstGeom>
          <a:noFill/>
          <a:ln cap="flat" cmpd="sng" w="9525">
            <a:solidFill>
              <a:srgbClr val="4075A3"/>
            </a:solidFill>
            <a:prstDash val="solid"/>
            <a:round/>
            <a:headEnd len="med" w="med" type="triangle"/>
            <a:tailEnd len="med" w="med" type="triangle"/>
          </a:ln>
        </p:spPr>
      </p:cxnSp>
      <p:sp>
        <p:nvSpPr>
          <p:cNvPr id="337" name="Google Shape;337;p28"/>
          <p:cNvSpPr txBox="1"/>
          <p:nvPr/>
        </p:nvSpPr>
        <p:spPr>
          <a:xfrm>
            <a:off x="373200" y="3039575"/>
            <a:ext cx="28239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sz="1000">
                <a:solidFill>
                  <a:srgbClr val="FFFFFF"/>
                </a:solidFill>
                <a:latin typeface="Roboto"/>
                <a:ea typeface="Roboto"/>
                <a:cs typeface="Roboto"/>
                <a:sym typeface="Roboto"/>
              </a:rPr>
              <a:t>Chiller#1 </a:t>
            </a:r>
            <a:endParaRPr b="1" i="1" sz="1000">
              <a:solidFill>
                <a:srgbClr val="FFFFFF"/>
              </a:solidFill>
              <a:latin typeface="Roboto"/>
              <a:ea typeface="Roboto"/>
              <a:cs typeface="Roboto"/>
              <a:sym typeface="Roboto"/>
            </a:endParaRPr>
          </a:p>
          <a:p>
            <a:pPr indent="0" lvl="0" marL="0" rtl="0" algn="l">
              <a:spcBef>
                <a:spcPts val="0"/>
              </a:spcBef>
              <a:spcAft>
                <a:spcPts val="0"/>
              </a:spcAft>
              <a:buNone/>
            </a:pPr>
            <a:r>
              <a:t/>
            </a:r>
            <a:endParaRPr b="1" i="1"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US" sz="900" u="sng">
                <a:solidFill>
                  <a:srgbClr val="FFFFFF"/>
                </a:solidFill>
                <a:latin typeface="Roboto"/>
                <a:ea typeface="Roboto"/>
                <a:cs typeface="Roboto"/>
                <a:sym typeface="Roboto"/>
              </a:rPr>
              <a:t>id 		</a:t>
            </a:r>
            <a:r>
              <a:rPr lang="en-US" sz="900">
                <a:solidFill>
                  <a:srgbClr val="FFFFFF"/>
                </a:solidFill>
                <a:latin typeface="Roboto"/>
                <a:ea typeface="Roboto"/>
                <a:cs typeface="Roboto"/>
                <a:sym typeface="Roboto"/>
              </a:rPr>
              <a:t>3_times_square.chiller1</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US" sz="900" u="sng">
                <a:solidFill>
                  <a:srgbClr val="FFFFFF"/>
                </a:solidFill>
                <a:latin typeface="Roboto"/>
                <a:ea typeface="Roboto"/>
                <a:cs typeface="Roboto"/>
                <a:sym typeface="Roboto"/>
              </a:rPr>
              <a:t>siteRef</a:t>
            </a:r>
            <a:r>
              <a:rPr lang="en-US" sz="900">
                <a:solidFill>
                  <a:srgbClr val="FFFFFF"/>
                </a:solidFill>
                <a:latin typeface="Roboto"/>
                <a:ea typeface="Roboto"/>
                <a:cs typeface="Roboto"/>
                <a:sym typeface="Roboto"/>
              </a:rPr>
              <a:t>	@ 3_times_square</a:t>
            </a:r>
            <a:endParaRPr sz="900">
              <a:solidFill>
                <a:srgbClr val="FFFFFF"/>
              </a:solidFill>
              <a:latin typeface="Roboto"/>
              <a:ea typeface="Roboto"/>
              <a:cs typeface="Roboto"/>
              <a:sym typeface="Roboto"/>
            </a:endParaRPr>
          </a:p>
          <a:p>
            <a:pPr indent="0" lvl="0" marL="457200" rtl="0" algn="l">
              <a:spcBef>
                <a:spcPts val="0"/>
              </a:spcBef>
              <a:spcAft>
                <a:spcPts val="0"/>
              </a:spcAft>
              <a:buNone/>
            </a:pPr>
            <a:r>
              <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US" sz="900" u="sng">
                <a:solidFill>
                  <a:srgbClr val="FFFFFF"/>
                </a:solidFill>
                <a:latin typeface="Roboto"/>
                <a:ea typeface="Roboto"/>
                <a:cs typeface="Roboto"/>
                <a:sym typeface="Roboto"/>
              </a:rPr>
              <a:t>equip</a:t>
            </a:r>
            <a:endParaRPr sz="900" u="sng">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US" sz="900" u="sng">
                <a:solidFill>
                  <a:srgbClr val="FFFFFF"/>
                </a:solidFill>
                <a:latin typeface="Roboto"/>
                <a:ea typeface="Roboto"/>
                <a:cs typeface="Roboto"/>
                <a:sym typeface="Roboto"/>
              </a:rPr>
              <a:t>chiller</a:t>
            </a:r>
            <a:r>
              <a:rPr lang="en-US" sz="900">
                <a:solidFill>
                  <a:srgbClr val="FFFFFF"/>
                </a:solidFill>
                <a:latin typeface="Roboto"/>
                <a:ea typeface="Roboto"/>
                <a:cs typeface="Roboto"/>
                <a:sym typeface="Roboto"/>
              </a:rPr>
              <a:t>        </a:t>
            </a:r>
            <a:endParaRPr sz="900">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US" sz="900" u="sng">
                <a:solidFill>
                  <a:srgbClr val="FFFFFF"/>
                </a:solidFill>
                <a:latin typeface="Roboto"/>
                <a:ea typeface="Roboto"/>
                <a:cs typeface="Roboto"/>
                <a:sym typeface="Roboto"/>
              </a:rPr>
              <a:t>waterCooled</a:t>
            </a:r>
            <a:endParaRPr sz="900" u="sng">
              <a:solidFill>
                <a:srgbClr val="FFFFFF"/>
              </a:solidFill>
              <a:latin typeface="Roboto"/>
              <a:ea typeface="Roboto"/>
              <a:cs typeface="Roboto"/>
              <a:sym typeface="Roboto"/>
            </a:endParaRPr>
          </a:p>
          <a:p>
            <a:pPr indent="-285750" lvl="0" marL="457200" rtl="0" algn="l">
              <a:spcBef>
                <a:spcPts val="0"/>
              </a:spcBef>
              <a:spcAft>
                <a:spcPts val="0"/>
              </a:spcAft>
              <a:buClr>
                <a:srgbClr val="FFFFFF"/>
              </a:buClr>
              <a:buSzPts val="900"/>
              <a:buFont typeface="Roboto"/>
              <a:buChar char="●"/>
            </a:pPr>
            <a:r>
              <a:rPr lang="en-US" sz="900" u="sng">
                <a:solidFill>
                  <a:srgbClr val="FFFFFF"/>
                </a:solidFill>
                <a:latin typeface="Roboto"/>
                <a:ea typeface="Roboto"/>
                <a:cs typeface="Roboto"/>
                <a:sym typeface="Roboto"/>
              </a:rPr>
              <a:t>Electric</a:t>
            </a:r>
            <a:endParaRPr sz="900" u="sng">
              <a:solidFill>
                <a:srgbClr val="FFFFFF"/>
              </a:solidFill>
              <a:latin typeface="Roboto"/>
              <a:ea typeface="Roboto"/>
              <a:cs typeface="Roboto"/>
              <a:sym typeface="Roboto"/>
            </a:endParaRPr>
          </a:p>
        </p:txBody>
      </p:sp>
      <p:sp>
        <p:nvSpPr>
          <p:cNvPr id="338" name="Google Shape;338;p28"/>
          <p:cNvSpPr txBox="1"/>
          <p:nvPr/>
        </p:nvSpPr>
        <p:spPr>
          <a:xfrm>
            <a:off x="3876725" y="3524677"/>
            <a:ext cx="74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a:solidFill>
                  <a:srgbClr val="002841"/>
                </a:solidFill>
                <a:latin typeface="Roboto"/>
                <a:ea typeface="Roboto"/>
                <a:cs typeface="Roboto"/>
                <a:sym typeface="Roboto"/>
              </a:rPr>
              <a:t>Point</a:t>
            </a:r>
            <a:endParaRPr>
              <a:solidFill>
                <a:srgbClr val="002841"/>
              </a:solidFill>
              <a:latin typeface="Roboto"/>
              <a:ea typeface="Roboto"/>
              <a:cs typeface="Roboto"/>
              <a:sym typeface="Roboto"/>
            </a:endParaRPr>
          </a:p>
        </p:txBody>
      </p:sp>
      <p:grpSp>
        <p:nvGrpSpPr>
          <p:cNvPr id="339" name="Google Shape;339;p28"/>
          <p:cNvGrpSpPr/>
          <p:nvPr/>
        </p:nvGrpSpPr>
        <p:grpSpPr>
          <a:xfrm>
            <a:off x="4884677" y="1097520"/>
            <a:ext cx="1799858" cy="1165530"/>
            <a:chOff x="4081824" y="693074"/>
            <a:chExt cx="3895796" cy="2617405"/>
          </a:xfrm>
        </p:grpSpPr>
        <p:pic>
          <p:nvPicPr>
            <p:cNvPr id="340" name="Google Shape;340;p28"/>
            <p:cNvPicPr preferRelativeResize="0"/>
            <p:nvPr/>
          </p:nvPicPr>
          <p:blipFill rotWithShape="1">
            <a:blip r:embed="rId3">
              <a:alphaModFix/>
            </a:blip>
            <a:srcRect b="7660" l="19601" r="1266" t="54490"/>
            <a:stretch/>
          </p:blipFill>
          <p:spPr>
            <a:xfrm>
              <a:off x="4081825" y="693074"/>
              <a:ext cx="3895795" cy="1310175"/>
            </a:xfrm>
            <a:prstGeom prst="rect">
              <a:avLst/>
            </a:prstGeom>
            <a:noFill/>
            <a:ln>
              <a:noFill/>
            </a:ln>
            <a:effectLst>
              <a:outerShdw blurRad="57150" rotWithShape="0" algn="bl" dir="5400000" dist="19050">
                <a:srgbClr val="000000">
                  <a:alpha val="50000"/>
                </a:srgbClr>
              </a:outerShdw>
            </a:effectLst>
          </p:spPr>
        </p:pic>
        <p:pic>
          <p:nvPicPr>
            <p:cNvPr id="341" name="Google Shape;341;p28"/>
            <p:cNvPicPr preferRelativeResize="0"/>
            <p:nvPr/>
          </p:nvPicPr>
          <p:blipFill rotWithShape="1">
            <a:blip r:embed="rId4">
              <a:alphaModFix/>
            </a:blip>
            <a:srcRect b="53383" l="19770" r="1650" t="6932"/>
            <a:stretch/>
          </p:blipFill>
          <p:spPr>
            <a:xfrm>
              <a:off x="4081824" y="1927046"/>
              <a:ext cx="3895786" cy="1383433"/>
            </a:xfrm>
            <a:prstGeom prst="rect">
              <a:avLst/>
            </a:prstGeom>
            <a:noFill/>
            <a:ln>
              <a:noFill/>
            </a:ln>
            <a:effectLst>
              <a:outerShdw blurRad="57150" rotWithShape="0" algn="bl" dir="5400000" dist="19050">
                <a:srgbClr val="000000">
                  <a:alpha val="50000"/>
                </a:srgbClr>
              </a:outerShdw>
            </a:effectLst>
          </p:spPr>
        </p:pic>
      </p:grpSp>
      <p:pic>
        <p:nvPicPr>
          <p:cNvPr id="342" name="Google Shape;342;p28"/>
          <p:cNvPicPr preferRelativeResize="0"/>
          <p:nvPr/>
        </p:nvPicPr>
        <p:blipFill rotWithShape="1">
          <a:blip r:embed="rId5">
            <a:alphaModFix/>
          </a:blip>
          <a:srcRect b="13919" l="0" r="5240" t="13919"/>
          <a:stretch/>
        </p:blipFill>
        <p:spPr>
          <a:xfrm>
            <a:off x="6863188" y="1078618"/>
            <a:ext cx="1799851" cy="120338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9"/>
          <p:cNvSpPr txBox="1"/>
          <p:nvPr>
            <p:ph type="title"/>
          </p:nvPr>
        </p:nvSpPr>
        <p:spPr>
          <a:xfrm>
            <a:off x="174990" y="1876607"/>
            <a:ext cx="8793900" cy="536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2800">
                <a:solidFill>
                  <a:schemeClr val="dk1"/>
                </a:solidFill>
                <a:latin typeface="Roboto"/>
                <a:ea typeface="Roboto"/>
                <a:cs typeface="Roboto"/>
                <a:sym typeface="Roboto"/>
              </a:rPr>
              <a:t>5</a:t>
            </a:r>
            <a:r>
              <a:rPr lang="en-US" sz="2800">
                <a:solidFill>
                  <a:schemeClr val="dk1"/>
                </a:solidFill>
                <a:latin typeface="Roboto"/>
                <a:ea typeface="Roboto"/>
                <a:cs typeface="Roboto"/>
                <a:sym typeface="Roboto"/>
              </a:rPr>
              <a:t>. </a:t>
            </a:r>
            <a:r>
              <a:rPr lang="en-US" sz="2800">
                <a:solidFill>
                  <a:schemeClr val="dk1"/>
                </a:solidFill>
                <a:latin typeface="Roboto"/>
                <a:ea typeface="Roboto"/>
                <a:cs typeface="Roboto"/>
                <a:sym typeface="Roboto"/>
              </a:rPr>
              <a:t>What We Are Seeing In The Market</a:t>
            </a:r>
            <a:endParaRPr>
              <a:latin typeface="Roboto Medium"/>
              <a:ea typeface="Roboto Medium"/>
              <a:cs typeface="Roboto Medium"/>
              <a:sym typeface="Roboto Medium"/>
            </a:endParaRPr>
          </a:p>
        </p:txBody>
      </p:sp>
      <p:sp>
        <p:nvSpPr>
          <p:cNvPr id="349" name="Google Shape;349;p29"/>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2"/>
          <p:cNvSpPr txBox="1"/>
          <p:nvPr>
            <p:ph idx="1" type="body"/>
          </p:nvPr>
        </p:nvSpPr>
        <p:spPr>
          <a:xfrm>
            <a:off x="457200" y="1028275"/>
            <a:ext cx="8229600" cy="3342300"/>
          </a:xfrm>
          <a:prstGeom prst="rect">
            <a:avLst/>
          </a:prstGeom>
          <a:noFill/>
          <a:ln>
            <a:noFill/>
          </a:ln>
        </p:spPr>
        <p:txBody>
          <a:bodyPr anchorCtr="0" anchor="t" bIns="45700" lIns="91425" spcFirstLastPara="1" rIns="91425" wrap="square" tIns="45700">
            <a:normAutofit/>
          </a:bodyPr>
          <a:lstStyle/>
          <a:p>
            <a:pPr indent="0" lvl="0" marL="342900" rtl="0" algn="l">
              <a:lnSpc>
                <a:spcPct val="80000"/>
              </a:lnSpc>
              <a:spcBef>
                <a:spcPts val="0"/>
              </a:spcBef>
              <a:spcAft>
                <a:spcPts val="0"/>
              </a:spcAft>
              <a:buClr>
                <a:schemeClr val="dk1"/>
              </a:buClr>
              <a:buSzPts val="2170"/>
              <a:buNone/>
            </a:pPr>
            <a:r>
              <a:rPr lang="en-US" sz="2070">
                <a:latin typeface="Roboto"/>
                <a:ea typeface="Roboto"/>
                <a:cs typeface="Roboto"/>
                <a:sym typeface="Roboto"/>
              </a:rPr>
              <a:t>Integrating existing systems can be challenging even in 2023. We are still seeing BACnet systems installed with generic controller names and points labeled as AO:1 or BO:1. </a:t>
            </a:r>
            <a:br>
              <a:rPr lang="en-US" sz="2070">
                <a:latin typeface="Roboto"/>
                <a:ea typeface="Roboto"/>
                <a:cs typeface="Roboto"/>
                <a:sym typeface="Roboto"/>
              </a:rPr>
            </a:br>
            <a:endParaRPr sz="2070">
              <a:latin typeface="Roboto"/>
              <a:ea typeface="Roboto"/>
              <a:cs typeface="Roboto"/>
              <a:sym typeface="Roboto"/>
            </a:endParaRPr>
          </a:p>
          <a:p>
            <a:pPr indent="0" lvl="0" marL="342900" rtl="0" algn="l">
              <a:lnSpc>
                <a:spcPct val="80000"/>
              </a:lnSpc>
              <a:spcBef>
                <a:spcPts val="0"/>
              </a:spcBef>
              <a:spcAft>
                <a:spcPts val="0"/>
              </a:spcAft>
              <a:buClr>
                <a:schemeClr val="dk1"/>
              </a:buClr>
              <a:buSzPts val="2170"/>
              <a:buNone/>
            </a:pPr>
            <a:r>
              <a:t/>
            </a:r>
            <a:endParaRPr sz="2070">
              <a:latin typeface="Roboto"/>
              <a:ea typeface="Roboto"/>
              <a:cs typeface="Roboto"/>
              <a:sym typeface="Roboto"/>
            </a:endParaRPr>
          </a:p>
          <a:p>
            <a:pPr indent="0" lvl="0" marL="342900" rtl="0" algn="l">
              <a:lnSpc>
                <a:spcPct val="80000"/>
              </a:lnSpc>
              <a:spcBef>
                <a:spcPts val="0"/>
              </a:spcBef>
              <a:spcAft>
                <a:spcPts val="0"/>
              </a:spcAft>
              <a:buClr>
                <a:schemeClr val="dk1"/>
              </a:buClr>
              <a:buSzPts val="2170"/>
              <a:buNone/>
            </a:pPr>
            <a:r>
              <a:t/>
            </a:r>
            <a:endParaRPr sz="2070">
              <a:latin typeface="Roboto"/>
              <a:ea typeface="Roboto"/>
              <a:cs typeface="Roboto"/>
              <a:sym typeface="Roboto"/>
            </a:endParaRPr>
          </a:p>
          <a:p>
            <a:pPr indent="0" lvl="0" marL="342900" rtl="0" algn="l">
              <a:lnSpc>
                <a:spcPct val="80000"/>
              </a:lnSpc>
              <a:spcBef>
                <a:spcPts val="0"/>
              </a:spcBef>
              <a:spcAft>
                <a:spcPts val="0"/>
              </a:spcAft>
              <a:buClr>
                <a:schemeClr val="dk1"/>
              </a:buClr>
              <a:buSzPts val="2170"/>
              <a:buNone/>
            </a:pPr>
            <a:r>
              <a:rPr lang="en-US" sz="2070">
                <a:latin typeface="Roboto"/>
                <a:ea typeface="Roboto"/>
                <a:cs typeface="Roboto"/>
                <a:sym typeface="Roboto"/>
              </a:rPr>
              <a:t>In this session, you’ll learn about the current state of what we at Prescriptive Data are seeing around the adoption of tagging and how owners and operators can help to drive its application.</a:t>
            </a:r>
            <a:endParaRPr sz="2070">
              <a:latin typeface="Roboto"/>
              <a:ea typeface="Roboto"/>
              <a:cs typeface="Roboto"/>
              <a:sym typeface="Roboto"/>
            </a:endParaRPr>
          </a:p>
        </p:txBody>
      </p:sp>
      <p:sp>
        <p:nvSpPr>
          <p:cNvPr id="73" name="Google Shape;73;p12"/>
          <p:cNvSpPr txBox="1"/>
          <p:nvPr>
            <p:ph idx="12" type="sldNum"/>
          </p:nvPr>
        </p:nvSpPr>
        <p:spPr>
          <a:xfrm>
            <a:off x="68354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0"/>
          <p:cNvSpPr txBox="1"/>
          <p:nvPr/>
        </p:nvSpPr>
        <p:spPr>
          <a:xfrm>
            <a:off x="261775" y="401625"/>
            <a:ext cx="8583900" cy="4317600"/>
          </a:xfrm>
          <a:prstGeom prst="rect">
            <a:avLst/>
          </a:prstGeom>
          <a:noFill/>
          <a:ln>
            <a:noFill/>
          </a:ln>
        </p:spPr>
        <p:txBody>
          <a:bodyPr anchorCtr="0" anchor="t" bIns="45700" lIns="91425" spcFirstLastPara="1" rIns="91425" wrap="square" tIns="45700">
            <a:noAutofit/>
          </a:bodyPr>
          <a:lstStyle/>
          <a:p>
            <a:pPr indent="-317103" lvl="0" marL="457200" rtl="0" algn="l">
              <a:lnSpc>
                <a:spcPct val="80000"/>
              </a:lnSpc>
              <a:spcBef>
                <a:spcPts val="360"/>
              </a:spcBef>
              <a:spcAft>
                <a:spcPts val="0"/>
              </a:spcAft>
              <a:buClr>
                <a:srgbClr val="000000"/>
              </a:buClr>
              <a:buSzPts val="1394"/>
              <a:buFont typeface="Roboto"/>
              <a:buChar char="•"/>
            </a:pPr>
            <a:r>
              <a:rPr lang="en-US" sz="1393">
                <a:latin typeface="Roboto"/>
                <a:ea typeface="Roboto"/>
                <a:cs typeface="Roboto"/>
                <a:sym typeface="Roboto"/>
              </a:rPr>
              <a:t>Not many existing buildings have tagging.</a:t>
            </a:r>
            <a:endParaRPr sz="1393">
              <a:latin typeface="Roboto"/>
              <a:ea typeface="Roboto"/>
              <a:cs typeface="Roboto"/>
              <a:sym typeface="Roboto"/>
            </a:endParaRPr>
          </a:p>
          <a:p>
            <a:pPr indent="0" lvl="0" marL="457200" rtl="0" algn="l">
              <a:lnSpc>
                <a:spcPct val="80000"/>
              </a:lnSpc>
              <a:spcBef>
                <a:spcPts val="360"/>
              </a:spcBef>
              <a:spcAft>
                <a:spcPts val="0"/>
              </a:spcAft>
              <a:buSzPts val="688"/>
              <a:buNone/>
            </a:pPr>
            <a:r>
              <a:t/>
            </a:r>
            <a:endParaRPr sz="1393">
              <a:latin typeface="Roboto"/>
              <a:ea typeface="Roboto"/>
              <a:cs typeface="Roboto"/>
              <a:sym typeface="Roboto"/>
            </a:endParaRPr>
          </a:p>
          <a:p>
            <a:pPr indent="-317103" lvl="0" marL="457200" rtl="0" algn="l">
              <a:lnSpc>
                <a:spcPct val="80000"/>
              </a:lnSpc>
              <a:spcBef>
                <a:spcPts val="360"/>
              </a:spcBef>
              <a:spcAft>
                <a:spcPts val="0"/>
              </a:spcAft>
              <a:buClr>
                <a:srgbClr val="000000"/>
              </a:buClr>
              <a:buSzPts val="1394"/>
              <a:buFont typeface="Roboto"/>
              <a:buChar char="•"/>
            </a:pPr>
            <a:r>
              <a:rPr lang="en-US" sz="1393">
                <a:latin typeface="Roboto"/>
                <a:ea typeface="Roboto"/>
                <a:cs typeface="Roboto"/>
                <a:sym typeface="Roboto"/>
              </a:rPr>
              <a:t>We are seeing it in new construction and some retrofits.</a:t>
            </a:r>
            <a:endParaRPr sz="1393">
              <a:latin typeface="Roboto"/>
              <a:ea typeface="Roboto"/>
              <a:cs typeface="Roboto"/>
              <a:sym typeface="Roboto"/>
            </a:endParaRPr>
          </a:p>
          <a:p>
            <a:pPr indent="0" lvl="0" marL="457200" rtl="0" algn="l">
              <a:lnSpc>
                <a:spcPct val="80000"/>
              </a:lnSpc>
              <a:spcBef>
                <a:spcPts val="360"/>
              </a:spcBef>
              <a:spcAft>
                <a:spcPts val="0"/>
              </a:spcAft>
              <a:buSzPts val="688"/>
              <a:buNone/>
            </a:pPr>
            <a:r>
              <a:t/>
            </a:r>
            <a:endParaRPr sz="1393">
              <a:latin typeface="Roboto"/>
              <a:ea typeface="Roboto"/>
              <a:cs typeface="Roboto"/>
              <a:sym typeface="Roboto"/>
            </a:endParaRPr>
          </a:p>
          <a:p>
            <a:pPr indent="-317103" lvl="0" marL="457200" rtl="0" algn="l">
              <a:lnSpc>
                <a:spcPct val="80000"/>
              </a:lnSpc>
              <a:spcBef>
                <a:spcPts val="360"/>
              </a:spcBef>
              <a:spcAft>
                <a:spcPts val="0"/>
              </a:spcAft>
              <a:buClr>
                <a:srgbClr val="000000"/>
              </a:buClr>
              <a:buSzPts val="1394"/>
              <a:buFont typeface="Roboto"/>
              <a:buChar char="•"/>
            </a:pPr>
            <a:r>
              <a:rPr lang="en-US" sz="1393">
                <a:latin typeface="Roboto"/>
                <a:ea typeface="Roboto"/>
                <a:cs typeface="Roboto"/>
                <a:sym typeface="Roboto"/>
              </a:rPr>
              <a:t>Owners with a dedicated “Smart Buildings Team” are </a:t>
            </a:r>
            <a:r>
              <a:rPr lang="en-US" sz="1393">
                <a:latin typeface="Roboto"/>
                <a:ea typeface="Roboto"/>
                <a:cs typeface="Roboto"/>
                <a:sym typeface="Roboto"/>
              </a:rPr>
              <a:t>leading</a:t>
            </a:r>
            <a:r>
              <a:rPr lang="en-US" sz="1393">
                <a:latin typeface="Roboto"/>
                <a:ea typeface="Roboto"/>
                <a:cs typeface="Roboto"/>
                <a:sym typeface="Roboto"/>
              </a:rPr>
              <a:t> the market and forcing adoption.</a:t>
            </a:r>
            <a:endParaRPr sz="1393">
              <a:latin typeface="Roboto"/>
              <a:ea typeface="Roboto"/>
              <a:cs typeface="Roboto"/>
              <a:sym typeface="Roboto"/>
            </a:endParaRPr>
          </a:p>
          <a:p>
            <a:pPr indent="0" lvl="0" marL="457200" rtl="0" algn="l">
              <a:lnSpc>
                <a:spcPct val="80000"/>
              </a:lnSpc>
              <a:spcBef>
                <a:spcPts val="360"/>
              </a:spcBef>
              <a:spcAft>
                <a:spcPts val="0"/>
              </a:spcAft>
              <a:buSzPts val="688"/>
              <a:buNone/>
            </a:pPr>
            <a:r>
              <a:t/>
            </a:r>
            <a:endParaRPr sz="1393">
              <a:latin typeface="Roboto"/>
              <a:ea typeface="Roboto"/>
              <a:cs typeface="Roboto"/>
              <a:sym typeface="Roboto"/>
            </a:endParaRPr>
          </a:p>
          <a:p>
            <a:pPr indent="-317103" lvl="0" marL="457200" rtl="0" algn="l">
              <a:lnSpc>
                <a:spcPct val="80000"/>
              </a:lnSpc>
              <a:spcBef>
                <a:spcPts val="360"/>
              </a:spcBef>
              <a:spcAft>
                <a:spcPts val="0"/>
              </a:spcAft>
              <a:buClr>
                <a:srgbClr val="000000"/>
              </a:buClr>
              <a:buSzPts val="1394"/>
              <a:buFont typeface="Roboto"/>
              <a:buChar char="•"/>
            </a:pPr>
            <a:r>
              <a:rPr lang="en-US" sz="1393">
                <a:latin typeface="Roboto"/>
                <a:ea typeface="Roboto"/>
                <a:cs typeface="Roboto"/>
                <a:sym typeface="Roboto"/>
              </a:rPr>
              <a:t>Real Estate is </a:t>
            </a:r>
            <a:r>
              <a:rPr lang="en-US" sz="1393">
                <a:latin typeface="Roboto"/>
                <a:ea typeface="Roboto"/>
                <a:cs typeface="Roboto"/>
                <a:sym typeface="Roboto"/>
              </a:rPr>
              <a:t>hesitant</a:t>
            </a:r>
            <a:r>
              <a:rPr lang="en-US" sz="1393">
                <a:latin typeface="Roboto"/>
                <a:ea typeface="Roboto"/>
                <a:cs typeface="Roboto"/>
                <a:sym typeface="Roboto"/>
              </a:rPr>
              <a:t> to invest in operational technology, </a:t>
            </a:r>
            <a:r>
              <a:rPr lang="en-US" sz="1393">
                <a:latin typeface="Roboto"/>
                <a:ea typeface="Roboto"/>
                <a:cs typeface="Roboto"/>
                <a:sym typeface="Roboto"/>
              </a:rPr>
              <a:t>slow moving, </a:t>
            </a:r>
            <a:r>
              <a:rPr lang="en-US" sz="1393">
                <a:latin typeface="Roboto"/>
                <a:ea typeface="Roboto"/>
                <a:cs typeface="Roboto"/>
                <a:sym typeface="Roboto"/>
              </a:rPr>
              <a:t>and risk </a:t>
            </a:r>
            <a:r>
              <a:rPr lang="en-US" sz="1393">
                <a:latin typeface="Roboto"/>
                <a:ea typeface="Roboto"/>
                <a:cs typeface="Roboto"/>
                <a:sym typeface="Roboto"/>
              </a:rPr>
              <a:t>averse</a:t>
            </a:r>
            <a:r>
              <a:rPr lang="en-US" sz="1393">
                <a:latin typeface="Roboto"/>
                <a:ea typeface="Roboto"/>
                <a:cs typeface="Roboto"/>
                <a:sym typeface="Roboto"/>
              </a:rPr>
              <a:t>.</a:t>
            </a:r>
            <a:endParaRPr sz="1393">
              <a:latin typeface="Roboto"/>
              <a:ea typeface="Roboto"/>
              <a:cs typeface="Roboto"/>
              <a:sym typeface="Roboto"/>
            </a:endParaRPr>
          </a:p>
          <a:p>
            <a:pPr indent="0" lvl="0" marL="457200" rtl="0" algn="l">
              <a:lnSpc>
                <a:spcPct val="80000"/>
              </a:lnSpc>
              <a:spcBef>
                <a:spcPts val="360"/>
              </a:spcBef>
              <a:spcAft>
                <a:spcPts val="0"/>
              </a:spcAft>
              <a:buSzPts val="688"/>
              <a:buNone/>
            </a:pPr>
            <a:r>
              <a:t/>
            </a:r>
            <a:endParaRPr sz="1393">
              <a:latin typeface="Roboto"/>
              <a:ea typeface="Roboto"/>
              <a:cs typeface="Roboto"/>
              <a:sym typeface="Roboto"/>
            </a:endParaRPr>
          </a:p>
          <a:p>
            <a:pPr indent="-317103" lvl="0" marL="457200" rtl="0" algn="l">
              <a:lnSpc>
                <a:spcPct val="80000"/>
              </a:lnSpc>
              <a:spcBef>
                <a:spcPts val="360"/>
              </a:spcBef>
              <a:spcAft>
                <a:spcPts val="0"/>
              </a:spcAft>
              <a:buClr>
                <a:srgbClr val="000000"/>
              </a:buClr>
              <a:buSzPts val="1394"/>
              <a:buFont typeface="Roboto"/>
              <a:buChar char="•"/>
            </a:pPr>
            <a:r>
              <a:rPr lang="en-US" sz="1393">
                <a:latin typeface="Roboto"/>
                <a:ea typeface="Roboto"/>
                <a:cs typeface="Roboto"/>
                <a:sym typeface="Roboto"/>
              </a:rPr>
              <a:t>Rely heavily on MEP firms. MEP firms stamp and repeat projects and are constantly pushed to keep project costs low.</a:t>
            </a:r>
            <a:br>
              <a:rPr lang="en-US" sz="1393">
                <a:latin typeface="Roboto"/>
                <a:ea typeface="Roboto"/>
                <a:cs typeface="Roboto"/>
                <a:sym typeface="Roboto"/>
              </a:rPr>
            </a:br>
            <a:endParaRPr sz="1393">
              <a:latin typeface="Roboto"/>
              <a:ea typeface="Roboto"/>
              <a:cs typeface="Roboto"/>
              <a:sym typeface="Roboto"/>
            </a:endParaRPr>
          </a:p>
          <a:p>
            <a:pPr indent="-317103" lvl="0" marL="457200" rtl="0" algn="l">
              <a:lnSpc>
                <a:spcPct val="80000"/>
              </a:lnSpc>
              <a:spcBef>
                <a:spcPts val="0"/>
              </a:spcBef>
              <a:spcAft>
                <a:spcPts val="0"/>
              </a:spcAft>
              <a:buClr>
                <a:srgbClr val="000000"/>
              </a:buClr>
              <a:buSzPts val="1394"/>
              <a:buFont typeface="Roboto"/>
              <a:buChar char="•"/>
            </a:pPr>
            <a:r>
              <a:rPr lang="en-US" sz="1393">
                <a:latin typeface="Roboto"/>
                <a:ea typeface="Roboto"/>
                <a:cs typeface="Roboto"/>
                <a:sym typeface="Roboto"/>
              </a:rPr>
              <a:t>Controls contractors are not including tagging for new projects unless called out in specifications.</a:t>
            </a:r>
            <a:br>
              <a:rPr lang="en-US" sz="1393">
                <a:latin typeface="Roboto"/>
                <a:ea typeface="Roboto"/>
                <a:cs typeface="Roboto"/>
                <a:sym typeface="Roboto"/>
              </a:rPr>
            </a:br>
            <a:endParaRPr sz="1393">
              <a:latin typeface="Roboto"/>
              <a:ea typeface="Roboto"/>
              <a:cs typeface="Roboto"/>
              <a:sym typeface="Roboto"/>
            </a:endParaRPr>
          </a:p>
          <a:p>
            <a:pPr indent="-317103" lvl="0" marL="457200" rtl="0" algn="l">
              <a:lnSpc>
                <a:spcPct val="80000"/>
              </a:lnSpc>
              <a:spcBef>
                <a:spcPts val="0"/>
              </a:spcBef>
              <a:spcAft>
                <a:spcPts val="0"/>
              </a:spcAft>
              <a:buClr>
                <a:srgbClr val="000000"/>
              </a:buClr>
              <a:buSzPts val="1394"/>
              <a:buFont typeface="Roboto"/>
              <a:buChar char="•"/>
            </a:pPr>
            <a:r>
              <a:rPr lang="en-US" sz="1393">
                <a:latin typeface="Roboto"/>
                <a:ea typeface="Roboto"/>
                <a:cs typeface="Roboto"/>
                <a:sym typeface="Roboto"/>
              </a:rPr>
              <a:t>Controls contractors are doing a better job at point naming but we are still running into generic names such as AO1, AV2, BI23 &amp; etc….</a:t>
            </a:r>
            <a:endParaRPr sz="1393">
              <a:latin typeface="Roboto"/>
              <a:ea typeface="Roboto"/>
              <a:cs typeface="Roboto"/>
              <a:sym typeface="Roboto"/>
            </a:endParaRPr>
          </a:p>
          <a:p>
            <a:pPr indent="0" lvl="0" marL="457200" rtl="0" algn="l">
              <a:lnSpc>
                <a:spcPct val="80000"/>
              </a:lnSpc>
              <a:spcBef>
                <a:spcPts val="360"/>
              </a:spcBef>
              <a:spcAft>
                <a:spcPts val="0"/>
              </a:spcAft>
              <a:buSzPts val="688"/>
              <a:buNone/>
            </a:pPr>
            <a:r>
              <a:t/>
            </a:r>
            <a:endParaRPr sz="1393">
              <a:latin typeface="Roboto"/>
              <a:ea typeface="Roboto"/>
              <a:cs typeface="Roboto"/>
              <a:sym typeface="Roboto"/>
            </a:endParaRPr>
          </a:p>
          <a:p>
            <a:pPr indent="-317103" lvl="0" marL="457200" rtl="0" algn="l">
              <a:lnSpc>
                <a:spcPct val="80000"/>
              </a:lnSpc>
              <a:spcBef>
                <a:spcPts val="360"/>
              </a:spcBef>
              <a:spcAft>
                <a:spcPts val="0"/>
              </a:spcAft>
              <a:buClr>
                <a:srgbClr val="000000"/>
              </a:buClr>
              <a:buSzPts val="1394"/>
              <a:buFont typeface="Roboto"/>
              <a:buChar char="•"/>
            </a:pPr>
            <a:r>
              <a:rPr lang="en-US" sz="1393">
                <a:latin typeface="Roboto"/>
                <a:ea typeface="Roboto"/>
                <a:cs typeface="Roboto"/>
                <a:sym typeface="Roboto"/>
              </a:rPr>
              <a:t>We still can’t rely on controls contractors to tag points let alone utilize standard naming conventions.</a:t>
            </a:r>
            <a:endParaRPr sz="1393">
              <a:latin typeface="Roboto"/>
              <a:ea typeface="Roboto"/>
              <a:cs typeface="Roboto"/>
              <a:sym typeface="Roboto"/>
            </a:endParaRPr>
          </a:p>
          <a:p>
            <a:pPr indent="0" lvl="0" marL="457200" rtl="0" algn="l">
              <a:lnSpc>
                <a:spcPct val="80000"/>
              </a:lnSpc>
              <a:spcBef>
                <a:spcPts val="360"/>
              </a:spcBef>
              <a:spcAft>
                <a:spcPts val="0"/>
              </a:spcAft>
              <a:buSzPts val="688"/>
              <a:buNone/>
            </a:pPr>
            <a:r>
              <a:t/>
            </a:r>
            <a:endParaRPr sz="1393">
              <a:latin typeface="Roboto"/>
              <a:ea typeface="Roboto"/>
              <a:cs typeface="Roboto"/>
              <a:sym typeface="Roboto"/>
            </a:endParaRPr>
          </a:p>
          <a:p>
            <a:pPr indent="-317103" lvl="0" marL="457200" rtl="0" algn="l">
              <a:lnSpc>
                <a:spcPct val="80000"/>
              </a:lnSpc>
              <a:spcBef>
                <a:spcPts val="360"/>
              </a:spcBef>
              <a:spcAft>
                <a:spcPts val="0"/>
              </a:spcAft>
              <a:buClr>
                <a:srgbClr val="000000"/>
              </a:buClr>
              <a:buSzPts val="1394"/>
              <a:buFont typeface="Roboto"/>
              <a:buChar char="•"/>
            </a:pPr>
            <a:r>
              <a:rPr lang="en-US" sz="1393">
                <a:latin typeface="Roboto"/>
                <a:ea typeface="Roboto"/>
                <a:cs typeface="Roboto"/>
                <a:sym typeface="Roboto"/>
              </a:rPr>
              <a:t>Open protocol integrations such as BACnet &amp; Modbus do not support tagging.</a:t>
            </a:r>
            <a:endParaRPr sz="1393">
              <a:latin typeface="Roboto"/>
              <a:ea typeface="Roboto"/>
              <a:cs typeface="Roboto"/>
              <a:sym typeface="Roboto"/>
            </a:endParaRPr>
          </a:p>
        </p:txBody>
      </p:sp>
      <p:sp>
        <p:nvSpPr>
          <p:cNvPr id="356" name="Google Shape;356;p30"/>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31"/>
          <p:cNvSpPr txBox="1"/>
          <p:nvPr>
            <p:ph idx="1" type="body"/>
          </p:nvPr>
        </p:nvSpPr>
        <p:spPr>
          <a:xfrm>
            <a:off x="85350" y="195075"/>
            <a:ext cx="5967000" cy="1371600"/>
          </a:xfrm>
          <a:prstGeom prst="rect">
            <a:avLst/>
          </a:prstGeom>
        </p:spPr>
        <p:txBody>
          <a:bodyPr anchorCtr="0" anchor="t" bIns="45700" lIns="91425" spcFirstLastPara="1" rIns="91425" wrap="square" tIns="45700">
            <a:normAutofit/>
          </a:bodyPr>
          <a:lstStyle/>
          <a:p>
            <a:pPr indent="0" lvl="0" marL="0" rtl="0" algn="l">
              <a:lnSpc>
                <a:spcPct val="80000"/>
              </a:lnSpc>
              <a:spcBef>
                <a:spcPts val="360"/>
              </a:spcBef>
              <a:spcAft>
                <a:spcPts val="0"/>
              </a:spcAft>
              <a:buNone/>
            </a:pPr>
            <a:r>
              <a:rPr lang="en-US" sz="2200">
                <a:latin typeface="Roboto"/>
                <a:ea typeface="Roboto"/>
                <a:cs typeface="Roboto"/>
                <a:sym typeface="Roboto"/>
              </a:rPr>
              <a:t>Boston Hotel</a:t>
            </a:r>
            <a:endParaRPr sz="2200">
              <a:latin typeface="Roboto"/>
              <a:ea typeface="Roboto"/>
              <a:cs typeface="Roboto"/>
              <a:sym typeface="Roboto"/>
            </a:endParaRPr>
          </a:p>
          <a:p>
            <a:pPr indent="0" lvl="0" marL="0" rtl="0" algn="l">
              <a:lnSpc>
                <a:spcPct val="80000"/>
              </a:lnSpc>
              <a:spcBef>
                <a:spcPts val="360"/>
              </a:spcBef>
              <a:spcAft>
                <a:spcPts val="0"/>
              </a:spcAft>
              <a:buNone/>
            </a:pPr>
            <a:r>
              <a:rPr lang="en-US" sz="2200">
                <a:latin typeface="Roboto"/>
                <a:ea typeface="Roboto"/>
                <a:cs typeface="Roboto"/>
                <a:sym typeface="Roboto"/>
              </a:rPr>
              <a:t>Poor Naming &amp; No Tagging</a:t>
            </a:r>
            <a:endParaRPr sz="2200">
              <a:latin typeface="Roboto"/>
              <a:ea typeface="Roboto"/>
              <a:cs typeface="Roboto"/>
              <a:sym typeface="Roboto"/>
            </a:endParaRPr>
          </a:p>
          <a:p>
            <a:pPr indent="0" lvl="0" marL="0" rtl="0" algn="l">
              <a:lnSpc>
                <a:spcPct val="80000"/>
              </a:lnSpc>
              <a:spcBef>
                <a:spcPts val="360"/>
              </a:spcBef>
              <a:spcAft>
                <a:spcPts val="0"/>
              </a:spcAft>
              <a:buNone/>
            </a:pPr>
            <a:r>
              <a:t/>
            </a:r>
            <a:endParaRPr sz="2200">
              <a:latin typeface="Roboto"/>
              <a:ea typeface="Roboto"/>
              <a:cs typeface="Roboto"/>
              <a:sym typeface="Roboto"/>
            </a:endParaRPr>
          </a:p>
        </p:txBody>
      </p:sp>
      <p:pic>
        <p:nvPicPr>
          <p:cNvPr id="363" name="Google Shape;363;p31"/>
          <p:cNvPicPr preferRelativeResize="0"/>
          <p:nvPr/>
        </p:nvPicPr>
        <p:blipFill rotWithShape="1">
          <a:blip r:embed="rId3">
            <a:alphaModFix/>
          </a:blip>
          <a:srcRect b="0" l="15167" r="12431" t="0"/>
          <a:stretch/>
        </p:blipFill>
        <p:spPr>
          <a:xfrm>
            <a:off x="5876925" y="1402075"/>
            <a:ext cx="3047625" cy="2755400"/>
          </a:xfrm>
          <a:prstGeom prst="rect">
            <a:avLst/>
          </a:prstGeom>
          <a:noFill/>
          <a:ln>
            <a:noFill/>
          </a:ln>
          <a:effectLst>
            <a:outerShdw blurRad="57150" rotWithShape="0" algn="bl" dir="5400000" dist="19050">
              <a:srgbClr val="000000">
                <a:alpha val="50000"/>
              </a:srgbClr>
            </a:outerShdw>
          </a:effectLst>
        </p:spPr>
      </p:pic>
      <p:pic>
        <p:nvPicPr>
          <p:cNvPr id="364" name="Google Shape;364;p31"/>
          <p:cNvPicPr preferRelativeResize="0"/>
          <p:nvPr/>
        </p:nvPicPr>
        <p:blipFill>
          <a:blip r:embed="rId4">
            <a:alphaModFix/>
          </a:blip>
          <a:stretch>
            <a:fillRect/>
          </a:stretch>
        </p:blipFill>
        <p:spPr>
          <a:xfrm>
            <a:off x="6243825" y="195075"/>
            <a:ext cx="2313825" cy="1029900"/>
          </a:xfrm>
          <a:prstGeom prst="rect">
            <a:avLst/>
          </a:prstGeom>
          <a:noFill/>
          <a:ln>
            <a:noFill/>
          </a:ln>
        </p:spPr>
      </p:pic>
      <p:pic>
        <p:nvPicPr>
          <p:cNvPr id="365" name="Google Shape;365;p31"/>
          <p:cNvPicPr preferRelativeResize="0"/>
          <p:nvPr/>
        </p:nvPicPr>
        <p:blipFill rotWithShape="1">
          <a:blip r:embed="rId5">
            <a:alphaModFix/>
          </a:blip>
          <a:srcRect b="50949" l="0" r="0" t="0"/>
          <a:stretch/>
        </p:blipFill>
        <p:spPr>
          <a:xfrm>
            <a:off x="270450" y="911275"/>
            <a:ext cx="4733299" cy="2259850"/>
          </a:xfrm>
          <a:prstGeom prst="rect">
            <a:avLst/>
          </a:prstGeom>
          <a:noFill/>
          <a:ln>
            <a:noFill/>
          </a:ln>
          <a:effectLst>
            <a:outerShdw blurRad="57150" rotWithShape="0" algn="bl" dir="5400000" dist="19050">
              <a:srgbClr val="000000">
                <a:alpha val="50000"/>
              </a:srgbClr>
            </a:outerShdw>
          </a:effectLst>
        </p:spPr>
      </p:pic>
      <p:pic>
        <p:nvPicPr>
          <p:cNvPr id="366" name="Google Shape;366;p31"/>
          <p:cNvPicPr preferRelativeResize="0"/>
          <p:nvPr/>
        </p:nvPicPr>
        <p:blipFill rotWithShape="1">
          <a:blip r:embed="rId6">
            <a:alphaModFix/>
          </a:blip>
          <a:srcRect b="57664" l="0" r="0" t="0"/>
          <a:stretch/>
        </p:blipFill>
        <p:spPr>
          <a:xfrm>
            <a:off x="2359950" y="2214250"/>
            <a:ext cx="3437175" cy="2380875"/>
          </a:xfrm>
          <a:prstGeom prst="rect">
            <a:avLst/>
          </a:prstGeom>
          <a:noFill/>
          <a:ln>
            <a:noFill/>
          </a:ln>
          <a:effectLst>
            <a:outerShdw blurRad="57150" rotWithShape="0" algn="bl" dir="5400000" dist="19050">
              <a:srgbClr val="000000">
                <a:alpha val="50000"/>
              </a:srgbClr>
            </a:outerShdw>
          </a:effectLst>
        </p:spPr>
      </p:pic>
      <p:sp>
        <p:nvSpPr>
          <p:cNvPr id="367" name="Google Shape;367;p31"/>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32"/>
          <p:cNvSpPr txBox="1"/>
          <p:nvPr>
            <p:ph idx="1" type="body"/>
          </p:nvPr>
        </p:nvSpPr>
        <p:spPr>
          <a:xfrm>
            <a:off x="85350" y="195075"/>
            <a:ext cx="5571900" cy="1371600"/>
          </a:xfrm>
          <a:prstGeom prst="rect">
            <a:avLst/>
          </a:prstGeom>
        </p:spPr>
        <p:txBody>
          <a:bodyPr anchorCtr="0" anchor="t" bIns="45700" lIns="91425" spcFirstLastPara="1" rIns="91425" wrap="square" tIns="45700">
            <a:normAutofit/>
          </a:bodyPr>
          <a:lstStyle/>
          <a:p>
            <a:pPr indent="0" lvl="0" marL="0" rtl="0" algn="l">
              <a:lnSpc>
                <a:spcPct val="80000"/>
              </a:lnSpc>
              <a:spcBef>
                <a:spcPts val="360"/>
              </a:spcBef>
              <a:spcAft>
                <a:spcPts val="0"/>
              </a:spcAft>
              <a:buNone/>
            </a:pPr>
            <a:r>
              <a:rPr lang="en-US" sz="2200">
                <a:latin typeface="Roboto"/>
                <a:ea typeface="Roboto"/>
                <a:cs typeface="Roboto"/>
                <a:sym typeface="Roboto"/>
              </a:rPr>
              <a:t>Chicago Office Building</a:t>
            </a:r>
            <a:endParaRPr sz="2200">
              <a:latin typeface="Roboto"/>
              <a:ea typeface="Roboto"/>
              <a:cs typeface="Roboto"/>
              <a:sym typeface="Roboto"/>
            </a:endParaRPr>
          </a:p>
          <a:p>
            <a:pPr indent="0" lvl="0" marL="0" rtl="0" algn="l">
              <a:lnSpc>
                <a:spcPct val="80000"/>
              </a:lnSpc>
              <a:spcBef>
                <a:spcPts val="360"/>
              </a:spcBef>
              <a:spcAft>
                <a:spcPts val="0"/>
              </a:spcAft>
              <a:buNone/>
            </a:pPr>
            <a:r>
              <a:rPr lang="en-US" sz="2200">
                <a:latin typeface="Roboto"/>
                <a:ea typeface="Roboto"/>
                <a:cs typeface="Roboto"/>
                <a:sym typeface="Roboto"/>
              </a:rPr>
              <a:t>Good Naming &amp; No Tagging</a:t>
            </a:r>
            <a:endParaRPr sz="2200">
              <a:latin typeface="Roboto"/>
              <a:ea typeface="Roboto"/>
              <a:cs typeface="Roboto"/>
              <a:sym typeface="Roboto"/>
            </a:endParaRPr>
          </a:p>
          <a:p>
            <a:pPr indent="0" lvl="0" marL="0" rtl="0" algn="l">
              <a:lnSpc>
                <a:spcPct val="80000"/>
              </a:lnSpc>
              <a:spcBef>
                <a:spcPts val="360"/>
              </a:spcBef>
              <a:spcAft>
                <a:spcPts val="0"/>
              </a:spcAft>
              <a:buNone/>
            </a:pPr>
            <a:r>
              <a:t/>
            </a:r>
            <a:endParaRPr sz="2200">
              <a:latin typeface="Roboto"/>
              <a:ea typeface="Roboto"/>
              <a:cs typeface="Roboto"/>
              <a:sym typeface="Roboto"/>
            </a:endParaRPr>
          </a:p>
        </p:txBody>
      </p:sp>
      <p:pic>
        <p:nvPicPr>
          <p:cNvPr id="374" name="Google Shape;374;p32"/>
          <p:cNvPicPr preferRelativeResize="0"/>
          <p:nvPr/>
        </p:nvPicPr>
        <p:blipFill>
          <a:blip r:embed="rId3">
            <a:alphaModFix/>
          </a:blip>
          <a:stretch>
            <a:fillRect/>
          </a:stretch>
        </p:blipFill>
        <p:spPr>
          <a:xfrm>
            <a:off x="6019925" y="743725"/>
            <a:ext cx="2807076" cy="3749026"/>
          </a:xfrm>
          <a:prstGeom prst="rect">
            <a:avLst/>
          </a:prstGeom>
          <a:noFill/>
          <a:ln>
            <a:noFill/>
          </a:ln>
          <a:effectLst>
            <a:outerShdw blurRad="57150" rotWithShape="0" algn="bl" dir="5400000" dist="19050">
              <a:srgbClr val="000000">
                <a:alpha val="50000"/>
              </a:srgbClr>
            </a:outerShdw>
          </a:effectLst>
        </p:spPr>
      </p:pic>
      <p:pic>
        <p:nvPicPr>
          <p:cNvPr id="375" name="Google Shape;375;p32"/>
          <p:cNvPicPr preferRelativeResize="0"/>
          <p:nvPr/>
        </p:nvPicPr>
        <p:blipFill>
          <a:blip r:embed="rId4">
            <a:alphaModFix/>
          </a:blip>
          <a:stretch>
            <a:fillRect/>
          </a:stretch>
        </p:blipFill>
        <p:spPr>
          <a:xfrm>
            <a:off x="6355725" y="262150"/>
            <a:ext cx="1997200" cy="390750"/>
          </a:xfrm>
          <a:prstGeom prst="rect">
            <a:avLst/>
          </a:prstGeom>
          <a:noFill/>
          <a:ln>
            <a:noFill/>
          </a:ln>
        </p:spPr>
      </p:pic>
      <p:pic>
        <p:nvPicPr>
          <p:cNvPr id="376" name="Google Shape;376;p32"/>
          <p:cNvPicPr preferRelativeResize="0"/>
          <p:nvPr/>
        </p:nvPicPr>
        <p:blipFill rotWithShape="1">
          <a:blip r:embed="rId5">
            <a:alphaModFix/>
          </a:blip>
          <a:srcRect b="68154" l="0" r="0" t="0"/>
          <a:stretch/>
        </p:blipFill>
        <p:spPr>
          <a:xfrm>
            <a:off x="339775" y="886375"/>
            <a:ext cx="5249925" cy="1771850"/>
          </a:xfrm>
          <a:prstGeom prst="rect">
            <a:avLst/>
          </a:prstGeom>
          <a:noFill/>
          <a:ln>
            <a:noFill/>
          </a:ln>
          <a:effectLst>
            <a:outerShdw blurRad="57150" rotWithShape="0" algn="bl" dir="5400000" dist="19050">
              <a:srgbClr val="000000">
                <a:alpha val="50000"/>
              </a:srgbClr>
            </a:outerShdw>
          </a:effectLst>
        </p:spPr>
      </p:pic>
      <p:pic>
        <p:nvPicPr>
          <p:cNvPr id="377" name="Google Shape;377;p32"/>
          <p:cNvPicPr preferRelativeResize="0"/>
          <p:nvPr/>
        </p:nvPicPr>
        <p:blipFill rotWithShape="1">
          <a:blip r:embed="rId6">
            <a:alphaModFix/>
          </a:blip>
          <a:srcRect b="68390" l="0" r="0" t="0"/>
          <a:stretch/>
        </p:blipFill>
        <p:spPr>
          <a:xfrm>
            <a:off x="358236" y="2808455"/>
            <a:ext cx="5213014" cy="1832945"/>
          </a:xfrm>
          <a:prstGeom prst="rect">
            <a:avLst/>
          </a:prstGeom>
          <a:noFill/>
          <a:ln>
            <a:noFill/>
          </a:ln>
          <a:effectLst>
            <a:outerShdw blurRad="57150" rotWithShape="0" algn="bl" dir="5400000" dist="19050">
              <a:srgbClr val="000000">
                <a:alpha val="50000"/>
              </a:srgbClr>
            </a:outerShdw>
          </a:effectLst>
        </p:spPr>
      </p:pic>
      <p:sp>
        <p:nvSpPr>
          <p:cNvPr id="378" name="Google Shape;378;p32"/>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33"/>
          <p:cNvSpPr txBox="1"/>
          <p:nvPr>
            <p:ph idx="1" type="body"/>
          </p:nvPr>
        </p:nvSpPr>
        <p:spPr>
          <a:xfrm>
            <a:off x="85350" y="195075"/>
            <a:ext cx="5571900" cy="1371600"/>
          </a:xfrm>
          <a:prstGeom prst="rect">
            <a:avLst/>
          </a:prstGeom>
        </p:spPr>
        <p:txBody>
          <a:bodyPr anchorCtr="0" anchor="t" bIns="45700" lIns="91425" spcFirstLastPara="1" rIns="91425" wrap="square" tIns="45700">
            <a:normAutofit/>
          </a:bodyPr>
          <a:lstStyle/>
          <a:p>
            <a:pPr indent="0" lvl="0" marL="0" rtl="0" algn="l">
              <a:lnSpc>
                <a:spcPct val="80000"/>
              </a:lnSpc>
              <a:spcBef>
                <a:spcPts val="360"/>
              </a:spcBef>
              <a:spcAft>
                <a:spcPts val="0"/>
              </a:spcAft>
              <a:buNone/>
            </a:pPr>
            <a:r>
              <a:rPr lang="en-US" sz="2200">
                <a:latin typeface="Roboto"/>
                <a:ea typeface="Roboto"/>
                <a:cs typeface="Roboto"/>
                <a:sym typeface="Roboto"/>
              </a:rPr>
              <a:t>Toronto</a:t>
            </a:r>
            <a:r>
              <a:rPr lang="en-US" sz="2200">
                <a:latin typeface="Roboto"/>
                <a:ea typeface="Roboto"/>
                <a:cs typeface="Roboto"/>
                <a:sym typeface="Roboto"/>
              </a:rPr>
              <a:t> Office Building</a:t>
            </a:r>
            <a:endParaRPr sz="2200">
              <a:latin typeface="Roboto"/>
              <a:ea typeface="Roboto"/>
              <a:cs typeface="Roboto"/>
              <a:sym typeface="Roboto"/>
            </a:endParaRPr>
          </a:p>
          <a:p>
            <a:pPr indent="0" lvl="0" marL="0" rtl="0" algn="l">
              <a:lnSpc>
                <a:spcPct val="80000"/>
              </a:lnSpc>
              <a:spcBef>
                <a:spcPts val="360"/>
              </a:spcBef>
              <a:spcAft>
                <a:spcPts val="0"/>
              </a:spcAft>
              <a:buNone/>
            </a:pPr>
            <a:r>
              <a:rPr lang="en-US" sz="2200">
                <a:latin typeface="Roboto"/>
                <a:ea typeface="Roboto"/>
                <a:cs typeface="Roboto"/>
                <a:sym typeface="Roboto"/>
              </a:rPr>
              <a:t>Good Naming &amp; Haystack Tagging</a:t>
            </a:r>
            <a:r>
              <a:rPr lang="en-US" sz="2200">
                <a:latin typeface="Roboto"/>
                <a:ea typeface="Roboto"/>
                <a:cs typeface="Roboto"/>
                <a:sym typeface="Roboto"/>
              </a:rPr>
              <a:t> </a:t>
            </a:r>
            <a:endParaRPr sz="2200">
              <a:latin typeface="Roboto"/>
              <a:ea typeface="Roboto"/>
              <a:cs typeface="Roboto"/>
              <a:sym typeface="Roboto"/>
            </a:endParaRPr>
          </a:p>
          <a:p>
            <a:pPr indent="0" lvl="0" marL="0" rtl="0" algn="l">
              <a:lnSpc>
                <a:spcPct val="80000"/>
              </a:lnSpc>
              <a:spcBef>
                <a:spcPts val="360"/>
              </a:spcBef>
              <a:spcAft>
                <a:spcPts val="0"/>
              </a:spcAft>
              <a:buNone/>
            </a:pPr>
            <a:r>
              <a:t/>
            </a:r>
            <a:endParaRPr sz="2200">
              <a:latin typeface="Roboto"/>
              <a:ea typeface="Roboto"/>
              <a:cs typeface="Roboto"/>
              <a:sym typeface="Roboto"/>
            </a:endParaRPr>
          </a:p>
        </p:txBody>
      </p:sp>
      <p:pic>
        <p:nvPicPr>
          <p:cNvPr id="385" name="Google Shape;385;p33"/>
          <p:cNvPicPr preferRelativeResize="0"/>
          <p:nvPr/>
        </p:nvPicPr>
        <p:blipFill>
          <a:blip r:embed="rId3">
            <a:alphaModFix/>
          </a:blip>
          <a:stretch>
            <a:fillRect/>
          </a:stretch>
        </p:blipFill>
        <p:spPr>
          <a:xfrm>
            <a:off x="6072950" y="741000"/>
            <a:ext cx="2562791" cy="3844200"/>
          </a:xfrm>
          <a:prstGeom prst="rect">
            <a:avLst/>
          </a:prstGeom>
          <a:noFill/>
          <a:ln>
            <a:noFill/>
          </a:ln>
          <a:effectLst>
            <a:outerShdw blurRad="57150" rotWithShape="0" algn="bl" dir="5400000" dist="19050">
              <a:srgbClr val="000000">
                <a:alpha val="50000"/>
              </a:srgbClr>
            </a:outerShdw>
          </a:effectLst>
        </p:spPr>
      </p:pic>
      <p:pic>
        <p:nvPicPr>
          <p:cNvPr id="386" name="Google Shape;386;p33"/>
          <p:cNvPicPr preferRelativeResize="0"/>
          <p:nvPr/>
        </p:nvPicPr>
        <p:blipFill rotWithShape="1">
          <a:blip r:embed="rId4">
            <a:alphaModFix/>
          </a:blip>
          <a:srcRect b="33715" l="0" r="0" t="33903"/>
          <a:stretch/>
        </p:blipFill>
        <p:spPr>
          <a:xfrm>
            <a:off x="5925588" y="152400"/>
            <a:ext cx="2857500" cy="518150"/>
          </a:xfrm>
          <a:prstGeom prst="rect">
            <a:avLst/>
          </a:prstGeom>
          <a:noFill/>
          <a:ln>
            <a:noFill/>
          </a:ln>
        </p:spPr>
      </p:pic>
      <p:pic>
        <p:nvPicPr>
          <p:cNvPr id="387" name="Google Shape;387;p33"/>
          <p:cNvPicPr preferRelativeResize="0"/>
          <p:nvPr/>
        </p:nvPicPr>
        <p:blipFill rotWithShape="1">
          <a:blip r:embed="rId5">
            <a:alphaModFix/>
          </a:blip>
          <a:srcRect b="57096" l="0" r="0" t="14008"/>
          <a:stretch/>
        </p:blipFill>
        <p:spPr>
          <a:xfrm>
            <a:off x="135875" y="895725"/>
            <a:ext cx="4436125" cy="1679201"/>
          </a:xfrm>
          <a:prstGeom prst="rect">
            <a:avLst/>
          </a:prstGeom>
          <a:noFill/>
          <a:ln>
            <a:noFill/>
          </a:ln>
          <a:effectLst>
            <a:outerShdw blurRad="57150" rotWithShape="0" algn="bl" dir="5400000" dist="19050">
              <a:srgbClr val="000000">
                <a:alpha val="50000"/>
              </a:srgbClr>
            </a:outerShdw>
          </a:effectLst>
        </p:spPr>
      </p:pic>
      <p:pic>
        <p:nvPicPr>
          <p:cNvPr id="388" name="Google Shape;388;p33"/>
          <p:cNvPicPr preferRelativeResize="0"/>
          <p:nvPr/>
        </p:nvPicPr>
        <p:blipFill rotWithShape="1">
          <a:blip r:embed="rId6">
            <a:alphaModFix/>
          </a:blip>
          <a:srcRect b="18747" l="0" r="0" t="5962"/>
          <a:stretch/>
        </p:blipFill>
        <p:spPr>
          <a:xfrm>
            <a:off x="2328400" y="1630775"/>
            <a:ext cx="3650376" cy="3002926"/>
          </a:xfrm>
          <a:prstGeom prst="rect">
            <a:avLst/>
          </a:prstGeom>
          <a:noFill/>
          <a:ln>
            <a:noFill/>
          </a:ln>
          <a:effectLst>
            <a:outerShdw blurRad="57150" rotWithShape="0" algn="bl" dir="5400000" dist="19050">
              <a:srgbClr val="000000">
                <a:alpha val="50000"/>
              </a:srgbClr>
            </a:outerShdw>
          </a:effectLst>
        </p:spPr>
      </p:pic>
      <p:sp>
        <p:nvSpPr>
          <p:cNvPr id="389" name="Google Shape;389;p33"/>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4"/>
          <p:cNvSpPr txBox="1"/>
          <p:nvPr>
            <p:ph type="title"/>
          </p:nvPr>
        </p:nvSpPr>
        <p:spPr>
          <a:xfrm>
            <a:off x="174990" y="1876607"/>
            <a:ext cx="8793900" cy="536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2800">
                <a:solidFill>
                  <a:schemeClr val="dk1"/>
                </a:solidFill>
                <a:latin typeface="Roboto"/>
                <a:ea typeface="Roboto"/>
                <a:cs typeface="Roboto"/>
                <a:sym typeface="Roboto"/>
              </a:rPr>
              <a:t>6</a:t>
            </a:r>
            <a:r>
              <a:rPr lang="en-US" sz="2800">
                <a:solidFill>
                  <a:schemeClr val="dk1"/>
                </a:solidFill>
                <a:latin typeface="Roboto"/>
                <a:ea typeface="Roboto"/>
                <a:cs typeface="Roboto"/>
                <a:sym typeface="Roboto"/>
              </a:rPr>
              <a:t>. </a:t>
            </a:r>
            <a:r>
              <a:rPr lang="en-US" sz="2800">
                <a:solidFill>
                  <a:schemeClr val="dk1"/>
                </a:solidFill>
                <a:latin typeface="Roboto"/>
                <a:ea typeface="Roboto"/>
                <a:cs typeface="Roboto"/>
                <a:sym typeface="Roboto"/>
              </a:rPr>
              <a:t>Customers’ Thoughts And Best Practices</a:t>
            </a:r>
            <a:endParaRPr>
              <a:latin typeface="Roboto Medium"/>
              <a:ea typeface="Roboto Medium"/>
              <a:cs typeface="Roboto Medium"/>
              <a:sym typeface="Roboto Medium"/>
            </a:endParaRPr>
          </a:p>
        </p:txBody>
      </p:sp>
      <p:sp>
        <p:nvSpPr>
          <p:cNvPr id="396" name="Google Shape;396;p34"/>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35"/>
          <p:cNvSpPr/>
          <p:nvPr/>
        </p:nvSpPr>
        <p:spPr>
          <a:xfrm>
            <a:off x="5436475" y="1430650"/>
            <a:ext cx="3252600" cy="1795800"/>
          </a:xfrm>
          <a:prstGeom prst="rect">
            <a:avLst/>
          </a:prstGeom>
          <a:solidFill>
            <a:schemeClr val="lt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5"/>
          <p:cNvSpPr txBox="1"/>
          <p:nvPr>
            <p:ph type="title"/>
          </p:nvPr>
        </p:nvSpPr>
        <p:spPr>
          <a:xfrm>
            <a:off x="174990" y="129382"/>
            <a:ext cx="8793900" cy="536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en-US" sz="2540">
                <a:latin typeface="Roboto Medium"/>
                <a:ea typeface="Roboto Medium"/>
                <a:cs typeface="Roboto Medium"/>
                <a:sym typeface="Roboto Medium"/>
              </a:rPr>
              <a:t>Large US REIT</a:t>
            </a:r>
            <a:r>
              <a:rPr lang="en-US" sz="2540">
                <a:latin typeface="Roboto Medium"/>
                <a:ea typeface="Roboto Medium"/>
                <a:cs typeface="Roboto Medium"/>
                <a:sym typeface="Roboto Medium"/>
              </a:rPr>
              <a:t> </a:t>
            </a:r>
            <a:endParaRPr sz="2540">
              <a:latin typeface="Roboto Medium"/>
              <a:ea typeface="Roboto Medium"/>
              <a:cs typeface="Roboto Medium"/>
              <a:sym typeface="Roboto Medium"/>
            </a:endParaRPr>
          </a:p>
        </p:txBody>
      </p:sp>
      <p:sp>
        <p:nvSpPr>
          <p:cNvPr id="404" name="Google Shape;404;p35"/>
          <p:cNvSpPr txBox="1"/>
          <p:nvPr/>
        </p:nvSpPr>
        <p:spPr>
          <a:xfrm>
            <a:off x="347100" y="783975"/>
            <a:ext cx="42249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Roboto"/>
                <a:ea typeface="Roboto"/>
                <a:cs typeface="Roboto"/>
                <a:sym typeface="Roboto"/>
              </a:rPr>
              <a:t>1. Does your company use semantic tagging for new BMSs? </a:t>
            </a:r>
            <a:r>
              <a:rPr b="1" lang="en-US">
                <a:latin typeface="Roboto"/>
                <a:ea typeface="Roboto"/>
                <a:cs typeface="Roboto"/>
                <a:sym typeface="Roboto"/>
              </a:rPr>
              <a:t>No</a:t>
            </a:r>
            <a:endParaRPr b="1">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US">
                <a:latin typeface="Roboto"/>
                <a:ea typeface="Roboto"/>
                <a:cs typeface="Roboto"/>
                <a:sym typeface="Roboto"/>
              </a:rPr>
              <a:t>2. Does your company have a standard BMS naming convention for new BMSs? </a:t>
            </a:r>
            <a:r>
              <a:rPr b="1" lang="en-US">
                <a:latin typeface="Roboto"/>
                <a:ea typeface="Roboto"/>
                <a:cs typeface="Roboto"/>
                <a:sym typeface="Roboto"/>
              </a:rPr>
              <a:t>No</a:t>
            </a:r>
            <a:endParaRPr b="1">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US">
                <a:latin typeface="Roboto"/>
                <a:ea typeface="Roboto"/>
                <a:cs typeface="Roboto"/>
                <a:sym typeface="Roboto"/>
              </a:rPr>
              <a:t>3. What are your thoughts on BMS tagging and standardized naming and how does their adoption benefit you as a company?  </a:t>
            </a:r>
            <a:r>
              <a:rPr b="1" lang="en-US">
                <a:latin typeface="Roboto"/>
                <a:ea typeface="Roboto"/>
                <a:cs typeface="Roboto"/>
                <a:sym typeface="Roboto"/>
              </a:rPr>
              <a:t>We rely on our MEP partners &amp; preferred Controls Contractors to provide the best solutions for us.</a:t>
            </a:r>
            <a:endParaRPr b="1">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US">
                <a:latin typeface="Roboto"/>
                <a:ea typeface="Roboto"/>
                <a:cs typeface="Roboto"/>
                <a:sym typeface="Roboto"/>
              </a:rPr>
              <a:t>4. Any challenges you're facing around the subject? </a:t>
            </a:r>
            <a:r>
              <a:rPr b="1" lang="en-US">
                <a:latin typeface="Roboto"/>
                <a:ea typeface="Roboto"/>
                <a:cs typeface="Roboto"/>
                <a:sym typeface="Roboto"/>
              </a:rPr>
              <a:t>We haven’t really paid attention to it so none</a:t>
            </a:r>
            <a:endParaRPr b="1">
              <a:latin typeface="Roboto"/>
              <a:ea typeface="Roboto"/>
              <a:cs typeface="Roboto"/>
              <a:sym typeface="Roboto"/>
            </a:endParaRPr>
          </a:p>
        </p:txBody>
      </p:sp>
      <p:pic>
        <p:nvPicPr>
          <p:cNvPr id="405" name="Google Shape;405;p35"/>
          <p:cNvPicPr preferRelativeResize="0"/>
          <p:nvPr/>
        </p:nvPicPr>
        <p:blipFill>
          <a:blip r:embed="rId3">
            <a:alphaModFix/>
          </a:blip>
          <a:stretch>
            <a:fillRect/>
          </a:stretch>
        </p:blipFill>
        <p:spPr>
          <a:xfrm>
            <a:off x="5546175" y="1628176"/>
            <a:ext cx="3144050" cy="1464475"/>
          </a:xfrm>
          <a:prstGeom prst="rect">
            <a:avLst/>
          </a:prstGeom>
          <a:noFill/>
          <a:ln>
            <a:noFill/>
          </a:ln>
        </p:spPr>
      </p:pic>
      <p:sp>
        <p:nvSpPr>
          <p:cNvPr id="406" name="Google Shape;406;p35"/>
          <p:cNvSpPr txBox="1"/>
          <p:nvPr/>
        </p:nvSpPr>
        <p:spPr>
          <a:xfrm>
            <a:off x="5415475" y="3257025"/>
            <a:ext cx="3252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000">
                <a:latin typeface="Libre Franklin"/>
                <a:ea typeface="Libre Franklin"/>
                <a:cs typeface="Libre Franklin"/>
                <a:sym typeface="Libre Franklin"/>
              </a:rPr>
              <a:t>Spec for new BMS upgrade</a:t>
            </a:r>
            <a:endParaRPr sz="1000">
              <a:latin typeface="Libre Franklin"/>
              <a:ea typeface="Libre Franklin"/>
              <a:cs typeface="Libre Franklin"/>
              <a:sym typeface="Libre Franklin"/>
            </a:endParaRPr>
          </a:p>
        </p:txBody>
      </p:sp>
      <p:sp>
        <p:nvSpPr>
          <p:cNvPr id="407" name="Google Shape;407;p35"/>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6"/>
          <p:cNvSpPr/>
          <p:nvPr/>
        </p:nvSpPr>
        <p:spPr>
          <a:xfrm>
            <a:off x="5689950" y="984875"/>
            <a:ext cx="2999100" cy="3529500"/>
          </a:xfrm>
          <a:prstGeom prst="rect">
            <a:avLst/>
          </a:prstGeom>
          <a:solidFill>
            <a:schemeClr val="lt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6"/>
          <p:cNvSpPr txBox="1"/>
          <p:nvPr>
            <p:ph type="title"/>
          </p:nvPr>
        </p:nvSpPr>
        <p:spPr>
          <a:xfrm>
            <a:off x="174990" y="129382"/>
            <a:ext cx="8793900" cy="536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en-US" sz="2540">
                <a:latin typeface="Roboto Medium"/>
                <a:ea typeface="Roboto Medium"/>
                <a:cs typeface="Roboto Medium"/>
                <a:sym typeface="Roboto Medium"/>
              </a:rPr>
              <a:t>Global Real Estate Owner</a:t>
            </a:r>
            <a:endParaRPr sz="2540">
              <a:latin typeface="Roboto Medium"/>
              <a:ea typeface="Roboto Medium"/>
              <a:cs typeface="Roboto Medium"/>
              <a:sym typeface="Roboto Medium"/>
            </a:endParaRPr>
          </a:p>
        </p:txBody>
      </p:sp>
      <p:grpSp>
        <p:nvGrpSpPr>
          <p:cNvPr id="415" name="Google Shape;415;p36"/>
          <p:cNvGrpSpPr/>
          <p:nvPr/>
        </p:nvGrpSpPr>
        <p:grpSpPr>
          <a:xfrm>
            <a:off x="5728830" y="1037933"/>
            <a:ext cx="2899495" cy="3452173"/>
            <a:chOff x="5728830" y="1037933"/>
            <a:chExt cx="2899495" cy="3452173"/>
          </a:xfrm>
        </p:grpSpPr>
        <p:grpSp>
          <p:nvGrpSpPr>
            <p:cNvPr id="416" name="Google Shape;416;p36"/>
            <p:cNvGrpSpPr/>
            <p:nvPr/>
          </p:nvGrpSpPr>
          <p:grpSpPr>
            <a:xfrm>
              <a:off x="5728830" y="1037933"/>
              <a:ext cx="2899462" cy="3452173"/>
              <a:chOff x="5388976" y="766832"/>
              <a:chExt cx="3580024" cy="3761356"/>
            </a:xfrm>
          </p:grpSpPr>
          <p:pic>
            <p:nvPicPr>
              <p:cNvPr id="417" name="Google Shape;417;p36"/>
              <p:cNvPicPr preferRelativeResize="0"/>
              <p:nvPr/>
            </p:nvPicPr>
            <p:blipFill>
              <a:blip r:embed="rId3">
                <a:alphaModFix/>
              </a:blip>
              <a:stretch>
                <a:fillRect/>
              </a:stretch>
            </p:blipFill>
            <p:spPr>
              <a:xfrm>
                <a:off x="5388976" y="766832"/>
                <a:ext cx="3580024" cy="1195650"/>
              </a:xfrm>
              <a:prstGeom prst="rect">
                <a:avLst/>
              </a:prstGeom>
              <a:noFill/>
              <a:ln>
                <a:noFill/>
              </a:ln>
            </p:spPr>
          </p:pic>
          <p:pic>
            <p:nvPicPr>
              <p:cNvPr id="418" name="Google Shape;418;p36"/>
              <p:cNvPicPr preferRelativeResize="0"/>
              <p:nvPr/>
            </p:nvPicPr>
            <p:blipFill>
              <a:blip r:embed="rId4">
                <a:alphaModFix/>
              </a:blip>
              <a:stretch>
                <a:fillRect/>
              </a:stretch>
            </p:blipFill>
            <p:spPr>
              <a:xfrm>
                <a:off x="5633374" y="1844639"/>
                <a:ext cx="3291450" cy="2683549"/>
              </a:xfrm>
              <a:prstGeom prst="rect">
                <a:avLst/>
              </a:prstGeom>
              <a:noFill/>
              <a:ln>
                <a:noFill/>
              </a:ln>
            </p:spPr>
          </p:pic>
        </p:grpSp>
        <p:sp>
          <p:nvSpPr>
            <p:cNvPr id="419" name="Google Shape;419;p36"/>
            <p:cNvSpPr/>
            <p:nvPr/>
          </p:nvSpPr>
          <p:spPr>
            <a:xfrm>
              <a:off x="8334325" y="1189800"/>
              <a:ext cx="294000" cy="1035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6"/>
            <p:cNvSpPr/>
            <p:nvPr/>
          </p:nvSpPr>
          <p:spPr>
            <a:xfrm>
              <a:off x="7872425" y="2799525"/>
              <a:ext cx="655800" cy="1035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1" name="Google Shape;421;p36"/>
          <p:cNvSpPr txBox="1"/>
          <p:nvPr/>
        </p:nvSpPr>
        <p:spPr>
          <a:xfrm>
            <a:off x="347025" y="984875"/>
            <a:ext cx="42555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Roboto"/>
                <a:ea typeface="Roboto"/>
                <a:cs typeface="Roboto"/>
                <a:sym typeface="Roboto"/>
              </a:rPr>
              <a:t>1. Does your company use semantic tagging for new BMSs? </a:t>
            </a:r>
            <a:r>
              <a:rPr b="1" lang="en-US">
                <a:latin typeface="Roboto"/>
                <a:ea typeface="Roboto"/>
                <a:cs typeface="Roboto"/>
                <a:sym typeface="Roboto"/>
              </a:rPr>
              <a:t>Yes, starting with a new building, we will be using semantic tagging.</a:t>
            </a:r>
            <a:endParaRPr b="1">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US">
                <a:latin typeface="Roboto"/>
                <a:ea typeface="Roboto"/>
                <a:cs typeface="Roboto"/>
                <a:sym typeface="Roboto"/>
              </a:rPr>
              <a:t>2. Does your company have a standard BMS naming convention for new BMSs? </a:t>
            </a:r>
            <a:r>
              <a:rPr b="1" lang="en-US">
                <a:latin typeface="Roboto"/>
                <a:ea typeface="Roboto"/>
                <a:cs typeface="Roboto"/>
                <a:sym typeface="Roboto"/>
              </a:rPr>
              <a:t>No.  not yet.</a:t>
            </a:r>
            <a:endParaRPr b="1">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US">
                <a:latin typeface="Roboto"/>
                <a:ea typeface="Roboto"/>
                <a:cs typeface="Roboto"/>
                <a:sym typeface="Roboto"/>
              </a:rPr>
              <a:t>3. What are your thoughts on BMS tagging and standardized naming and how does their adoption benefit you as a company?  </a:t>
            </a:r>
            <a:r>
              <a:rPr b="1" lang="en-US">
                <a:latin typeface="Roboto"/>
                <a:ea typeface="Roboto"/>
                <a:cs typeface="Roboto"/>
                <a:sym typeface="Roboto"/>
              </a:rPr>
              <a:t>I think its great and will help with future integrations</a:t>
            </a:r>
            <a:endParaRPr b="1">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US">
                <a:latin typeface="Roboto"/>
                <a:ea typeface="Roboto"/>
                <a:cs typeface="Roboto"/>
                <a:sym typeface="Roboto"/>
              </a:rPr>
              <a:t>4. Any challenges you're facing around the subject? </a:t>
            </a:r>
            <a:r>
              <a:rPr b="1" lang="en-US">
                <a:latin typeface="Roboto"/>
                <a:ea typeface="Roboto"/>
                <a:cs typeface="Roboto"/>
                <a:sym typeface="Roboto"/>
              </a:rPr>
              <a:t>No challenges yet.</a:t>
            </a:r>
            <a:endParaRPr b="1">
              <a:latin typeface="Roboto"/>
              <a:ea typeface="Roboto"/>
              <a:cs typeface="Roboto"/>
              <a:sym typeface="Roboto"/>
            </a:endParaRPr>
          </a:p>
        </p:txBody>
      </p:sp>
      <p:sp>
        <p:nvSpPr>
          <p:cNvPr id="422" name="Google Shape;422;p36"/>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7"/>
          <p:cNvSpPr txBox="1"/>
          <p:nvPr>
            <p:ph type="title"/>
          </p:nvPr>
        </p:nvSpPr>
        <p:spPr>
          <a:xfrm>
            <a:off x="174990" y="129382"/>
            <a:ext cx="8793900" cy="536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en-US" sz="2540">
                <a:latin typeface="Roboto Medium"/>
                <a:ea typeface="Roboto Medium"/>
                <a:cs typeface="Roboto Medium"/>
                <a:sym typeface="Roboto Medium"/>
              </a:rPr>
              <a:t>Large Canadian REIT </a:t>
            </a:r>
            <a:endParaRPr sz="2540">
              <a:latin typeface="Roboto Medium"/>
              <a:ea typeface="Roboto Medium"/>
              <a:cs typeface="Roboto Medium"/>
              <a:sym typeface="Roboto Medium"/>
            </a:endParaRPr>
          </a:p>
        </p:txBody>
      </p:sp>
      <p:sp>
        <p:nvSpPr>
          <p:cNvPr id="429" name="Google Shape;429;p37"/>
          <p:cNvSpPr txBox="1"/>
          <p:nvPr/>
        </p:nvSpPr>
        <p:spPr>
          <a:xfrm>
            <a:off x="334850" y="814400"/>
            <a:ext cx="40119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Roboto"/>
                <a:ea typeface="Roboto"/>
                <a:cs typeface="Roboto"/>
                <a:sym typeface="Roboto"/>
              </a:rPr>
              <a:t>1. Does your company use semantic tagging for new BMSs? </a:t>
            </a:r>
            <a:r>
              <a:rPr b="1" lang="en-US">
                <a:latin typeface="Roboto"/>
                <a:ea typeface="Roboto"/>
                <a:cs typeface="Roboto"/>
                <a:sym typeface="Roboto"/>
              </a:rPr>
              <a:t>Yes</a:t>
            </a:r>
            <a:endParaRPr b="1">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US">
                <a:latin typeface="Roboto"/>
                <a:ea typeface="Roboto"/>
                <a:cs typeface="Roboto"/>
                <a:sym typeface="Roboto"/>
              </a:rPr>
              <a:t>2. Does your company have a standard BMS naming convention for new BMSs? </a:t>
            </a:r>
            <a:r>
              <a:rPr b="1" lang="en-US">
                <a:latin typeface="Roboto"/>
                <a:ea typeface="Roboto"/>
                <a:cs typeface="Roboto"/>
                <a:sym typeface="Roboto"/>
              </a:rPr>
              <a:t>Yes</a:t>
            </a:r>
            <a:endParaRPr b="1">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US">
                <a:latin typeface="Roboto"/>
                <a:ea typeface="Roboto"/>
                <a:cs typeface="Roboto"/>
                <a:sym typeface="Roboto"/>
              </a:rPr>
              <a:t>3. What are your thoughts on BMS tagging and standardized naming and how does their adoption benefit you as a company?  </a:t>
            </a:r>
            <a:r>
              <a:rPr b="1" lang="en-US">
                <a:latin typeface="Roboto"/>
                <a:ea typeface="Roboto"/>
                <a:cs typeface="Roboto"/>
                <a:sym typeface="Roboto"/>
              </a:rPr>
              <a:t>It’s a requirement for us to get the most out of the systems we’re installing.  Data is critical to the operations of our assets.</a:t>
            </a:r>
            <a:endParaRPr b="1">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US">
                <a:latin typeface="Roboto"/>
                <a:ea typeface="Roboto"/>
                <a:cs typeface="Roboto"/>
                <a:sym typeface="Roboto"/>
              </a:rPr>
              <a:t>4. Any challenges you're facing around the subject? </a:t>
            </a:r>
            <a:r>
              <a:rPr b="1" lang="en-US">
                <a:latin typeface="Roboto"/>
                <a:ea typeface="Roboto"/>
                <a:cs typeface="Roboto"/>
                <a:sym typeface="Roboto"/>
              </a:rPr>
              <a:t>Vendors &amp; manufacturer following our specifications</a:t>
            </a:r>
            <a:endParaRPr b="1">
              <a:latin typeface="Roboto"/>
              <a:ea typeface="Roboto"/>
              <a:cs typeface="Roboto"/>
              <a:sym typeface="Roboto"/>
            </a:endParaRPr>
          </a:p>
        </p:txBody>
      </p:sp>
      <p:pic>
        <p:nvPicPr>
          <p:cNvPr id="430" name="Google Shape;430;p37"/>
          <p:cNvPicPr preferRelativeResize="0"/>
          <p:nvPr/>
        </p:nvPicPr>
        <p:blipFill>
          <a:blip r:embed="rId3">
            <a:alphaModFix/>
          </a:blip>
          <a:stretch>
            <a:fillRect/>
          </a:stretch>
        </p:blipFill>
        <p:spPr>
          <a:xfrm>
            <a:off x="4572000" y="752186"/>
            <a:ext cx="3405825" cy="2206363"/>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431" name="Google Shape;431;p37"/>
          <p:cNvPicPr preferRelativeResize="0"/>
          <p:nvPr/>
        </p:nvPicPr>
        <p:blipFill>
          <a:blip r:embed="rId4">
            <a:alphaModFix/>
          </a:blip>
          <a:stretch>
            <a:fillRect/>
          </a:stretch>
        </p:blipFill>
        <p:spPr>
          <a:xfrm>
            <a:off x="5512625" y="2222575"/>
            <a:ext cx="3307475" cy="2386100"/>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432" name="Google Shape;432;p37"/>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8"/>
          <p:cNvSpPr txBox="1"/>
          <p:nvPr>
            <p:ph type="title"/>
          </p:nvPr>
        </p:nvSpPr>
        <p:spPr>
          <a:xfrm>
            <a:off x="174990" y="1876607"/>
            <a:ext cx="8793900" cy="536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2800">
                <a:solidFill>
                  <a:schemeClr val="dk1"/>
                </a:solidFill>
                <a:latin typeface="Roboto"/>
                <a:ea typeface="Roboto"/>
                <a:cs typeface="Roboto"/>
                <a:sym typeface="Roboto"/>
              </a:rPr>
              <a:t>7</a:t>
            </a:r>
            <a:r>
              <a:rPr lang="en-US" sz="2800">
                <a:solidFill>
                  <a:schemeClr val="dk1"/>
                </a:solidFill>
                <a:latin typeface="Roboto"/>
                <a:ea typeface="Roboto"/>
                <a:cs typeface="Roboto"/>
                <a:sym typeface="Roboto"/>
              </a:rPr>
              <a:t>. </a:t>
            </a:r>
            <a:r>
              <a:rPr lang="en-US" sz="2800">
                <a:solidFill>
                  <a:schemeClr val="dk1"/>
                </a:solidFill>
                <a:latin typeface="Roboto"/>
                <a:ea typeface="Roboto"/>
                <a:cs typeface="Roboto"/>
                <a:sym typeface="Roboto"/>
              </a:rPr>
              <a:t>What PD Is Doing To Overcome Challenges</a:t>
            </a:r>
            <a:endParaRPr>
              <a:latin typeface="Roboto"/>
              <a:ea typeface="Roboto"/>
              <a:cs typeface="Roboto"/>
              <a:sym typeface="Roboto"/>
            </a:endParaRPr>
          </a:p>
        </p:txBody>
      </p:sp>
      <p:sp>
        <p:nvSpPr>
          <p:cNvPr id="439" name="Google Shape;439;p38"/>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39"/>
          <p:cNvSpPr txBox="1"/>
          <p:nvPr>
            <p:ph idx="1" type="body"/>
          </p:nvPr>
        </p:nvSpPr>
        <p:spPr>
          <a:xfrm>
            <a:off x="183275" y="510925"/>
            <a:ext cx="5411400" cy="3397500"/>
          </a:xfrm>
          <a:prstGeom prst="rect">
            <a:avLst/>
          </a:prstGeom>
        </p:spPr>
        <p:txBody>
          <a:bodyPr anchorCtr="0" anchor="t" bIns="45700" lIns="91425" spcFirstLastPara="1" rIns="91425" wrap="square" tIns="45700">
            <a:noAutofit/>
          </a:bodyPr>
          <a:lstStyle/>
          <a:p>
            <a:pPr indent="-304165" lvl="0" marL="457200" rtl="0" algn="l">
              <a:lnSpc>
                <a:spcPct val="80000"/>
              </a:lnSpc>
              <a:spcBef>
                <a:spcPts val="360"/>
              </a:spcBef>
              <a:spcAft>
                <a:spcPts val="0"/>
              </a:spcAft>
              <a:buSzPts val="1190"/>
              <a:buFont typeface="Roboto"/>
              <a:buAutoNum type="arabicPeriod"/>
            </a:pPr>
            <a:r>
              <a:rPr lang="en-US" sz="1740">
                <a:latin typeface="Roboto"/>
                <a:ea typeface="Roboto"/>
                <a:cs typeface="Roboto"/>
                <a:sym typeface="Roboto"/>
              </a:rPr>
              <a:t>Industry &amp; customers are moving too slow adopt tagging.</a:t>
            </a:r>
            <a:endParaRPr sz="1740">
              <a:latin typeface="Roboto"/>
              <a:ea typeface="Roboto"/>
              <a:cs typeface="Roboto"/>
              <a:sym typeface="Roboto"/>
            </a:endParaRPr>
          </a:p>
          <a:p>
            <a:pPr indent="0" lvl="0" marL="457200" rtl="0" algn="l">
              <a:lnSpc>
                <a:spcPct val="80000"/>
              </a:lnSpc>
              <a:spcBef>
                <a:spcPts val="360"/>
              </a:spcBef>
              <a:spcAft>
                <a:spcPts val="0"/>
              </a:spcAft>
              <a:buSzPts val="605"/>
              <a:buNone/>
            </a:pPr>
            <a:r>
              <a:t/>
            </a:r>
            <a:endParaRPr sz="1740">
              <a:latin typeface="Roboto"/>
              <a:ea typeface="Roboto"/>
              <a:cs typeface="Roboto"/>
              <a:sym typeface="Roboto"/>
            </a:endParaRPr>
          </a:p>
          <a:p>
            <a:pPr indent="-304165" lvl="0" marL="457200" rtl="0" algn="l">
              <a:lnSpc>
                <a:spcPct val="80000"/>
              </a:lnSpc>
              <a:spcBef>
                <a:spcPts val="360"/>
              </a:spcBef>
              <a:spcAft>
                <a:spcPts val="0"/>
              </a:spcAft>
              <a:buSzPts val="1190"/>
              <a:buFont typeface="Roboto"/>
              <a:buAutoNum type="arabicPeriod"/>
            </a:pPr>
            <a:r>
              <a:rPr lang="en-US" sz="1740">
                <a:latin typeface="Roboto"/>
                <a:ea typeface="Roboto"/>
                <a:cs typeface="Roboto"/>
                <a:sym typeface="Roboto"/>
              </a:rPr>
              <a:t>Tagging is critical to the speed and accuracy of onboarding, maintaining our customers and supporting third party applications.</a:t>
            </a:r>
            <a:endParaRPr sz="1740">
              <a:latin typeface="Roboto"/>
              <a:ea typeface="Roboto"/>
              <a:cs typeface="Roboto"/>
              <a:sym typeface="Roboto"/>
            </a:endParaRPr>
          </a:p>
          <a:p>
            <a:pPr indent="0" lvl="0" marL="457200" rtl="0" algn="l">
              <a:lnSpc>
                <a:spcPct val="80000"/>
              </a:lnSpc>
              <a:spcBef>
                <a:spcPts val="360"/>
              </a:spcBef>
              <a:spcAft>
                <a:spcPts val="0"/>
              </a:spcAft>
              <a:buSzPts val="605"/>
              <a:buNone/>
            </a:pPr>
            <a:r>
              <a:t/>
            </a:r>
            <a:endParaRPr sz="1740">
              <a:latin typeface="Roboto"/>
              <a:ea typeface="Roboto"/>
              <a:cs typeface="Roboto"/>
              <a:sym typeface="Roboto"/>
            </a:endParaRPr>
          </a:p>
          <a:p>
            <a:pPr indent="-304165" lvl="0" marL="457200" rtl="0" algn="l">
              <a:lnSpc>
                <a:spcPct val="80000"/>
              </a:lnSpc>
              <a:spcBef>
                <a:spcPts val="360"/>
              </a:spcBef>
              <a:spcAft>
                <a:spcPts val="0"/>
              </a:spcAft>
              <a:buSzPts val="1190"/>
              <a:buFont typeface="Roboto"/>
              <a:buAutoNum type="arabicPeriod"/>
            </a:pPr>
            <a:r>
              <a:rPr lang="en-US" sz="1740">
                <a:latin typeface="Roboto"/>
                <a:ea typeface="Roboto"/>
                <a:cs typeface="Roboto"/>
                <a:sym typeface="Roboto"/>
              </a:rPr>
              <a:t>We have an </a:t>
            </a:r>
            <a:r>
              <a:rPr lang="en-US" sz="1740">
                <a:latin typeface="Roboto"/>
                <a:ea typeface="Roboto"/>
                <a:cs typeface="Roboto"/>
                <a:sym typeface="Roboto"/>
              </a:rPr>
              <a:t>anonymized</a:t>
            </a:r>
            <a:r>
              <a:rPr lang="en-US" sz="1740">
                <a:latin typeface="Roboto"/>
                <a:ea typeface="Roboto"/>
                <a:cs typeface="Roboto"/>
                <a:sym typeface="Roboto"/>
              </a:rPr>
              <a:t> database of </a:t>
            </a:r>
            <a:r>
              <a:rPr lang="en-US" sz="1740">
                <a:latin typeface="Roboto"/>
                <a:ea typeface="Roboto"/>
                <a:cs typeface="Roboto"/>
                <a:sym typeface="Roboto"/>
              </a:rPr>
              <a:t>hundreds</a:t>
            </a:r>
            <a:r>
              <a:rPr lang="en-US" sz="1740">
                <a:latin typeface="Roboto"/>
                <a:ea typeface="Roboto"/>
                <a:cs typeface="Roboto"/>
                <a:sym typeface="Roboto"/>
              </a:rPr>
              <a:t> of buildings with tagging available to us.</a:t>
            </a:r>
            <a:endParaRPr sz="1740">
              <a:latin typeface="Roboto"/>
              <a:ea typeface="Roboto"/>
              <a:cs typeface="Roboto"/>
              <a:sym typeface="Roboto"/>
            </a:endParaRPr>
          </a:p>
          <a:p>
            <a:pPr indent="0" lvl="0" marL="457200" rtl="0" algn="l">
              <a:lnSpc>
                <a:spcPct val="80000"/>
              </a:lnSpc>
              <a:spcBef>
                <a:spcPts val="360"/>
              </a:spcBef>
              <a:spcAft>
                <a:spcPts val="0"/>
              </a:spcAft>
              <a:buSzPts val="605"/>
              <a:buNone/>
            </a:pPr>
            <a:r>
              <a:t/>
            </a:r>
            <a:endParaRPr sz="1740">
              <a:latin typeface="Roboto"/>
              <a:ea typeface="Roboto"/>
              <a:cs typeface="Roboto"/>
              <a:sym typeface="Roboto"/>
            </a:endParaRPr>
          </a:p>
          <a:p>
            <a:pPr indent="-304165" lvl="0" marL="457200" rtl="0" algn="l">
              <a:lnSpc>
                <a:spcPct val="80000"/>
              </a:lnSpc>
              <a:spcBef>
                <a:spcPts val="360"/>
              </a:spcBef>
              <a:spcAft>
                <a:spcPts val="0"/>
              </a:spcAft>
              <a:buSzPts val="1190"/>
              <a:buFont typeface="Roboto"/>
              <a:buAutoNum type="arabicPeriod"/>
            </a:pPr>
            <a:r>
              <a:rPr lang="en-US" sz="1740">
                <a:latin typeface="Roboto"/>
                <a:ea typeface="Roboto"/>
                <a:cs typeface="Roboto"/>
                <a:sym typeface="Roboto"/>
              </a:rPr>
              <a:t>We have a team of data scientists &amp; software engineers.</a:t>
            </a:r>
            <a:endParaRPr sz="1740">
              <a:latin typeface="Roboto"/>
              <a:ea typeface="Roboto"/>
              <a:cs typeface="Roboto"/>
              <a:sym typeface="Roboto"/>
            </a:endParaRPr>
          </a:p>
          <a:p>
            <a:pPr indent="0" lvl="0" marL="457200" rtl="0" algn="l">
              <a:lnSpc>
                <a:spcPct val="80000"/>
              </a:lnSpc>
              <a:spcBef>
                <a:spcPts val="360"/>
              </a:spcBef>
              <a:spcAft>
                <a:spcPts val="0"/>
              </a:spcAft>
              <a:buSzPts val="605"/>
              <a:buNone/>
            </a:pPr>
            <a:r>
              <a:t/>
            </a:r>
            <a:endParaRPr sz="1740">
              <a:latin typeface="Roboto"/>
              <a:ea typeface="Roboto"/>
              <a:cs typeface="Roboto"/>
              <a:sym typeface="Roboto"/>
            </a:endParaRPr>
          </a:p>
          <a:p>
            <a:pPr indent="-304165" lvl="0" marL="457200" rtl="0" algn="l">
              <a:lnSpc>
                <a:spcPct val="80000"/>
              </a:lnSpc>
              <a:spcBef>
                <a:spcPts val="360"/>
              </a:spcBef>
              <a:spcAft>
                <a:spcPts val="0"/>
              </a:spcAft>
              <a:buSzPts val="1190"/>
              <a:buFont typeface="Roboto"/>
              <a:buAutoNum type="arabicPeriod"/>
            </a:pPr>
            <a:r>
              <a:rPr lang="en-US" sz="1740">
                <a:latin typeface="Roboto"/>
                <a:ea typeface="Roboto"/>
                <a:cs typeface="Roboto"/>
                <a:sym typeface="Roboto"/>
              </a:rPr>
              <a:t>We are working on solving this problem with software powered by AI &amp; ML that gets smarter over time.</a:t>
            </a:r>
            <a:endParaRPr sz="1740">
              <a:latin typeface="Roboto"/>
              <a:ea typeface="Roboto"/>
              <a:cs typeface="Roboto"/>
              <a:sym typeface="Roboto"/>
            </a:endParaRPr>
          </a:p>
        </p:txBody>
      </p:sp>
      <p:pic>
        <p:nvPicPr>
          <p:cNvPr id="446" name="Google Shape;446;p39"/>
          <p:cNvPicPr preferRelativeResize="0"/>
          <p:nvPr/>
        </p:nvPicPr>
        <p:blipFill rotWithShape="1">
          <a:blip r:embed="rId3">
            <a:alphaModFix/>
          </a:blip>
          <a:srcRect b="7458" l="0" r="0" t="0"/>
          <a:stretch/>
        </p:blipFill>
        <p:spPr>
          <a:xfrm>
            <a:off x="5996550" y="1056825"/>
            <a:ext cx="2593199" cy="2583749"/>
          </a:xfrm>
          <a:prstGeom prst="rect">
            <a:avLst/>
          </a:prstGeom>
          <a:noFill/>
          <a:ln>
            <a:noFill/>
          </a:ln>
        </p:spPr>
      </p:pic>
      <p:sp>
        <p:nvSpPr>
          <p:cNvPr id="447" name="Google Shape;447;p39"/>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3"/>
          <p:cNvSpPr txBox="1"/>
          <p:nvPr>
            <p:ph type="title"/>
          </p:nvPr>
        </p:nvSpPr>
        <p:spPr>
          <a:xfrm>
            <a:off x="174990" y="102682"/>
            <a:ext cx="8794020" cy="536781"/>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000000"/>
              </a:buClr>
              <a:buSzPct val="100000"/>
              <a:buFont typeface="Libre Franklin Medium"/>
              <a:buNone/>
            </a:pPr>
            <a:r>
              <a:rPr lang="en-US">
                <a:latin typeface="Roboto Medium"/>
                <a:ea typeface="Roboto Medium"/>
                <a:cs typeface="Roboto Medium"/>
                <a:sym typeface="Roboto Medium"/>
              </a:rPr>
              <a:t>Agenda</a:t>
            </a:r>
            <a:endParaRPr>
              <a:latin typeface="Roboto Medium"/>
              <a:ea typeface="Roboto Medium"/>
              <a:cs typeface="Roboto Medium"/>
              <a:sym typeface="Roboto Medium"/>
            </a:endParaRPr>
          </a:p>
        </p:txBody>
      </p:sp>
      <p:sp>
        <p:nvSpPr>
          <p:cNvPr id="79" name="Google Shape;79;p13"/>
          <p:cNvSpPr txBox="1"/>
          <p:nvPr>
            <p:ph idx="1" type="body"/>
          </p:nvPr>
        </p:nvSpPr>
        <p:spPr>
          <a:xfrm>
            <a:off x="457200" y="969612"/>
            <a:ext cx="8229600" cy="3397500"/>
          </a:xfrm>
          <a:prstGeom prst="rect">
            <a:avLst/>
          </a:prstGeom>
          <a:noFill/>
          <a:ln>
            <a:noFill/>
          </a:ln>
        </p:spPr>
        <p:txBody>
          <a:bodyPr anchorCtr="0" anchor="t" bIns="45700" lIns="91425" spcFirstLastPara="1" rIns="91425" wrap="square" tIns="45700">
            <a:normAutofit/>
          </a:bodyPr>
          <a:lstStyle/>
          <a:p>
            <a:pPr indent="-279400" lvl="0" marL="457200" rtl="0" algn="l">
              <a:spcBef>
                <a:spcPts val="0"/>
              </a:spcBef>
              <a:spcAft>
                <a:spcPts val="0"/>
              </a:spcAft>
              <a:buSzPts val="800"/>
              <a:buFont typeface="Roboto"/>
              <a:buAutoNum type="arabicPeriod"/>
            </a:pPr>
            <a:r>
              <a:rPr lang="en-US" sz="1800">
                <a:latin typeface="Roboto"/>
                <a:ea typeface="Roboto"/>
                <a:cs typeface="Roboto"/>
                <a:sym typeface="Roboto"/>
              </a:rPr>
              <a:t>About Me</a:t>
            </a:r>
            <a:endParaRPr sz="1800">
              <a:latin typeface="Roboto"/>
              <a:ea typeface="Roboto"/>
              <a:cs typeface="Roboto"/>
              <a:sym typeface="Roboto"/>
            </a:endParaRPr>
          </a:p>
          <a:p>
            <a:pPr indent="-279400" lvl="0" marL="457200" rtl="0" algn="l">
              <a:spcBef>
                <a:spcPts val="0"/>
              </a:spcBef>
              <a:spcAft>
                <a:spcPts val="0"/>
              </a:spcAft>
              <a:buSzPts val="800"/>
              <a:buFont typeface="Roboto"/>
              <a:buAutoNum type="arabicPeriod"/>
            </a:pPr>
            <a:r>
              <a:rPr lang="en-US" sz="1800">
                <a:latin typeface="Roboto"/>
                <a:ea typeface="Roboto"/>
                <a:cs typeface="Roboto"/>
                <a:sym typeface="Roboto"/>
              </a:rPr>
              <a:t>Pre Project Haystack Landscape</a:t>
            </a:r>
            <a:endParaRPr sz="1800">
              <a:latin typeface="Roboto"/>
              <a:ea typeface="Roboto"/>
              <a:cs typeface="Roboto"/>
              <a:sym typeface="Roboto"/>
            </a:endParaRPr>
          </a:p>
          <a:p>
            <a:pPr indent="-279400" lvl="0" marL="457200" rtl="0" algn="l">
              <a:spcBef>
                <a:spcPts val="0"/>
              </a:spcBef>
              <a:spcAft>
                <a:spcPts val="0"/>
              </a:spcAft>
              <a:buSzPts val="800"/>
              <a:buFont typeface="Roboto"/>
              <a:buAutoNum type="arabicPeriod"/>
            </a:pPr>
            <a:r>
              <a:rPr lang="en-US" sz="1800">
                <a:latin typeface="Roboto"/>
                <a:ea typeface="Roboto"/>
                <a:cs typeface="Roboto"/>
                <a:sym typeface="Roboto"/>
              </a:rPr>
              <a:t>Overview &amp; Why Tagging Is Important To PD</a:t>
            </a:r>
            <a:endParaRPr sz="1800">
              <a:latin typeface="Roboto"/>
              <a:ea typeface="Roboto"/>
              <a:cs typeface="Roboto"/>
              <a:sym typeface="Roboto"/>
            </a:endParaRPr>
          </a:p>
          <a:p>
            <a:pPr indent="-279400" lvl="0" marL="457200" rtl="0" algn="l">
              <a:spcBef>
                <a:spcPts val="0"/>
              </a:spcBef>
              <a:spcAft>
                <a:spcPts val="0"/>
              </a:spcAft>
              <a:buSzPts val="800"/>
              <a:buFont typeface="Roboto"/>
              <a:buAutoNum type="arabicPeriod"/>
            </a:pPr>
            <a:r>
              <a:rPr lang="en-US" sz="1800">
                <a:latin typeface="Roboto"/>
                <a:ea typeface="Roboto"/>
                <a:cs typeface="Roboto"/>
                <a:sym typeface="Roboto"/>
              </a:rPr>
              <a:t>Types Of Buildings PD Integrates</a:t>
            </a:r>
            <a:endParaRPr sz="1800">
              <a:latin typeface="Roboto"/>
              <a:ea typeface="Roboto"/>
              <a:cs typeface="Roboto"/>
              <a:sym typeface="Roboto"/>
            </a:endParaRPr>
          </a:p>
          <a:p>
            <a:pPr indent="-279400" lvl="0" marL="457200" rtl="0" algn="l">
              <a:spcBef>
                <a:spcPts val="0"/>
              </a:spcBef>
              <a:spcAft>
                <a:spcPts val="0"/>
              </a:spcAft>
              <a:buSzPts val="800"/>
              <a:buFont typeface="Roboto"/>
              <a:buAutoNum type="arabicPeriod"/>
            </a:pPr>
            <a:r>
              <a:rPr lang="en-US" sz="1800">
                <a:latin typeface="Roboto"/>
                <a:ea typeface="Roboto"/>
                <a:cs typeface="Roboto"/>
                <a:sym typeface="Roboto"/>
              </a:rPr>
              <a:t>What We Are Seeing In The Market</a:t>
            </a:r>
            <a:endParaRPr sz="1800">
              <a:latin typeface="Roboto"/>
              <a:ea typeface="Roboto"/>
              <a:cs typeface="Roboto"/>
              <a:sym typeface="Roboto"/>
            </a:endParaRPr>
          </a:p>
          <a:p>
            <a:pPr indent="-279400" lvl="0" marL="457200" rtl="0" algn="l">
              <a:spcBef>
                <a:spcPts val="0"/>
              </a:spcBef>
              <a:spcAft>
                <a:spcPts val="0"/>
              </a:spcAft>
              <a:buSzPts val="800"/>
              <a:buFont typeface="Roboto"/>
              <a:buAutoNum type="arabicPeriod"/>
            </a:pPr>
            <a:r>
              <a:rPr lang="en-US" sz="1800">
                <a:latin typeface="Roboto"/>
                <a:ea typeface="Roboto"/>
                <a:cs typeface="Roboto"/>
                <a:sym typeface="Roboto"/>
              </a:rPr>
              <a:t>Customers Thoughts And Best Practices</a:t>
            </a:r>
            <a:endParaRPr sz="1800">
              <a:latin typeface="Roboto"/>
              <a:ea typeface="Roboto"/>
              <a:cs typeface="Roboto"/>
              <a:sym typeface="Roboto"/>
            </a:endParaRPr>
          </a:p>
          <a:p>
            <a:pPr indent="-279400" lvl="0" marL="457200" rtl="0" algn="l">
              <a:spcBef>
                <a:spcPts val="0"/>
              </a:spcBef>
              <a:spcAft>
                <a:spcPts val="0"/>
              </a:spcAft>
              <a:buSzPts val="800"/>
              <a:buFont typeface="Roboto"/>
              <a:buAutoNum type="arabicPeriod"/>
            </a:pPr>
            <a:r>
              <a:rPr lang="en-US" sz="1800">
                <a:latin typeface="Roboto"/>
                <a:ea typeface="Roboto"/>
                <a:cs typeface="Roboto"/>
                <a:sym typeface="Roboto"/>
              </a:rPr>
              <a:t>What PD Is Doing To Overcome Challenges</a:t>
            </a:r>
            <a:endParaRPr sz="1800">
              <a:latin typeface="Roboto"/>
              <a:ea typeface="Roboto"/>
              <a:cs typeface="Roboto"/>
              <a:sym typeface="Roboto"/>
            </a:endParaRPr>
          </a:p>
          <a:p>
            <a:pPr indent="0" lvl="0" marL="0" rtl="0" algn="l">
              <a:spcBef>
                <a:spcPts val="0"/>
              </a:spcBef>
              <a:spcAft>
                <a:spcPts val="0"/>
              </a:spcAft>
              <a:buNone/>
            </a:pPr>
            <a:r>
              <a:t/>
            </a:r>
            <a:endParaRPr sz="1800">
              <a:latin typeface="Roboto"/>
              <a:ea typeface="Roboto"/>
              <a:cs typeface="Roboto"/>
              <a:sym typeface="Roboto"/>
            </a:endParaRPr>
          </a:p>
        </p:txBody>
      </p:sp>
      <p:sp>
        <p:nvSpPr>
          <p:cNvPr id="80" name="Google Shape;80;p13"/>
          <p:cNvSpPr txBox="1"/>
          <p:nvPr>
            <p:ph idx="12" type="sldNum"/>
          </p:nvPr>
        </p:nvSpPr>
        <p:spPr>
          <a:xfrm>
            <a:off x="68354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40"/>
          <p:cNvSpPr txBox="1"/>
          <p:nvPr/>
        </p:nvSpPr>
        <p:spPr>
          <a:xfrm>
            <a:off x="373200" y="213797"/>
            <a:ext cx="6778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Roboto"/>
                <a:ea typeface="Roboto"/>
                <a:cs typeface="Roboto"/>
                <a:sym typeface="Roboto"/>
              </a:rPr>
              <a:t>Interoperability</a:t>
            </a:r>
            <a:endParaRPr sz="1000">
              <a:latin typeface="Roboto"/>
              <a:ea typeface="Roboto"/>
              <a:cs typeface="Roboto"/>
              <a:sym typeface="Roboto"/>
            </a:endParaRPr>
          </a:p>
        </p:txBody>
      </p:sp>
      <p:pic>
        <p:nvPicPr>
          <p:cNvPr id="454" name="Google Shape;454;p40"/>
          <p:cNvPicPr preferRelativeResize="0"/>
          <p:nvPr/>
        </p:nvPicPr>
        <p:blipFill>
          <a:blip r:embed="rId3">
            <a:alphaModFix/>
          </a:blip>
          <a:stretch>
            <a:fillRect/>
          </a:stretch>
        </p:blipFill>
        <p:spPr>
          <a:xfrm>
            <a:off x="306075" y="1304416"/>
            <a:ext cx="1596475" cy="2366051"/>
          </a:xfrm>
          <a:prstGeom prst="rect">
            <a:avLst/>
          </a:prstGeom>
          <a:noFill/>
          <a:ln>
            <a:noFill/>
          </a:ln>
        </p:spPr>
      </p:pic>
      <p:pic>
        <p:nvPicPr>
          <p:cNvPr id="455" name="Google Shape;455;p40"/>
          <p:cNvPicPr preferRelativeResize="0"/>
          <p:nvPr/>
        </p:nvPicPr>
        <p:blipFill rotWithShape="1">
          <a:blip r:embed="rId4">
            <a:alphaModFix/>
          </a:blip>
          <a:srcRect b="6531" l="10073" r="6876" t="3620"/>
          <a:stretch/>
        </p:blipFill>
        <p:spPr>
          <a:xfrm>
            <a:off x="6316450" y="773231"/>
            <a:ext cx="2666602" cy="1624147"/>
          </a:xfrm>
          <a:prstGeom prst="rect">
            <a:avLst/>
          </a:prstGeom>
          <a:noFill/>
          <a:ln>
            <a:noFill/>
          </a:ln>
        </p:spPr>
      </p:pic>
      <p:pic>
        <p:nvPicPr>
          <p:cNvPr id="456" name="Google Shape;456;p40"/>
          <p:cNvPicPr preferRelativeResize="0"/>
          <p:nvPr/>
        </p:nvPicPr>
        <p:blipFill rotWithShape="1">
          <a:blip r:embed="rId5">
            <a:alphaModFix/>
          </a:blip>
          <a:srcRect b="54372" l="0" r="0" t="8928"/>
          <a:stretch/>
        </p:blipFill>
        <p:spPr>
          <a:xfrm>
            <a:off x="2597775" y="4231396"/>
            <a:ext cx="1180150" cy="245652"/>
          </a:xfrm>
          <a:prstGeom prst="rect">
            <a:avLst/>
          </a:prstGeom>
          <a:noFill/>
          <a:ln>
            <a:noFill/>
          </a:ln>
        </p:spPr>
      </p:pic>
      <p:pic>
        <p:nvPicPr>
          <p:cNvPr id="457" name="Google Shape;457;p40"/>
          <p:cNvPicPr preferRelativeResize="0"/>
          <p:nvPr/>
        </p:nvPicPr>
        <p:blipFill>
          <a:blip r:embed="rId6">
            <a:alphaModFix/>
          </a:blip>
          <a:stretch>
            <a:fillRect/>
          </a:stretch>
        </p:blipFill>
        <p:spPr>
          <a:xfrm>
            <a:off x="2602100" y="2280471"/>
            <a:ext cx="2270251" cy="1324150"/>
          </a:xfrm>
          <a:prstGeom prst="rect">
            <a:avLst/>
          </a:prstGeom>
          <a:noFill/>
          <a:ln>
            <a:noFill/>
          </a:ln>
        </p:spPr>
      </p:pic>
      <p:pic>
        <p:nvPicPr>
          <p:cNvPr id="458" name="Google Shape;458;p40"/>
          <p:cNvPicPr preferRelativeResize="0"/>
          <p:nvPr/>
        </p:nvPicPr>
        <p:blipFill rotWithShape="1">
          <a:blip r:embed="rId7">
            <a:alphaModFix/>
          </a:blip>
          <a:srcRect b="0" l="46666" r="39775" t="0"/>
          <a:stretch/>
        </p:blipFill>
        <p:spPr>
          <a:xfrm>
            <a:off x="6440350" y="3450375"/>
            <a:ext cx="850140" cy="1161572"/>
          </a:xfrm>
          <a:prstGeom prst="rect">
            <a:avLst/>
          </a:prstGeom>
          <a:noFill/>
          <a:ln>
            <a:noFill/>
          </a:ln>
        </p:spPr>
      </p:pic>
      <p:cxnSp>
        <p:nvCxnSpPr>
          <p:cNvPr id="459" name="Google Shape;459;p40"/>
          <p:cNvCxnSpPr/>
          <p:nvPr/>
        </p:nvCxnSpPr>
        <p:spPr>
          <a:xfrm>
            <a:off x="1991775" y="2996657"/>
            <a:ext cx="521100" cy="0"/>
          </a:xfrm>
          <a:prstGeom prst="straightConnector1">
            <a:avLst/>
          </a:prstGeom>
          <a:noFill/>
          <a:ln cap="flat" cmpd="sng" w="28575">
            <a:solidFill>
              <a:srgbClr val="4075A3"/>
            </a:solidFill>
            <a:prstDash val="solid"/>
            <a:round/>
            <a:headEnd len="med" w="med" type="triangle"/>
            <a:tailEnd len="med" w="med" type="triangle"/>
          </a:ln>
        </p:spPr>
      </p:cxnSp>
      <p:sp>
        <p:nvSpPr>
          <p:cNvPr id="460" name="Google Shape;460;p40"/>
          <p:cNvSpPr txBox="1"/>
          <p:nvPr/>
        </p:nvSpPr>
        <p:spPr>
          <a:xfrm>
            <a:off x="2584400" y="3538582"/>
            <a:ext cx="2145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2841"/>
                </a:solidFill>
                <a:latin typeface="Roboto"/>
                <a:ea typeface="Roboto"/>
                <a:cs typeface="Roboto"/>
                <a:sym typeface="Roboto"/>
              </a:rPr>
              <a:t>Nantum OS:  </a:t>
            </a:r>
            <a:endParaRPr>
              <a:solidFill>
                <a:srgbClr val="002841"/>
              </a:solidFill>
              <a:latin typeface="Roboto"/>
              <a:ea typeface="Roboto"/>
              <a:cs typeface="Roboto"/>
              <a:sym typeface="Roboto"/>
            </a:endParaRPr>
          </a:p>
          <a:p>
            <a:pPr indent="0" lvl="0" marL="0" rtl="0" algn="l">
              <a:spcBef>
                <a:spcPts val="0"/>
              </a:spcBef>
              <a:spcAft>
                <a:spcPts val="0"/>
              </a:spcAft>
              <a:buNone/>
            </a:pPr>
            <a:r>
              <a:rPr lang="en-US">
                <a:solidFill>
                  <a:srgbClr val="002841"/>
                </a:solidFill>
                <a:latin typeface="Roboto"/>
                <a:ea typeface="Roboto"/>
                <a:cs typeface="Roboto"/>
                <a:sym typeface="Roboto"/>
              </a:rPr>
              <a:t>Building Manifest </a:t>
            </a:r>
            <a:r>
              <a:rPr lang="en-US" sz="800">
                <a:solidFill>
                  <a:srgbClr val="002841"/>
                </a:solidFill>
                <a:latin typeface="Roboto"/>
                <a:ea typeface="Roboto"/>
                <a:cs typeface="Roboto"/>
                <a:sym typeface="Roboto"/>
              </a:rPr>
              <a:t>formulated based  on  </a:t>
            </a:r>
            <a:endParaRPr sz="800">
              <a:solidFill>
                <a:srgbClr val="002841"/>
              </a:solidFill>
              <a:latin typeface="Roboto"/>
              <a:ea typeface="Roboto"/>
              <a:cs typeface="Roboto"/>
              <a:sym typeface="Roboto"/>
            </a:endParaRPr>
          </a:p>
        </p:txBody>
      </p:sp>
      <p:sp>
        <p:nvSpPr>
          <p:cNvPr id="461" name="Google Shape;461;p40"/>
          <p:cNvSpPr/>
          <p:nvPr/>
        </p:nvSpPr>
        <p:spPr>
          <a:xfrm>
            <a:off x="4920625" y="3105414"/>
            <a:ext cx="1148603" cy="590847"/>
          </a:xfrm>
          <a:custGeom>
            <a:rect b="b" l="l" r="r" t="t"/>
            <a:pathLst>
              <a:path extrusionOk="0" h="28857" w="50767">
                <a:moveTo>
                  <a:pt x="50767" y="28857"/>
                </a:moveTo>
                <a:cubicBezTo>
                  <a:pt x="48451" y="25473"/>
                  <a:pt x="45334" y="13360"/>
                  <a:pt x="36873" y="8550"/>
                </a:cubicBezTo>
                <a:cubicBezTo>
                  <a:pt x="28412" y="3741"/>
                  <a:pt x="6146" y="1425"/>
                  <a:pt x="0" y="0"/>
                </a:cubicBezTo>
              </a:path>
            </a:pathLst>
          </a:custGeom>
          <a:noFill/>
          <a:ln cap="flat" cmpd="sng" w="28575">
            <a:solidFill>
              <a:srgbClr val="4075A3"/>
            </a:solidFill>
            <a:prstDash val="solid"/>
            <a:round/>
            <a:headEnd len="med" w="med" type="none"/>
            <a:tailEnd len="med" w="med" type="triangle"/>
          </a:ln>
        </p:spPr>
      </p:sp>
      <p:sp>
        <p:nvSpPr>
          <p:cNvPr id="462" name="Google Shape;462;p40"/>
          <p:cNvSpPr/>
          <p:nvPr/>
        </p:nvSpPr>
        <p:spPr>
          <a:xfrm rot="10631653">
            <a:off x="4299792" y="3759069"/>
            <a:ext cx="1719001" cy="582530"/>
          </a:xfrm>
          <a:custGeom>
            <a:rect b="b" l="l" r="r" t="t"/>
            <a:pathLst>
              <a:path extrusionOk="0" h="28857" w="50767">
                <a:moveTo>
                  <a:pt x="50767" y="28857"/>
                </a:moveTo>
                <a:cubicBezTo>
                  <a:pt x="48451" y="25473"/>
                  <a:pt x="45334" y="13360"/>
                  <a:pt x="36873" y="8550"/>
                </a:cubicBezTo>
                <a:cubicBezTo>
                  <a:pt x="28412" y="3741"/>
                  <a:pt x="6146" y="1425"/>
                  <a:pt x="0" y="0"/>
                </a:cubicBezTo>
              </a:path>
            </a:pathLst>
          </a:custGeom>
          <a:noFill/>
          <a:ln cap="flat" cmpd="sng" w="28575">
            <a:solidFill>
              <a:srgbClr val="4075A3"/>
            </a:solidFill>
            <a:prstDash val="solid"/>
            <a:round/>
            <a:headEnd len="med" w="med" type="none"/>
            <a:tailEnd len="med" w="med" type="triangle"/>
          </a:ln>
        </p:spPr>
      </p:sp>
      <p:sp>
        <p:nvSpPr>
          <p:cNvPr id="463" name="Google Shape;463;p40"/>
          <p:cNvSpPr txBox="1"/>
          <p:nvPr/>
        </p:nvSpPr>
        <p:spPr>
          <a:xfrm>
            <a:off x="7319225" y="4086487"/>
            <a:ext cx="1149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2841"/>
                </a:solidFill>
                <a:latin typeface="Roboto"/>
                <a:ea typeface="Roboto"/>
                <a:cs typeface="Roboto"/>
                <a:sym typeface="Roboto"/>
              </a:rPr>
              <a:t>3rd </a:t>
            </a:r>
            <a:endParaRPr>
              <a:solidFill>
                <a:srgbClr val="002841"/>
              </a:solidFill>
              <a:latin typeface="Roboto"/>
              <a:ea typeface="Roboto"/>
              <a:cs typeface="Roboto"/>
              <a:sym typeface="Roboto"/>
            </a:endParaRPr>
          </a:p>
          <a:p>
            <a:pPr indent="0" lvl="0" marL="0" rtl="0" algn="l">
              <a:spcBef>
                <a:spcPts val="0"/>
              </a:spcBef>
              <a:spcAft>
                <a:spcPts val="0"/>
              </a:spcAft>
              <a:buNone/>
            </a:pPr>
            <a:r>
              <a:rPr lang="en-US">
                <a:solidFill>
                  <a:srgbClr val="002841"/>
                </a:solidFill>
                <a:latin typeface="Roboto"/>
                <a:ea typeface="Roboto"/>
                <a:cs typeface="Roboto"/>
                <a:sym typeface="Roboto"/>
              </a:rPr>
              <a:t>Party AI</a:t>
            </a:r>
            <a:endParaRPr>
              <a:solidFill>
                <a:srgbClr val="002841"/>
              </a:solidFill>
              <a:latin typeface="Roboto"/>
              <a:ea typeface="Roboto"/>
              <a:cs typeface="Roboto"/>
              <a:sym typeface="Roboto"/>
            </a:endParaRPr>
          </a:p>
        </p:txBody>
      </p:sp>
      <p:sp>
        <p:nvSpPr>
          <p:cNvPr id="464" name="Google Shape;464;p40"/>
          <p:cNvSpPr txBox="1"/>
          <p:nvPr/>
        </p:nvSpPr>
        <p:spPr>
          <a:xfrm>
            <a:off x="6384125" y="2340201"/>
            <a:ext cx="227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2841"/>
                </a:solidFill>
                <a:latin typeface="Roboto"/>
                <a:ea typeface="Roboto"/>
                <a:cs typeface="Roboto"/>
                <a:sym typeface="Roboto"/>
              </a:rPr>
              <a:t>Nantum OS </a:t>
            </a:r>
            <a:endParaRPr>
              <a:solidFill>
                <a:srgbClr val="002841"/>
              </a:solidFill>
              <a:latin typeface="Roboto"/>
              <a:ea typeface="Roboto"/>
              <a:cs typeface="Roboto"/>
              <a:sym typeface="Roboto"/>
            </a:endParaRPr>
          </a:p>
        </p:txBody>
      </p:sp>
      <p:sp>
        <p:nvSpPr>
          <p:cNvPr id="465" name="Google Shape;465;p40"/>
          <p:cNvSpPr/>
          <p:nvPr/>
        </p:nvSpPr>
        <p:spPr>
          <a:xfrm rot="-6298649">
            <a:off x="7123982" y="2814016"/>
            <a:ext cx="620249" cy="430964"/>
          </a:xfrm>
          <a:custGeom>
            <a:rect b="b" l="l" r="r" t="t"/>
            <a:pathLst>
              <a:path extrusionOk="0" h="28857" w="50767">
                <a:moveTo>
                  <a:pt x="50767" y="28857"/>
                </a:moveTo>
                <a:cubicBezTo>
                  <a:pt x="48451" y="25473"/>
                  <a:pt x="45334" y="13360"/>
                  <a:pt x="36873" y="8550"/>
                </a:cubicBezTo>
                <a:cubicBezTo>
                  <a:pt x="28412" y="3741"/>
                  <a:pt x="6146" y="1425"/>
                  <a:pt x="0" y="0"/>
                </a:cubicBezTo>
              </a:path>
            </a:pathLst>
          </a:custGeom>
          <a:noFill/>
          <a:ln cap="flat" cmpd="sng" w="28575">
            <a:solidFill>
              <a:srgbClr val="4075A3"/>
            </a:solidFill>
            <a:prstDash val="solid"/>
            <a:round/>
            <a:headEnd len="med" w="med" type="none"/>
            <a:tailEnd len="med" w="med" type="triangle"/>
          </a:ln>
        </p:spPr>
      </p:sp>
      <p:sp>
        <p:nvSpPr>
          <p:cNvPr id="466" name="Google Shape;466;p40"/>
          <p:cNvSpPr/>
          <p:nvPr/>
        </p:nvSpPr>
        <p:spPr>
          <a:xfrm rot="4920152">
            <a:off x="7343117" y="2899671"/>
            <a:ext cx="620314" cy="430944"/>
          </a:xfrm>
          <a:custGeom>
            <a:rect b="b" l="l" r="r" t="t"/>
            <a:pathLst>
              <a:path extrusionOk="0" h="28857" w="50767">
                <a:moveTo>
                  <a:pt x="50767" y="28857"/>
                </a:moveTo>
                <a:cubicBezTo>
                  <a:pt x="48451" y="25473"/>
                  <a:pt x="45334" y="13360"/>
                  <a:pt x="36873" y="8550"/>
                </a:cubicBezTo>
                <a:cubicBezTo>
                  <a:pt x="28412" y="3741"/>
                  <a:pt x="6146" y="1425"/>
                  <a:pt x="0" y="0"/>
                </a:cubicBezTo>
              </a:path>
            </a:pathLst>
          </a:custGeom>
          <a:noFill/>
          <a:ln cap="flat" cmpd="sng" w="28575">
            <a:solidFill>
              <a:srgbClr val="4075A3"/>
            </a:solidFill>
            <a:prstDash val="solid"/>
            <a:round/>
            <a:headEnd len="med" w="med" type="none"/>
            <a:tailEnd len="med" w="med" type="triangle"/>
          </a:ln>
        </p:spPr>
      </p:sp>
      <p:pic>
        <p:nvPicPr>
          <p:cNvPr id="467" name="Google Shape;467;p40"/>
          <p:cNvPicPr preferRelativeResize="0"/>
          <p:nvPr/>
        </p:nvPicPr>
        <p:blipFill>
          <a:blip r:embed="rId8">
            <a:alphaModFix/>
          </a:blip>
          <a:stretch>
            <a:fillRect/>
          </a:stretch>
        </p:blipFill>
        <p:spPr>
          <a:xfrm>
            <a:off x="3478722" y="839494"/>
            <a:ext cx="2270401" cy="957772"/>
          </a:xfrm>
          <a:prstGeom prst="rect">
            <a:avLst/>
          </a:prstGeom>
          <a:noFill/>
          <a:ln>
            <a:noFill/>
          </a:ln>
        </p:spPr>
      </p:pic>
      <p:sp>
        <p:nvSpPr>
          <p:cNvPr id="468" name="Google Shape;468;p40"/>
          <p:cNvSpPr/>
          <p:nvPr/>
        </p:nvSpPr>
        <p:spPr>
          <a:xfrm rot="-900057">
            <a:off x="5967336" y="947153"/>
            <a:ext cx="619791" cy="431294"/>
          </a:xfrm>
          <a:custGeom>
            <a:rect b="b" l="l" r="r" t="t"/>
            <a:pathLst>
              <a:path extrusionOk="0" h="28857" w="50767">
                <a:moveTo>
                  <a:pt x="50767" y="28857"/>
                </a:moveTo>
                <a:cubicBezTo>
                  <a:pt x="48451" y="25473"/>
                  <a:pt x="45334" y="13360"/>
                  <a:pt x="36873" y="8550"/>
                </a:cubicBezTo>
                <a:cubicBezTo>
                  <a:pt x="28412" y="3741"/>
                  <a:pt x="6146" y="1425"/>
                  <a:pt x="0" y="0"/>
                </a:cubicBezTo>
              </a:path>
            </a:pathLst>
          </a:custGeom>
          <a:noFill/>
          <a:ln cap="flat" cmpd="sng" w="28575">
            <a:solidFill>
              <a:srgbClr val="4075A3"/>
            </a:solidFill>
            <a:prstDash val="solid"/>
            <a:round/>
            <a:headEnd len="med" w="med" type="none"/>
            <a:tailEnd len="med" w="med" type="triangle"/>
          </a:ln>
        </p:spPr>
      </p:sp>
      <p:sp>
        <p:nvSpPr>
          <p:cNvPr id="469" name="Google Shape;469;p40"/>
          <p:cNvSpPr/>
          <p:nvPr/>
        </p:nvSpPr>
        <p:spPr>
          <a:xfrm rot="9899943">
            <a:off x="5906007" y="1099729"/>
            <a:ext cx="619791" cy="431294"/>
          </a:xfrm>
          <a:custGeom>
            <a:rect b="b" l="l" r="r" t="t"/>
            <a:pathLst>
              <a:path extrusionOk="0" h="28857" w="50767">
                <a:moveTo>
                  <a:pt x="50767" y="28857"/>
                </a:moveTo>
                <a:cubicBezTo>
                  <a:pt x="48451" y="25473"/>
                  <a:pt x="45334" y="13360"/>
                  <a:pt x="36873" y="8550"/>
                </a:cubicBezTo>
                <a:cubicBezTo>
                  <a:pt x="28412" y="3741"/>
                  <a:pt x="6146" y="1425"/>
                  <a:pt x="0" y="0"/>
                </a:cubicBezTo>
              </a:path>
            </a:pathLst>
          </a:custGeom>
          <a:noFill/>
          <a:ln cap="flat" cmpd="sng" w="28575">
            <a:solidFill>
              <a:srgbClr val="4075A3"/>
            </a:solidFill>
            <a:prstDash val="solid"/>
            <a:round/>
            <a:headEnd len="med" w="med" type="none"/>
            <a:tailEnd len="med" w="med" type="triangle"/>
          </a:ln>
        </p:spPr>
      </p:sp>
      <p:sp>
        <p:nvSpPr>
          <p:cNvPr id="470" name="Google Shape;470;p40"/>
          <p:cNvSpPr txBox="1"/>
          <p:nvPr/>
        </p:nvSpPr>
        <p:spPr>
          <a:xfrm>
            <a:off x="3402525" y="447755"/>
            <a:ext cx="266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02841"/>
                </a:solidFill>
                <a:latin typeface="Roboto"/>
                <a:ea typeface="Roboto"/>
                <a:cs typeface="Roboto"/>
                <a:sym typeface="Roboto"/>
              </a:rPr>
              <a:t>Nantum OS: Nantum AI </a:t>
            </a:r>
            <a:endParaRPr>
              <a:solidFill>
                <a:srgbClr val="002841"/>
              </a:solidFill>
              <a:latin typeface="Roboto"/>
              <a:ea typeface="Roboto"/>
              <a:cs typeface="Roboto"/>
              <a:sym typeface="Roboto"/>
            </a:endParaRPr>
          </a:p>
        </p:txBody>
      </p:sp>
      <p:sp>
        <p:nvSpPr>
          <p:cNvPr id="471" name="Google Shape;471;p40"/>
          <p:cNvSpPr/>
          <p:nvPr/>
        </p:nvSpPr>
        <p:spPr>
          <a:xfrm rot="-6298649">
            <a:off x="2898357" y="1638782"/>
            <a:ext cx="620249" cy="430964"/>
          </a:xfrm>
          <a:custGeom>
            <a:rect b="b" l="l" r="r" t="t"/>
            <a:pathLst>
              <a:path extrusionOk="0" h="28857" w="50767">
                <a:moveTo>
                  <a:pt x="50767" y="28857"/>
                </a:moveTo>
                <a:cubicBezTo>
                  <a:pt x="48451" y="25473"/>
                  <a:pt x="45334" y="13360"/>
                  <a:pt x="36873" y="8550"/>
                </a:cubicBezTo>
                <a:cubicBezTo>
                  <a:pt x="28412" y="3741"/>
                  <a:pt x="6146" y="1425"/>
                  <a:pt x="0" y="0"/>
                </a:cubicBezTo>
              </a:path>
            </a:pathLst>
          </a:custGeom>
          <a:noFill/>
          <a:ln cap="flat" cmpd="sng" w="28575">
            <a:solidFill>
              <a:srgbClr val="4075A3"/>
            </a:solidFill>
            <a:prstDash val="solid"/>
            <a:round/>
            <a:headEnd len="med" w="med" type="none"/>
            <a:tailEnd len="med" w="med" type="triangle"/>
          </a:ln>
        </p:spPr>
      </p:sp>
      <p:sp>
        <p:nvSpPr>
          <p:cNvPr id="472" name="Google Shape;472;p40"/>
          <p:cNvSpPr/>
          <p:nvPr/>
        </p:nvSpPr>
        <p:spPr>
          <a:xfrm rot="4920021">
            <a:off x="3344567" y="1934701"/>
            <a:ext cx="465110" cy="323124"/>
          </a:xfrm>
          <a:custGeom>
            <a:rect b="b" l="l" r="r" t="t"/>
            <a:pathLst>
              <a:path extrusionOk="0" h="28857" w="50767">
                <a:moveTo>
                  <a:pt x="50767" y="28857"/>
                </a:moveTo>
                <a:cubicBezTo>
                  <a:pt x="48451" y="25473"/>
                  <a:pt x="45334" y="13360"/>
                  <a:pt x="36873" y="8550"/>
                </a:cubicBezTo>
                <a:cubicBezTo>
                  <a:pt x="28412" y="3741"/>
                  <a:pt x="6146" y="1425"/>
                  <a:pt x="0" y="0"/>
                </a:cubicBezTo>
              </a:path>
            </a:pathLst>
          </a:custGeom>
          <a:noFill/>
          <a:ln cap="flat" cmpd="sng" w="28575">
            <a:solidFill>
              <a:srgbClr val="4075A3"/>
            </a:solidFill>
            <a:prstDash val="solid"/>
            <a:round/>
            <a:headEnd len="med" w="med" type="none"/>
            <a:tailEnd len="med" w="med" type="triangle"/>
          </a:ln>
        </p:spPr>
      </p:sp>
      <p:sp>
        <p:nvSpPr>
          <p:cNvPr id="473" name="Google Shape;473;p40"/>
          <p:cNvSpPr/>
          <p:nvPr/>
        </p:nvSpPr>
        <p:spPr>
          <a:xfrm rot="6883205">
            <a:off x="5419413" y="2193560"/>
            <a:ext cx="793338" cy="625871"/>
          </a:xfrm>
          <a:custGeom>
            <a:rect b="b" l="l" r="r" t="t"/>
            <a:pathLst>
              <a:path extrusionOk="0" h="28857" w="50767">
                <a:moveTo>
                  <a:pt x="50767" y="28857"/>
                </a:moveTo>
                <a:cubicBezTo>
                  <a:pt x="48451" y="25473"/>
                  <a:pt x="45334" y="13360"/>
                  <a:pt x="36873" y="8550"/>
                </a:cubicBezTo>
                <a:cubicBezTo>
                  <a:pt x="28412" y="3741"/>
                  <a:pt x="6146" y="1425"/>
                  <a:pt x="0" y="0"/>
                </a:cubicBezTo>
              </a:path>
            </a:pathLst>
          </a:custGeom>
          <a:noFill/>
          <a:ln cap="flat" cmpd="sng" w="28575">
            <a:solidFill>
              <a:srgbClr val="4075A3"/>
            </a:solidFill>
            <a:prstDash val="solid"/>
            <a:round/>
            <a:headEnd len="med" w="med" type="none"/>
            <a:tailEnd len="med" w="med" type="triangle"/>
          </a:ln>
        </p:spPr>
      </p:sp>
      <p:sp>
        <p:nvSpPr>
          <p:cNvPr id="474" name="Google Shape;474;p40"/>
          <p:cNvSpPr/>
          <p:nvPr/>
        </p:nvSpPr>
        <p:spPr>
          <a:xfrm rot="-3556403">
            <a:off x="5268789" y="1993652"/>
            <a:ext cx="799348" cy="653351"/>
          </a:xfrm>
          <a:custGeom>
            <a:rect b="b" l="l" r="r" t="t"/>
            <a:pathLst>
              <a:path extrusionOk="0" h="28857" w="50767">
                <a:moveTo>
                  <a:pt x="50767" y="28857"/>
                </a:moveTo>
                <a:cubicBezTo>
                  <a:pt x="48451" y="25473"/>
                  <a:pt x="45334" y="13360"/>
                  <a:pt x="36873" y="8550"/>
                </a:cubicBezTo>
                <a:cubicBezTo>
                  <a:pt x="28412" y="3741"/>
                  <a:pt x="6146" y="1425"/>
                  <a:pt x="0" y="0"/>
                </a:cubicBezTo>
              </a:path>
            </a:pathLst>
          </a:custGeom>
          <a:noFill/>
          <a:ln cap="flat" cmpd="sng" w="28575">
            <a:solidFill>
              <a:srgbClr val="4075A3"/>
            </a:solidFill>
            <a:prstDash val="solid"/>
            <a:round/>
            <a:headEnd len="med" w="med" type="none"/>
            <a:tailEnd len="med" w="med" type="triangle"/>
          </a:ln>
        </p:spPr>
      </p:sp>
      <p:sp>
        <p:nvSpPr>
          <p:cNvPr id="475" name="Google Shape;475;p40"/>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1"/>
          <p:cNvSpPr txBox="1"/>
          <p:nvPr>
            <p:ph idx="12" type="sldNum"/>
          </p:nvPr>
        </p:nvSpPr>
        <p:spPr>
          <a:xfrm>
            <a:off x="6911610" y="4804393"/>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82" name="Google Shape;482;p41"/>
          <p:cNvSpPr txBox="1"/>
          <p:nvPr/>
        </p:nvSpPr>
        <p:spPr>
          <a:xfrm>
            <a:off x="209000" y="236535"/>
            <a:ext cx="6778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Roboto"/>
                <a:ea typeface="Roboto"/>
                <a:cs typeface="Roboto"/>
                <a:sym typeface="Roboto"/>
              </a:rPr>
              <a:t>Automated Recognition and Mapping (ARM)</a:t>
            </a:r>
            <a:endParaRPr sz="1000">
              <a:latin typeface="Roboto"/>
              <a:ea typeface="Roboto"/>
              <a:cs typeface="Roboto"/>
              <a:sym typeface="Roboto"/>
            </a:endParaRPr>
          </a:p>
        </p:txBody>
      </p:sp>
      <p:sp>
        <p:nvSpPr>
          <p:cNvPr id="483" name="Google Shape;483;p41"/>
          <p:cNvSpPr txBox="1"/>
          <p:nvPr/>
        </p:nvSpPr>
        <p:spPr>
          <a:xfrm>
            <a:off x="202275" y="748150"/>
            <a:ext cx="5772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500"/>
              </a:spcAft>
              <a:buNone/>
            </a:pPr>
            <a:r>
              <a:rPr lang="en-US">
                <a:solidFill>
                  <a:srgbClr val="002841"/>
                </a:solidFill>
                <a:latin typeface="Roboto"/>
                <a:ea typeface="Roboto"/>
                <a:cs typeface="Roboto"/>
                <a:sym typeface="Roboto"/>
              </a:rPr>
              <a:t>Nantum Automated Recognition and Mapping (ARM), based on Haystack building semantic data model, automatically learns and tags building sensor data with high fidelity and minimum human inputs. </a:t>
            </a:r>
            <a:endParaRPr sz="2000">
              <a:solidFill>
                <a:srgbClr val="002841"/>
              </a:solidFill>
              <a:latin typeface="Roboto"/>
              <a:ea typeface="Roboto"/>
              <a:cs typeface="Roboto"/>
              <a:sym typeface="Roboto"/>
            </a:endParaRPr>
          </a:p>
        </p:txBody>
      </p:sp>
      <p:sp>
        <p:nvSpPr>
          <p:cNvPr id="484" name="Google Shape;484;p41"/>
          <p:cNvSpPr txBox="1"/>
          <p:nvPr/>
        </p:nvSpPr>
        <p:spPr>
          <a:xfrm>
            <a:off x="282750" y="1884471"/>
            <a:ext cx="2828400" cy="3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latin typeface="Roboto"/>
                <a:ea typeface="Roboto"/>
                <a:cs typeface="Roboto"/>
                <a:sym typeface="Roboto"/>
              </a:rPr>
              <a:t>Train Classification/ML Model :</a:t>
            </a:r>
            <a:endParaRPr b="1">
              <a:latin typeface="Roboto"/>
              <a:ea typeface="Roboto"/>
              <a:cs typeface="Roboto"/>
              <a:sym typeface="Roboto"/>
            </a:endParaRPr>
          </a:p>
        </p:txBody>
      </p:sp>
      <p:pic>
        <p:nvPicPr>
          <p:cNvPr id="485" name="Google Shape;485;p41"/>
          <p:cNvPicPr preferRelativeResize="0"/>
          <p:nvPr/>
        </p:nvPicPr>
        <p:blipFill>
          <a:blip r:embed="rId3">
            <a:alphaModFix/>
          </a:blip>
          <a:stretch>
            <a:fillRect/>
          </a:stretch>
        </p:blipFill>
        <p:spPr>
          <a:xfrm>
            <a:off x="1036933" y="2294849"/>
            <a:ext cx="359132" cy="764795"/>
          </a:xfrm>
          <a:prstGeom prst="rect">
            <a:avLst/>
          </a:prstGeom>
          <a:noFill/>
          <a:ln>
            <a:noFill/>
          </a:ln>
        </p:spPr>
      </p:pic>
      <p:pic>
        <p:nvPicPr>
          <p:cNvPr id="486" name="Google Shape;486;p41"/>
          <p:cNvPicPr preferRelativeResize="0"/>
          <p:nvPr/>
        </p:nvPicPr>
        <p:blipFill>
          <a:blip r:embed="rId3">
            <a:alphaModFix/>
          </a:blip>
          <a:stretch>
            <a:fillRect/>
          </a:stretch>
        </p:blipFill>
        <p:spPr>
          <a:xfrm>
            <a:off x="637235" y="2294849"/>
            <a:ext cx="359132" cy="764795"/>
          </a:xfrm>
          <a:prstGeom prst="rect">
            <a:avLst/>
          </a:prstGeom>
          <a:noFill/>
          <a:ln>
            <a:noFill/>
          </a:ln>
        </p:spPr>
      </p:pic>
      <p:pic>
        <p:nvPicPr>
          <p:cNvPr id="487" name="Google Shape;487;p41"/>
          <p:cNvPicPr preferRelativeResize="0"/>
          <p:nvPr/>
        </p:nvPicPr>
        <p:blipFill>
          <a:blip r:embed="rId3">
            <a:alphaModFix/>
          </a:blip>
          <a:stretch>
            <a:fillRect/>
          </a:stretch>
        </p:blipFill>
        <p:spPr>
          <a:xfrm>
            <a:off x="1436631" y="2294849"/>
            <a:ext cx="359132" cy="764795"/>
          </a:xfrm>
          <a:prstGeom prst="rect">
            <a:avLst/>
          </a:prstGeom>
          <a:noFill/>
          <a:ln>
            <a:noFill/>
          </a:ln>
        </p:spPr>
      </p:pic>
      <p:sp>
        <p:nvSpPr>
          <p:cNvPr id="488" name="Google Shape;488;p41"/>
          <p:cNvSpPr txBox="1"/>
          <p:nvPr/>
        </p:nvSpPr>
        <p:spPr>
          <a:xfrm>
            <a:off x="395701" y="3149713"/>
            <a:ext cx="1899000" cy="2241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sz="1200">
                <a:solidFill>
                  <a:srgbClr val="0000FF"/>
                </a:solidFill>
                <a:latin typeface="Roboto"/>
                <a:ea typeface="Roboto"/>
                <a:cs typeface="Roboto"/>
                <a:sym typeface="Roboto"/>
              </a:rPr>
              <a:t>Tagged BMS Data based on Nantum Building Manifest (Haystack)</a:t>
            </a:r>
            <a:endParaRPr sz="1200">
              <a:solidFill>
                <a:srgbClr val="0000FF"/>
              </a:solidFill>
              <a:latin typeface="Roboto"/>
              <a:ea typeface="Roboto"/>
              <a:cs typeface="Roboto"/>
              <a:sym typeface="Roboto"/>
            </a:endParaRPr>
          </a:p>
        </p:txBody>
      </p:sp>
      <p:sp>
        <p:nvSpPr>
          <p:cNvPr id="489" name="Google Shape;489;p41"/>
          <p:cNvSpPr txBox="1"/>
          <p:nvPr/>
        </p:nvSpPr>
        <p:spPr>
          <a:xfrm>
            <a:off x="1859676" y="2390187"/>
            <a:ext cx="1055400" cy="2241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sz="1100">
                <a:solidFill>
                  <a:srgbClr val="666666"/>
                </a:solidFill>
                <a:latin typeface="Roboto"/>
                <a:ea typeface="Roboto"/>
                <a:cs typeface="Roboto"/>
                <a:sym typeface="Roboto"/>
              </a:rPr>
              <a:t>Input:</a:t>
            </a:r>
            <a:endParaRPr sz="1100">
              <a:solidFill>
                <a:srgbClr val="666666"/>
              </a:solidFill>
              <a:latin typeface="Roboto"/>
              <a:ea typeface="Roboto"/>
              <a:cs typeface="Roboto"/>
              <a:sym typeface="Roboto"/>
            </a:endParaRPr>
          </a:p>
          <a:p>
            <a:pPr indent="0" lvl="0" marL="0" rtl="0" algn="l">
              <a:spcBef>
                <a:spcPts val="0"/>
              </a:spcBef>
              <a:spcAft>
                <a:spcPts val="0"/>
              </a:spcAft>
              <a:buNone/>
            </a:pPr>
            <a:r>
              <a:rPr lang="en-US" sz="1100">
                <a:solidFill>
                  <a:srgbClr val="666666"/>
                </a:solidFill>
                <a:latin typeface="Roboto"/>
                <a:ea typeface="Roboto"/>
                <a:cs typeface="Roboto"/>
                <a:sym typeface="Roboto"/>
              </a:rPr>
              <a:t>- BMS Naming</a:t>
            </a:r>
            <a:endParaRPr sz="1100">
              <a:solidFill>
                <a:srgbClr val="666666"/>
              </a:solidFill>
              <a:latin typeface="Roboto"/>
              <a:ea typeface="Roboto"/>
              <a:cs typeface="Roboto"/>
              <a:sym typeface="Roboto"/>
            </a:endParaRPr>
          </a:p>
          <a:p>
            <a:pPr indent="0" lvl="0" marL="0" rtl="0" algn="l">
              <a:spcBef>
                <a:spcPts val="0"/>
              </a:spcBef>
              <a:spcAft>
                <a:spcPts val="0"/>
              </a:spcAft>
              <a:buNone/>
            </a:pPr>
            <a:r>
              <a:rPr lang="en-US" sz="1100">
                <a:solidFill>
                  <a:srgbClr val="666666"/>
                </a:solidFill>
                <a:latin typeface="Roboto"/>
                <a:ea typeface="Roboto"/>
                <a:cs typeface="Roboto"/>
                <a:sym typeface="Roboto"/>
              </a:rPr>
              <a:t>- Time-series </a:t>
            </a:r>
            <a:endParaRPr sz="1100">
              <a:solidFill>
                <a:srgbClr val="666666"/>
              </a:solidFill>
              <a:latin typeface="Roboto"/>
              <a:ea typeface="Roboto"/>
              <a:cs typeface="Roboto"/>
              <a:sym typeface="Roboto"/>
            </a:endParaRPr>
          </a:p>
        </p:txBody>
      </p:sp>
      <p:sp>
        <p:nvSpPr>
          <p:cNvPr id="490" name="Google Shape;490;p41"/>
          <p:cNvSpPr txBox="1"/>
          <p:nvPr/>
        </p:nvSpPr>
        <p:spPr>
          <a:xfrm>
            <a:off x="4648125" y="2390187"/>
            <a:ext cx="1595700" cy="2241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sz="1100">
                <a:solidFill>
                  <a:srgbClr val="666666"/>
                </a:solidFill>
                <a:latin typeface="Roboto"/>
                <a:ea typeface="Roboto"/>
                <a:cs typeface="Roboto"/>
                <a:sym typeface="Roboto"/>
              </a:rPr>
              <a:t>Output:</a:t>
            </a:r>
            <a:endParaRPr sz="1100">
              <a:solidFill>
                <a:srgbClr val="666666"/>
              </a:solidFill>
              <a:latin typeface="Roboto"/>
              <a:ea typeface="Roboto"/>
              <a:cs typeface="Roboto"/>
              <a:sym typeface="Roboto"/>
            </a:endParaRPr>
          </a:p>
          <a:p>
            <a:pPr indent="0" lvl="0" marL="0" rtl="0" algn="l">
              <a:spcBef>
                <a:spcPts val="0"/>
              </a:spcBef>
              <a:spcAft>
                <a:spcPts val="0"/>
              </a:spcAft>
              <a:buNone/>
            </a:pPr>
            <a:r>
              <a:rPr lang="en-US" sz="1100">
                <a:solidFill>
                  <a:srgbClr val="666666"/>
                </a:solidFill>
                <a:latin typeface="Roboto"/>
                <a:ea typeface="Roboto"/>
                <a:cs typeface="Roboto"/>
                <a:sym typeface="Roboto"/>
              </a:rPr>
              <a:t>- Labeled Data</a:t>
            </a:r>
            <a:endParaRPr sz="1100">
              <a:solidFill>
                <a:srgbClr val="666666"/>
              </a:solidFill>
              <a:latin typeface="Roboto"/>
              <a:ea typeface="Roboto"/>
              <a:cs typeface="Roboto"/>
              <a:sym typeface="Roboto"/>
            </a:endParaRPr>
          </a:p>
          <a:p>
            <a:pPr indent="0" lvl="0" marL="0" rtl="0" algn="l">
              <a:spcBef>
                <a:spcPts val="0"/>
              </a:spcBef>
              <a:spcAft>
                <a:spcPts val="0"/>
              </a:spcAft>
              <a:buNone/>
            </a:pPr>
            <a:r>
              <a:rPr lang="en-US" sz="1100">
                <a:solidFill>
                  <a:srgbClr val="666666"/>
                </a:solidFill>
                <a:latin typeface="Roboto"/>
                <a:ea typeface="Roboto"/>
                <a:cs typeface="Roboto"/>
                <a:sym typeface="Roboto"/>
              </a:rPr>
              <a:t>(based on Nantum</a:t>
            </a:r>
            <a:endParaRPr sz="1100">
              <a:solidFill>
                <a:srgbClr val="666666"/>
              </a:solidFill>
              <a:latin typeface="Roboto"/>
              <a:ea typeface="Roboto"/>
              <a:cs typeface="Roboto"/>
              <a:sym typeface="Roboto"/>
            </a:endParaRPr>
          </a:p>
          <a:p>
            <a:pPr indent="0" lvl="0" marL="0" rtl="0" algn="l">
              <a:spcBef>
                <a:spcPts val="0"/>
              </a:spcBef>
              <a:spcAft>
                <a:spcPts val="0"/>
              </a:spcAft>
              <a:buNone/>
            </a:pPr>
            <a:r>
              <a:rPr lang="en-US" sz="1100">
                <a:solidFill>
                  <a:srgbClr val="666666"/>
                </a:solidFill>
                <a:latin typeface="Roboto"/>
                <a:ea typeface="Roboto"/>
                <a:cs typeface="Roboto"/>
                <a:sym typeface="Roboto"/>
              </a:rPr>
              <a:t>Building Manifest)</a:t>
            </a:r>
            <a:endParaRPr sz="1100">
              <a:solidFill>
                <a:srgbClr val="666666"/>
              </a:solidFill>
              <a:latin typeface="Roboto"/>
              <a:ea typeface="Roboto"/>
              <a:cs typeface="Roboto"/>
              <a:sym typeface="Roboto"/>
            </a:endParaRPr>
          </a:p>
        </p:txBody>
      </p:sp>
      <p:sp>
        <p:nvSpPr>
          <p:cNvPr id="491" name="Google Shape;491;p41"/>
          <p:cNvSpPr/>
          <p:nvPr/>
        </p:nvSpPr>
        <p:spPr>
          <a:xfrm>
            <a:off x="3187476" y="2517430"/>
            <a:ext cx="1020000" cy="4473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000">
                <a:latin typeface="Roboto"/>
                <a:ea typeface="Roboto"/>
                <a:cs typeface="Roboto"/>
                <a:sym typeface="Roboto"/>
              </a:rPr>
              <a:t>Classification Model</a:t>
            </a:r>
            <a:endParaRPr sz="1000">
              <a:latin typeface="Roboto"/>
              <a:ea typeface="Roboto"/>
              <a:cs typeface="Roboto"/>
              <a:sym typeface="Roboto"/>
            </a:endParaRPr>
          </a:p>
        </p:txBody>
      </p:sp>
      <p:sp>
        <p:nvSpPr>
          <p:cNvPr id="492" name="Google Shape;492;p41"/>
          <p:cNvSpPr/>
          <p:nvPr/>
        </p:nvSpPr>
        <p:spPr>
          <a:xfrm>
            <a:off x="2914263" y="2517405"/>
            <a:ext cx="151800" cy="476700"/>
          </a:xfrm>
          <a:prstGeom prst="rightArrow">
            <a:avLst>
              <a:gd fmla="val 50000" name="adj1"/>
              <a:gd fmla="val 50000" name="adj2"/>
            </a:avLst>
          </a:prstGeom>
          <a:solidFill>
            <a:srgbClr val="66666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1"/>
          <p:cNvSpPr/>
          <p:nvPr/>
        </p:nvSpPr>
        <p:spPr>
          <a:xfrm>
            <a:off x="4366663" y="2502716"/>
            <a:ext cx="151800" cy="476700"/>
          </a:xfrm>
          <a:prstGeom prst="rightArrow">
            <a:avLst>
              <a:gd fmla="val 50000" name="adj1"/>
              <a:gd fmla="val 50000" name="adj2"/>
            </a:avLst>
          </a:prstGeom>
          <a:solidFill>
            <a:srgbClr val="66666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1"/>
          <p:cNvSpPr txBox="1"/>
          <p:nvPr/>
        </p:nvSpPr>
        <p:spPr>
          <a:xfrm>
            <a:off x="2833775" y="3521331"/>
            <a:ext cx="1727400" cy="32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Roboto"/>
                <a:ea typeface="Roboto"/>
                <a:cs typeface="Roboto"/>
                <a:sym typeface="Roboto"/>
              </a:rPr>
              <a:t>Classify Leaders :</a:t>
            </a:r>
            <a:endParaRPr>
              <a:latin typeface="Roboto"/>
              <a:ea typeface="Roboto"/>
              <a:cs typeface="Roboto"/>
              <a:sym typeface="Roboto"/>
            </a:endParaRPr>
          </a:p>
        </p:txBody>
      </p:sp>
      <p:pic>
        <p:nvPicPr>
          <p:cNvPr id="495" name="Google Shape;495;p41"/>
          <p:cNvPicPr preferRelativeResize="0"/>
          <p:nvPr/>
        </p:nvPicPr>
        <p:blipFill>
          <a:blip r:embed="rId3">
            <a:alphaModFix/>
          </a:blip>
          <a:stretch>
            <a:fillRect/>
          </a:stretch>
        </p:blipFill>
        <p:spPr>
          <a:xfrm>
            <a:off x="4551400" y="3572379"/>
            <a:ext cx="384400" cy="818581"/>
          </a:xfrm>
          <a:prstGeom prst="rect">
            <a:avLst/>
          </a:prstGeom>
          <a:noFill/>
          <a:ln>
            <a:noFill/>
          </a:ln>
        </p:spPr>
      </p:pic>
      <p:sp>
        <p:nvSpPr>
          <p:cNvPr id="496" name="Google Shape;496;p41"/>
          <p:cNvSpPr txBox="1"/>
          <p:nvPr/>
        </p:nvSpPr>
        <p:spPr>
          <a:xfrm>
            <a:off x="3794100" y="4360950"/>
            <a:ext cx="1899000" cy="5541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lang="en-US" sz="900">
                <a:solidFill>
                  <a:srgbClr val="FF0000"/>
                </a:solidFill>
                <a:latin typeface="Roboto"/>
                <a:ea typeface="Roboto"/>
                <a:cs typeface="Roboto"/>
                <a:sym typeface="Roboto"/>
              </a:rPr>
              <a:t>Unlabeled Leaders in </a:t>
            </a:r>
            <a:endParaRPr sz="900">
              <a:solidFill>
                <a:srgbClr val="FF0000"/>
              </a:solidFill>
              <a:latin typeface="Roboto"/>
              <a:ea typeface="Roboto"/>
              <a:cs typeface="Roboto"/>
              <a:sym typeface="Roboto"/>
            </a:endParaRPr>
          </a:p>
          <a:p>
            <a:pPr indent="0" lvl="0" marL="0" rtl="0" algn="ctr">
              <a:spcBef>
                <a:spcPts val="0"/>
              </a:spcBef>
              <a:spcAft>
                <a:spcPts val="0"/>
              </a:spcAft>
              <a:buNone/>
            </a:pPr>
            <a:r>
              <a:rPr lang="en-US" sz="900">
                <a:solidFill>
                  <a:srgbClr val="FF0000"/>
                </a:solidFill>
                <a:latin typeface="Roboto"/>
                <a:ea typeface="Roboto"/>
                <a:cs typeface="Roboto"/>
                <a:sym typeface="Roboto"/>
              </a:rPr>
              <a:t>New Buildings</a:t>
            </a:r>
            <a:endParaRPr sz="900">
              <a:solidFill>
                <a:srgbClr val="FF0000"/>
              </a:solidFill>
              <a:latin typeface="Roboto"/>
              <a:ea typeface="Roboto"/>
              <a:cs typeface="Roboto"/>
              <a:sym typeface="Roboto"/>
            </a:endParaRPr>
          </a:p>
        </p:txBody>
      </p:sp>
      <p:sp>
        <p:nvSpPr>
          <p:cNvPr id="497" name="Google Shape;497;p41"/>
          <p:cNvSpPr/>
          <p:nvPr/>
        </p:nvSpPr>
        <p:spPr>
          <a:xfrm>
            <a:off x="5175300" y="3743248"/>
            <a:ext cx="151800" cy="476700"/>
          </a:xfrm>
          <a:prstGeom prst="rightArrow">
            <a:avLst>
              <a:gd fmla="val 50000" name="adj1"/>
              <a:gd fmla="val 50000" name="adj2"/>
            </a:avLst>
          </a:prstGeom>
          <a:solidFill>
            <a:srgbClr val="66666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1"/>
          <p:cNvSpPr/>
          <p:nvPr/>
        </p:nvSpPr>
        <p:spPr>
          <a:xfrm>
            <a:off x="5489299" y="3757974"/>
            <a:ext cx="1216500" cy="5331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200">
                <a:latin typeface="Roboto"/>
                <a:ea typeface="Roboto"/>
                <a:cs typeface="Roboto"/>
                <a:sym typeface="Roboto"/>
              </a:rPr>
              <a:t>Classification Model</a:t>
            </a:r>
            <a:endParaRPr sz="1200">
              <a:latin typeface="Roboto"/>
              <a:ea typeface="Roboto"/>
              <a:cs typeface="Roboto"/>
              <a:sym typeface="Roboto"/>
            </a:endParaRPr>
          </a:p>
        </p:txBody>
      </p:sp>
      <p:sp>
        <p:nvSpPr>
          <p:cNvPr id="499" name="Google Shape;499;p41"/>
          <p:cNvSpPr/>
          <p:nvPr/>
        </p:nvSpPr>
        <p:spPr>
          <a:xfrm>
            <a:off x="6858500" y="3743248"/>
            <a:ext cx="151800" cy="476700"/>
          </a:xfrm>
          <a:prstGeom prst="rightArrow">
            <a:avLst>
              <a:gd fmla="val 50000" name="adj1"/>
              <a:gd fmla="val 50000" name="adj2"/>
            </a:avLst>
          </a:prstGeom>
          <a:solidFill>
            <a:srgbClr val="66666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1"/>
          <p:cNvSpPr txBox="1"/>
          <p:nvPr/>
        </p:nvSpPr>
        <p:spPr>
          <a:xfrm>
            <a:off x="7145726" y="3722704"/>
            <a:ext cx="943800" cy="2241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a:solidFill>
                  <a:srgbClr val="666666"/>
                </a:solidFill>
                <a:latin typeface="Roboto"/>
                <a:ea typeface="Roboto"/>
                <a:cs typeface="Roboto"/>
                <a:sym typeface="Roboto"/>
              </a:rPr>
              <a:t>Predicted </a:t>
            </a:r>
            <a:endParaRPr>
              <a:solidFill>
                <a:srgbClr val="666666"/>
              </a:solidFill>
              <a:latin typeface="Roboto"/>
              <a:ea typeface="Roboto"/>
              <a:cs typeface="Roboto"/>
              <a:sym typeface="Roboto"/>
            </a:endParaRPr>
          </a:p>
          <a:p>
            <a:pPr indent="0" lvl="0" marL="0" rtl="0" algn="l">
              <a:spcBef>
                <a:spcPts val="0"/>
              </a:spcBef>
              <a:spcAft>
                <a:spcPts val="0"/>
              </a:spcAft>
              <a:buNone/>
            </a:pPr>
            <a:r>
              <a:rPr lang="en-US">
                <a:solidFill>
                  <a:srgbClr val="666666"/>
                </a:solidFill>
                <a:latin typeface="Roboto"/>
                <a:ea typeface="Roboto"/>
                <a:cs typeface="Roboto"/>
                <a:sym typeface="Roboto"/>
              </a:rPr>
              <a:t>Tags </a:t>
            </a:r>
            <a:endParaRPr>
              <a:solidFill>
                <a:srgbClr val="666666"/>
              </a:solidFill>
              <a:latin typeface="Roboto"/>
              <a:ea typeface="Roboto"/>
              <a:cs typeface="Roboto"/>
              <a:sym typeface="Roboto"/>
            </a:endParaRPr>
          </a:p>
        </p:txBody>
      </p:sp>
      <p:grpSp>
        <p:nvGrpSpPr>
          <p:cNvPr id="501" name="Google Shape;501;p41"/>
          <p:cNvGrpSpPr/>
          <p:nvPr/>
        </p:nvGrpSpPr>
        <p:grpSpPr>
          <a:xfrm>
            <a:off x="5920413" y="857993"/>
            <a:ext cx="3223575" cy="2634391"/>
            <a:chOff x="4714388" y="1290375"/>
            <a:chExt cx="3223575" cy="2632022"/>
          </a:xfrm>
        </p:grpSpPr>
        <p:pic>
          <p:nvPicPr>
            <p:cNvPr id="502" name="Google Shape;502;p41"/>
            <p:cNvPicPr preferRelativeResize="0"/>
            <p:nvPr/>
          </p:nvPicPr>
          <p:blipFill rotWithShape="1">
            <a:blip r:embed="rId4">
              <a:alphaModFix/>
            </a:blip>
            <a:srcRect b="6032" l="0" r="0" t="4593"/>
            <a:stretch/>
          </p:blipFill>
          <p:spPr>
            <a:xfrm>
              <a:off x="4714388" y="1290375"/>
              <a:ext cx="3027189" cy="2632022"/>
            </a:xfrm>
            <a:prstGeom prst="rect">
              <a:avLst/>
            </a:prstGeom>
            <a:noFill/>
            <a:ln>
              <a:noFill/>
            </a:ln>
          </p:spPr>
        </p:pic>
        <p:sp>
          <p:nvSpPr>
            <p:cNvPr id="503" name="Google Shape;503;p41"/>
            <p:cNvSpPr txBox="1"/>
            <p:nvPr/>
          </p:nvSpPr>
          <p:spPr>
            <a:xfrm>
              <a:off x="6201338" y="1376100"/>
              <a:ext cx="738000" cy="210900"/>
            </a:xfrm>
            <a:prstGeom prst="rect">
              <a:avLst/>
            </a:prstGeom>
            <a:solidFill>
              <a:srgbClr val="FFFFFF"/>
            </a:solidFill>
            <a:ln>
              <a:noFill/>
            </a:ln>
          </p:spPr>
          <p:txBody>
            <a:bodyPr anchorCtr="0" anchor="ctr" bIns="10825" lIns="10825" spcFirstLastPara="1" rIns="10825" wrap="square" tIns="10825">
              <a:noAutofit/>
            </a:bodyPr>
            <a:lstStyle/>
            <a:p>
              <a:pPr indent="0" lvl="0" marL="0" marR="0" rtl="0" algn="l">
                <a:lnSpc>
                  <a:spcPct val="90000"/>
                </a:lnSpc>
                <a:spcBef>
                  <a:spcPts val="0"/>
                </a:spcBef>
                <a:spcAft>
                  <a:spcPts val="0"/>
                </a:spcAft>
                <a:buClr>
                  <a:srgbClr val="5E5E5E"/>
                </a:buClr>
                <a:buSzPts val="1100"/>
                <a:buFont typeface="Tahoma"/>
                <a:buNone/>
              </a:pPr>
              <a:r>
                <a:rPr b="1" lang="en-US" sz="800">
                  <a:solidFill>
                    <a:srgbClr val="4A86E8"/>
                  </a:solidFill>
                  <a:latin typeface="Roboto"/>
                  <a:ea typeface="Roboto"/>
                  <a:cs typeface="Roboto"/>
                  <a:sym typeface="Roboto"/>
                </a:rPr>
                <a:t>Preheat</a:t>
              </a:r>
              <a:endParaRPr b="1" sz="800">
                <a:solidFill>
                  <a:srgbClr val="4A86E8"/>
                </a:solidFill>
                <a:latin typeface="Roboto"/>
                <a:ea typeface="Roboto"/>
                <a:cs typeface="Roboto"/>
                <a:sym typeface="Roboto"/>
              </a:endParaRPr>
            </a:p>
            <a:p>
              <a:pPr indent="0" lvl="0" marL="0" marR="0" rtl="0" algn="l">
                <a:lnSpc>
                  <a:spcPct val="90000"/>
                </a:lnSpc>
                <a:spcBef>
                  <a:spcPts val="0"/>
                </a:spcBef>
                <a:spcAft>
                  <a:spcPts val="0"/>
                </a:spcAft>
                <a:buClr>
                  <a:srgbClr val="5E5E5E"/>
                </a:buClr>
                <a:buSzPts val="1100"/>
                <a:buFont typeface="Tahoma"/>
                <a:buNone/>
              </a:pPr>
              <a:r>
                <a:rPr b="1" lang="en-US" sz="800">
                  <a:solidFill>
                    <a:srgbClr val="4A86E8"/>
                  </a:solidFill>
                  <a:latin typeface="Roboto"/>
                  <a:ea typeface="Roboto"/>
                  <a:cs typeface="Roboto"/>
                  <a:sym typeface="Roboto"/>
                </a:rPr>
                <a:t>Valve Position</a:t>
              </a:r>
              <a:endParaRPr b="1" sz="800">
                <a:solidFill>
                  <a:srgbClr val="4A86E8"/>
                </a:solidFill>
                <a:latin typeface="Roboto"/>
                <a:ea typeface="Roboto"/>
                <a:cs typeface="Roboto"/>
                <a:sym typeface="Roboto"/>
              </a:endParaRPr>
            </a:p>
          </p:txBody>
        </p:sp>
        <p:sp>
          <p:nvSpPr>
            <p:cNvPr id="504" name="Google Shape;504;p41"/>
            <p:cNvSpPr txBox="1"/>
            <p:nvPr/>
          </p:nvSpPr>
          <p:spPr>
            <a:xfrm>
              <a:off x="4879835" y="2352000"/>
              <a:ext cx="536400" cy="159000"/>
            </a:xfrm>
            <a:prstGeom prst="rect">
              <a:avLst/>
            </a:prstGeom>
            <a:solidFill>
              <a:srgbClr val="FFFFFF"/>
            </a:solidFill>
            <a:ln>
              <a:noFill/>
            </a:ln>
          </p:spPr>
          <p:txBody>
            <a:bodyPr anchorCtr="0" anchor="ctr" bIns="10825" lIns="10825" spcFirstLastPara="1" rIns="10825" wrap="square" tIns="10825">
              <a:noAutofit/>
            </a:bodyPr>
            <a:lstStyle/>
            <a:p>
              <a:pPr indent="0" lvl="0" marL="0" marR="0" rtl="0" algn="l">
                <a:lnSpc>
                  <a:spcPct val="90000"/>
                </a:lnSpc>
                <a:spcBef>
                  <a:spcPts val="0"/>
                </a:spcBef>
                <a:spcAft>
                  <a:spcPts val="0"/>
                </a:spcAft>
                <a:buClr>
                  <a:srgbClr val="5E5E5E"/>
                </a:buClr>
                <a:buSzPts val="1100"/>
                <a:buFont typeface="Tahoma"/>
                <a:buNone/>
              </a:pPr>
              <a:r>
                <a:rPr b="1" lang="en-US" sz="900">
                  <a:solidFill>
                    <a:srgbClr val="9FC5E8"/>
                  </a:solidFill>
                  <a:latin typeface="Roboto"/>
                  <a:ea typeface="Roboto"/>
                  <a:cs typeface="Roboto"/>
                  <a:sym typeface="Roboto"/>
                </a:rPr>
                <a:t>Fan </a:t>
              </a:r>
              <a:endParaRPr b="1" sz="900">
                <a:solidFill>
                  <a:srgbClr val="9FC5E8"/>
                </a:solidFill>
                <a:latin typeface="Roboto"/>
                <a:ea typeface="Roboto"/>
                <a:cs typeface="Roboto"/>
                <a:sym typeface="Roboto"/>
              </a:endParaRPr>
            </a:p>
            <a:p>
              <a:pPr indent="0" lvl="0" marL="0" marR="0" rtl="0" algn="l">
                <a:lnSpc>
                  <a:spcPct val="90000"/>
                </a:lnSpc>
                <a:spcBef>
                  <a:spcPts val="0"/>
                </a:spcBef>
                <a:spcAft>
                  <a:spcPts val="0"/>
                </a:spcAft>
                <a:buClr>
                  <a:srgbClr val="5E5E5E"/>
                </a:buClr>
                <a:buSzPts val="1100"/>
                <a:buFont typeface="Tahoma"/>
                <a:buNone/>
              </a:pPr>
              <a:r>
                <a:rPr b="1" lang="en-US" sz="900">
                  <a:solidFill>
                    <a:srgbClr val="9FC5E8"/>
                  </a:solidFill>
                  <a:latin typeface="Roboto"/>
                  <a:ea typeface="Roboto"/>
                  <a:cs typeface="Roboto"/>
                  <a:sym typeface="Roboto"/>
                </a:rPr>
                <a:t>Feedback</a:t>
              </a:r>
              <a:endParaRPr b="1" sz="900">
                <a:solidFill>
                  <a:srgbClr val="9FC5E8"/>
                </a:solidFill>
                <a:latin typeface="Roboto"/>
                <a:ea typeface="Roboto"/>
                <a:cs typeface="Roboto"/>
                <a:sym typeface="Roboto"/>
              </a:endParaRPr>
            </a:p>
          </p:txBody>
        </p:sp>
        <p:sp>
          <p:nvSpPr>
            <p:cNvPr id="505" name="Google Shape;505;p41"/>
            <p:cNvSpPr txBox="1"/>
            <p:nvPr/>
          </p:nvSpPr>
          <p:spPr>
            <a:xfrm>
              <a:off x="6996056" y="1795125"/>
              <a:ext cx="686400" cy="288000"/>
            </a:xfrm>
            <a:prstGeom prst="rect">
              <a:avLst/>
            </a:prstGeom>
            <a:solidFill>
              <a:srgbClr val="FFFFFF"/>
            </a:solidFill>
            <a:ln>
              <a:noFill/>
            </a:ln>
          </p:spPr>
          <p:txBody>
            <a:bodyPr anchorCtr="0" anchor="ctr" bIns="10825" lIns="10825" spcFirstLastPara="1" rIns="10825" wrap="square" tIns="10825">
              <a:noAutofit/>
            </a:bodyPr>
            <a:lstStyle/>
            <a:p>
              <a:pPr indent="0" lvl="0" marL="0" marR="0" rtl="0" algn="l">
                <a:lnSpc>
                  <a:spcPct val="90000"/>
                </a:lnSpc>
                <a:spcBef>
                  <a:spcPts val="0"/>
                </a:spcBef>
                <a:spcAft>
                  <a:spcPts val="0"/>
                </a:spcAft>
                <a:buClr>
                  <a:srgbClr val="5E5E5E"/>
                </a:buClr>
                <a:buSzPts val="1100"/>
                <a:buFont typeface="Tahoma"/>
                <a:buNone/>
              </a:pPr>
              <a:r>
                <a:rPr b="1" lang="en-US" sz="900">
                  <a:solidFill>
                    <a:srgbClr val="93C47D"/>
                  </a:solidFill>
                  <a:latin typeface="Roboto"/>
                  <a:ea typeface="Roboto"/>
                  <a:cs typeface="Roboto"/>
                  <a:sym typeface="Roboto"/>
                </a:rPr>
                <a:t>Supply Fan Speed</a:t>
              </a:r>
              <a:endParaRPr b="1" sz="900">
                <a:solidFill>
                  <a:srgbClr val="93C47D"/>
                </a:solidFill>
                <a:latin typeface="Roboto"/>
                <a:ea typeface="Roboto"/>
                <a:cs typeface="Roboto"/>
                <a:sym typeface="Roboto"/>
              </a:endParaRPr>
            </a:p>
          </p:txBody>
        </p:sp>
        <p:sp>
          <p:nvSpPr>
            <p:cNvPr id="506" name="Google Shape;506;p41"/>
            <p:cNvSpPr txBox="1"/>
            <p:nvPr/>
          </p:nvSpPr>
          <p:spPr>
            <a:xfrm>
              <a:off x="4969275" y="3133331"/>
              <a:ext cx="502200" cy="159000"/>
            </a:xfrm>
            <a:prstGeom prst="rect">
              <a:avLst/>
            </a:prstGeom>
            <a:solidFill>
              <a:srgbClr val="FFFFFF"/>
            </a:solidFill>
            <a:ln>
              <a:noFill/>
            </a:ln>
          </p:spPr>
          <p:txBody>
            <a:bodyPr anchorCtr="0" anchor="ctr" bIns="10825" lIns="10825" spcFirstLastPara="1" rIns="10825" wrap="square" tIns="10825">
              <a:noAutofit/>
            </a:bodyPr>
            <a:lstStyle/>
            <a:p>
              <a:pPr indent="0" lvl="0" marL="0" marR="0" rtl="0" algn="l">
                <a:lnSpc>
                  <a:spcPct val="90000"/>
                </a:lnSpc>
                <a:spcBef>
                  <a:spcPts val="0"/>
                </a:spcBef>
                <a:spcAft>
                  <a:spcPts val="0"/>
                </a:spcAft>
                <a:buClr>
                  <a:srgbClr val="5E5E5E"/>
                </a:buClr>
                <a:buSzPts val="1100"/>
                <a:buFont typeface="Tahoma"/>
                <a:buNone/>
              </a:pPr>
              <a:r>
                <a:rPr b="1" lang="en-US" sz="900">
                  <a:solidFill>
                    <a:srgbClr val="93C47D"/>
                  </a:solidFill>
                  <a:latin typeface="Roboto"/>
                  <a:ea typeface="Roboto"/>
                  <a:cs typeface="Roboto"/>
                  <a:sym typeface="Roboto"/>
                </a:rPr>
                <a:t>Preheat  </a:t>
              </a:r>
              <a:endParaRPr b="1" sz="900">
                <a:solidFill>
                  <a:srgbClr val="93C47D"/>
                </a:solidFill>
                <a:latin typeface="Roboto"/>
                <a:ea typeface="Roboto"/>
                <a:cs typeface="Roboto"/>
                <a:sym typeface="Roboto"/>
              </a:endParaRPr>
            </a:p>
            <a:p>
              <a:pPr indent="0" lvl="0" marL="0" marR="0" rtl="0" algn="l">
                <a:lnSpc>
                  <a:spcPct val="90000"/>
                </a:lnSpc>
                <a:spcBef>
                  <a:spcPts val="0"/>
                </a:spcBef>
                <a:spcAft>
                  <a:spcPts val="0"/>
                </a:spcAft>
                <a:buClr>
                  <a:srgbClr val="5E5E5E"/>
                </a:buClr>
                <a:buSzPts val="1100"/>
                <a:buFont typeface="Tahoma"/>
                <a:buNone/>
              </a:pPr>
              <a:r>
                <a:rPr b="1" lang="en-US" sz="900">
                  <a:solidFill>
                    <a:srgbClr val="93C47D"/>
                  </a:solidFill>
                  <a:latin typeface="Roboto"/>
                  <a:ea typeface="Roboto"/>
                  <a:cs typeface="Roboto"/>
                  <a:sym typeface="Roboto"/>
                </a:rPr>
                <a:t>Temp.</a:t>
              </a:r>
              <a:endParaRPr b="1" sz="900">
                <a:solidFill>
                  <a:srgbClr val="93C47D"/>
                </a:solidFill>
                <a:latin typeface="Roboto"/>
                <a:ea typeface="Roboto"/>
                <a:cs typeface="Roboto"/>
                <a:sym typeface="Roboto"/>
              </a:endParaRPr>
            </a:p>
          </p:txBody>
        </p:sp>
        <p:sp>
          <p:nvSpPr>
            <p:cNvPr id="507" name="Google Shape;507;p41"/>
            <p:cNvSpPr txBox="1"/>
            <p:nvPr/>
          </p:nvSpPr>
          <p:spPr>
            <a:xfrm>
              <a:off x="5777661" y="3506419"/>
              <a:ext cx="502200" cy="159000"/>
            </a:xfrm>
            <a:prstGeom prst="rect">
              <a:avLst/>
            </a:prstGeom>
            <a:solidFill>
              <a:srgbClr val="FFFFFF"/>
            </a:solidFill>
            <a:ln>
              <a:noFill/>
            </a:ln>
          </p:spPr>
          <p:txBody>
            <a:bodyPr anchorCtr="0" anchor="ctr" bIns="10825" lIns="10825" spcFirstLastPara="1" rIns="10825" wrap="square" tIns="10825">
              <a:noAutofit/>
            </a:bodyPr>
            <a:lstStyle/>
            <a:p>
              <a:pPr indent="0" lvl="0" marL="0" marR="0" rtl="0" algn="l">
                <a:lnSpc>
                  <a:spcPct val="90000"/>
                </a:lnSpc>
                <a:spcBef>
                  <a:spcPts val="0"/>
                </a:spcBef>
                <a:spcAft>
                  <a:spcPts val="0"/>
                </a:spcAft>
                <a:buClr>
                  <a:srgbClr val="5E5E5E"/>
                </a:buClr>
                <a:buSzPts val="1100"/>
                <a:buFont typeface="Tahoma"/>
                <a:buNone/>
              </a:pPr>
              <a:r>
                <a:rPr b="1" lang="en-US" sz="900">
                  <a:solidFill>
                    <a:srgbClr val="F1C232"/>
                  </a:solidFill>
                  <a:latin typeface="Roboto"/>
                  <a:ea typeface="Roboto"/>
                  <a:cs typeface="Roboto"/>
                  <a:sym typeface="Roboto"/>
                </a:rPr>
                <a:t>Return </a:t>
              </a:r>
              <a:endParaRPr b="1" sz="900">
                <a:solidFill>
                  <a:srgbClr val="F1C232"/>
                </a:solidFill>
                <a:latin typeface="Roboto"/>
                <a:ea typeface="Roboto"/>
                <a:cs typeface="Roboto"/>
                <a:sym typeface="Roboto"/>
              </a:endParaRPr>
            </a:p>
            <a:p>
              <a:pPr indent="0" lvl="0" marL="0" marR="0" rtl="0" algn="l">
                <a:lnSpc>
                  <a:spcPct val="90000"/>
                </a:lnSpc>
                <a:spcBef>
                  <a:spcPts val="0"/>
                </a:spcBef>
                <a:spcAft>
                  <a:spcPts val="0"/>
                </a:spcAft>
                <a:buClr>
                  <a:srgbClr val="5E5E5E"/>
                </a:buClr>
                <a:buSzPts val="1100"/>
                <a:buFont typeface="Tahoma"/>
                <a:buNone/>
              </a:pPr>
              <a:r>
                <a:rPr b="1" lang="en-US" sz="900">
                  <a:solidFill>
                    <a:srgbClr val="F1C232"/>
                  </a:solidFill>
                  <a:latin typeface="Roboto"/>
                  <a:ea typeface="Roboto"/>
                  <a:cs typeface="Roboto"/>
                  <a:sym typeface="Roboto"/>
                </a:rPr>
                <a:t>CO2</a:t>
              </a:r>
              <a:endParaRPr b="1" sz="900">
                <a:solidFill>
                  <a:srgbClr val="F1C232"/>
                </a:solidFill>
                <a:latin typeface="Roboto"/>
                <a:ea typeface="Roboto"/>
                <a:cs typeface="Roboto"/>
                <a:sym typeface="Roboto"/>
              </a:endParaRPr>
            </a:p>
          </p:txBody>
        </p:sp>
        <p:sp>
          <p:nvSpPr>
            <p:cNvPr id="508" name="Google Shape;508;p41"/>
            <p:cNvSpPr txBox="1"/>
            <p:nvPr/>
          </p:nvSpPr>
          <p:spPr>
            <a:xfrm>
              <a:off x="6774919" y="3491588"/>
              <a:ext cx="778500" cy="159000"/>
            </a:xfrm>
            <a:prstGeom prst="rect">
              <a:avLst/>
            </a:prstGeom>
            <a:solidFill>
              <a:srgbClr val="FFFFFF"/>
            </a:solidFill>
            <a:ln>
              <a:noFill/>
            </a:ln>
          </p:spPr>
          <p:txBody>
            <a:bodyPr anchorCtr="0" anchor="ctr" bIns="10825" lIns="10825" spcFirstLastPara="1" rIns="10825" wrap="square" tIns="10825">
              <a:noAutofit/>
            </a:bodyPr>
            <a:lstStyle/>
            <a:p>
              <a:pPr indent="0" lvl="0" marL="0" marR="0" rtl="0" algn="l">
                <a:lnSpc>
                  <a:spcPct val="90000"/>
                </a:lnSpc>
                <a:spcBef>
                  <a:spcPts val="0"/>
                </a:spcBef>
                <a:spcAft>
                  <a:spcPts val="0"/>
                </a:spcAft>
                <a:buClr>
                  <a:srgbClr val="5E5E5E"/>
                </a:buClr>
                <a:buSzPts val="1100"/>
                <a:buFont typeface="Tahoma"/>
                <a:buNone/>
              </a:pPr>
              <a:r>
                <a:rPr b="1" lang="en-US" sz="900">
                  <a:solidFill>
                    <a:srgbClr val="999999"/>
                  </a:solidFill>
                  <a:latin typeface="Roboto"/>
                  <a:ea typeface="Roboto"/>
                  <a:cs typeface="Roboto"/>
                  <a:sym typeface="Roboto"/>
                </a:rPr>
                <a:t>Space</a:t>
              </a:r>
              <a:endParaRPr b="1" sz="900">
                <a:solidFill>
                  <a:srgbClr val="999999"/>
                </a:solidFill>
                <a:latin typeface="Roboto"/>
                <a:ea typeface="Roboto"/>
                <a:cs typeface="Roboto"/>
                <a:sym typeface="Roboto"/>
              </a:endParaRPr>
            </a:p>
            <a:p>
              <a:pPr indent="0" lvl="0" marL="0" marR="0" rtl="0" algn="l">
                <a:lnSpc>
                  <a:spcPct val="90000"/>
                </a:lnSpc>
                <a:spcBef>
                  <a:spcPts val="0"/>
                </a:spcBef>
                <a:spcAft>
                  <a:spcPts val="0"/>
                </a:spcAft>
                <a:buClr>
                  <a:srgbClr val="5E5E5E"/>
                </a:buClr>
                <a:buSzPts val="1100"/>
                <a:buFont typeface="Tahoma"/>
                <a:buNone/>
              </a:pPr>
              <a:r>
                <a:rPr b="1" lang="en-US" sz="900">
                  <a:solidFill>
                    <a:srgbClr val="999999"/>
                  </a:solidFill>
                  <a:latin typeface="Roboto"/>
                  <a:ea typeface="Roboto"/>
                  <a:cs typeface="Roboto"/>
                  <a:sym typeface="Roboto"/>
                </a:rPr>
                <a:t>Temp. </a:t>
              </a:r>
              <a:endParaRPr b="1" sz="900">
                <a:solidFill>
                  <a:srgbClr val="999999"/>
                </a:solidFill>
                <a:latin typeface="Roboto"/>
                <a:ea typeface="Roboto"/>
                <a:cs typeface="Roboto"/>
                <a:sym typeface="Roboto"/>
              </a:endParaRPr>
            </a:p>
          </p:txBody>
        </p:sp>
        <p:sp>
          <p:nvSpPr>
            <p:cNvPr id="509" name="Google Shape;509;p41"/>
            <p:cNvSpPr txBox="1"/>
            <p:nvPr/>
          </p:nvSpPr>
          <p:spPr>
            <a:xfrm>
              <a:off x="6058406" y="2443931"/>
              <a:ext cx="462600" cy="96300"/>
            </a:xfrm>
            <a:prstGeom prst="rect">
              <a:avLst/>
            </a:prstGeom>
            <a:solidFill>
              <a:srgbClr val="FFFFFF"/>
            </a:solidFill>
            <a:ln>
              <a:noFill/>
            </a:ln>
          </p:spPr>
          <p:txBody>
            <a:bodyPr anchorCtr="0" anchor="ctr" bIns="10825" lIns="10825" spcFirstLastPara="1" rIns="10825" wrap="square" tIns="10825">
              <a:noAutofit/>
            </a:bodyPr>
            <a:lstStyle/>
            <a:p>
              <a:pPr indent="0" lvl="0" marL="0" marR="0" rtl="0" algn="l">
                <a:lnSpc>
                  <a:spcPct val="90000"/>
                </a:lnSpc>
                <a:spcBef>
                  <a:spcPts val="0"/>
                </a:spcBef>
                <a:spcAft>
                  <a:spcPts val="0"/>
                </a:spcAft>
                <a:buClr>
                  <a:srgbClr val="5E5E5E"/>
                </a:buClr>
                <a:buSzPts val="1100"/>
                <a:buFont typeface="Tahoma"/>
                <a:buNone/>
              </a:pPr>
              <a:r>
                <a:rPr b="1" lang="en-US" sz="900">
                  <a:solidFill>
                    <a:srgbClr val="4A86E8"/>
                  </a:solidFill>
                  <a:latin typeface="Roboto"/>
                  <a:ea typeface="Roboto"/>
                  <a:cs typeface="Roboto"/>
                  <a:sym typeface="Roboto"/>
                </a:rPr>
                <a:t>Air Flow</a:t>
              </a:r>
              <a:endParaRPr b="1" sz="900">
                <a:solidFill>
                  <a:srgbClr val="4A86E8"/>
                </a:solidFill>
                <a:latin typeface="Roboto"/>
                <a:ea typeface="Roboto"/>
                <a:cs typeface="Roboto"/>
                <a:sym typeface="Roboto"/>
              </a:endParaRPr>
            </a:p>
          </p:txBody>
        </p:sp>
        <p:sp>
          <p:nvSpPr>
            <p:cNvPr id="510" name="Google Shape;510;p41"/>
            <p:cNvSpPr txBox="1"/>
            <p:nvPr/>
          </p:nvSpPr>
          <p:spPr>
            <a:xfrm>
              <a:off x="7382663" y="2649000"/>
              <a:ext cx="555300" cy="117300"/>
            </a:xfrm>
            <a:prstGeom prst="rect">
              <a:avLst/>
            </a:prstGeom>
            <a:solidFill>
              <a:srgbClr val="FFFFFF"/>
            </a:solidFill>
            <a:ln>
              <a:noFill/>
            </a:ln>
          </p:spPr>
          <p:txBody>
            <a:bodyPr anchorCtr="0" anchor="ctr" bIns="10825" lIns="10825" spcFirstLastPara="1" rIns="10825" wrap="square" tIns="10825">
              <a:noAutofit/>
            </a:bodyPr>
            <a:lstStyle/>
            <a:p>
              <a:pPr indent="0" lvl="0" marL="0" marR="0" rtl="0" algn="l">
                <a:lnSpc>
                  <a:spcPct val="90000"/>
                </a:lnSpc>
                <a:spcBef>
                  <a:spcPts val="0"/>
                </a:spcBef>
                <a:spcAft>
                  <a:spcPts val="0"/>
                </a:spcAft>
                <a:buClr>
                  <a:srgbClr val="5E5E5E"/>
                </a:buClr>
                <a:buSzPts val="1100"/>
                <a:buFont typeface="Tahoma"/>
                <a:buNone/>
              </a:pPr>
              <a:r>
                <a:rPr b="1" lang="en-US" sz="900">
                  <a:solidFill>
                    <a:srgbClr val="EA9999"/>
                  </a:solidFill>
                  <a:latin typeface="Roboto"/>
                  <a:ea typeface="Roboto"/>
                  <a:cs typeface="Roboto"/>
                  <a:sym typeface="Roboto"/>
                </a:rPr>
                <a:t>Pump</a:t>
              </a:r>
              <a:endParaRPr b="1" sz="900">
                <a:solidFill>
                  <a:srgbClr val="EA9999"/>
                </a:solidFill>
                <a:latin typeface="Roboto"/>
                <a:ea typeface="Roboto"/>
                <a:cs typeface="Roboto"/>
                <a:sym typeface="Roboto"/>
              </a:endParaRPr>
            </a:p>
            <a:p>
              <a:pPr indent="0" lvl="0" marL="0" marR="0" rtl="0" algn="l">
                <a:lnSpc>
                  <a:spcPct val="90000"/>
                </a:lnSpc>
                <a:spcBef>
                  <a:spcPts val="0"/>
                </a:spcBef>
                <a:spcAft>
                  <a:spcPts val="0"/>
                </a:spcAft>
                <a:buClr>
                  <a:srgbClr val="5E5E5E"/>
                </a:buClr>
                <a:buSzPts val="1100"/>
                <a:buFont typeface="Tahoma"/>
                <a:buNone/>
              </a:pPr>
              <a:r>
                <a:rPr b="1" lang="en-US" sz="900">
                  <a:solidFill>
                    <a:srgbClr val="EA9999"/>
                  </a:solidFill>
                  <a:latin typeface="Roboto"/>
                  <a:ea typeface="Roboto"/>
                  <a:cs typeface="Roboto"/>
                  <a:sym typeface="Roboto"/>
                </a:rPr>
                <a:t>Status</a:t>
              </a:r>
              <a:endParaRPr b="1" sz="900">
                <a:solidFill>
                  <a:srgbClr val="EA9999"/>
                </a:solidFill>
                <a:latin typeface="Roboto"/>
                <a:ea typeface="Roboto"/>
                <a:cs typeface="Roboto"/>
                <a:sym typeface="Roboto"/>
              </a:endParaRPr>
            </a:p>
          </p:txBody>
        </p:sp>
        <p:sp>
          <p:nvSpPr>
            <p:cNvPr id="511" name="Google Shape;511;p41"/>
            <p:cNvSpPr txBox="1"/>
            <p:nvPr/>
          </p:nvSpPr>
          <p:spPr>
            <a:xfrm>
              <a:off x="5404125" y="1662431"/>
              <a:ext cx="536400" cy="117300"/>
            </a:xfrm>
            <a:prstGeom prst="rect">
              <a:avLst/>
            </a:prstGeom>
            <a:solidFill>
              <a:srgbClr val="FFFFFF"/>
            </a:solidFill>
            <a:ln>
              <a:noFill/>
            </a:ln>
          </p:spPr>
          <p:txBody>
            <a:bodyPr anchorCtr="0" anchor="ctr" bIns="10825" lIns="10825" spcFirstLastPara="1" rIns="10825" wrap="square" tIns="10825">
              <a:noAutofit/>
            </a:bodyPr>
            <a:lstStyle/>
            <a:p>
              <a:pPr indent="0" lvl="0" marL="0" marR="0" rtl="0" algn="l">
                <a:lnSpc>
                  <a:spcPct val="90000"/>
                </a:lnSpc>
                <a:spcBef>
                  <a:spcPts val="0"/>
                </a:spcBef>
                <a:spcAft>
                  <a:spcPts val="0"/>
                </a:spcAft>
                <a:buClr>
                  <a:srgbClr val="5E5E5E"/>
                </a:buClr>
                <a:buSzPts val="1100"/>
                <a:buFont typeface="Tahoma"/>
                <a:buNone/>
              </a:pPr>
              <a:r>
                <a:rPr b="1" lang="en-US" sz="800">
                  <a:solidFill>
                    <a:srgbClr val="EA9999"/>
                  </a:solidFill>
                  <a:latin typeface="Roboto"/>
                  <a:ea typeface="Roboto"/>
                  <a:cs typeface="Roboto"/>
                  <a:sym typeface="Roboto"/>
                </a:rPr>
                <a:t>Return </a:t>
              </a:r>
              <a:endParaRPr b="1" sz="800">
                <a:solidFill>
                  <a:srgbClr val="EA9999"/>
                </a:solidFill>
                <a:latin typeface="Roboto"/>
                <a:ea typeface="Roboto"/>
                <a:cs typeface="Roboto"/>
                <a:sym typeface="Roboto"/>
              </a:endParaRPr>
            </a:p>
            <a:p>
              <a:pPr indent="0" lvl="0" marL="0" marR="0" rtl="0" algn="l">
                <a:lnSpc>
                  <a:spcPct val="90000"/>
                </a:lnSpc>
                <a:spcBef>
                  <a:spcPts val="0"/>
                </a:spcBef>
                <a:spcAft>
                  <a:spcPts val="0"/>
                </a:spcAft>
                <a:buClr>
                  <a:srgbClr val="5E5E5E"/>
                </a:buClr>
                <a:buSzPts val="1100"/>
                <a:buFont typeface="Tahoma"/>
                <a:buNone/>
              </a:pPr>
              <a:r>
                <a:rPr b="1" lang="en-US" sz="800">
                  <a:solidFill>
                    <a:srgbClr val="EA9999"/>
                  </a:solidFill>
                  <a:latin typeface="Roboto"/>
                  <a:ea typeface="Roboto"/>
                  <a:cs typeface="Roboto"/>
                  <a:sym typeface="Roboto"/>
                </a:rPr>
                <a:t>Chilled W. </a:t>
              </a:r>
              <a:endParaRPr b="1" sz="800">
                <a:solidFill>
                  <a:srgbClr val="EA9999"/>
                </a:solidFill>
                <a:latin typeface="Roboto"/>
                <a:ea typeface="Roboto"/>
                <a:cs typeface="Roboto"/>
                <a:sym typeface="Roboto"/>
              </a:endParaRPr>
            </a:p>
            <a:p>
              <a:pPr indent="0" lvl="0" marL="0" marR="0" rtl="0" algn="l">
                <a:lnSpc>
                  <a:spcPct val="90000"/>
                </a:lnSpc>
                <a:spcBef>
                  <a:spcPts val="0"/>
                </a:spcBef>
                <a:spcAft>
                  <a:spcPts val="0"/>
                </a:spcAft>
                <a:buClr>
                  <a:srgbClr val="5E5E5E"/>
                </a:buClr>
                <a:buSzPts val="1100"/>
                <a:buFont typeface="Tahoma"/>
                <a:buNone/>
              </a:pPr>
              <a:r>
                <a:rPr b="1" lang="en-US" sz="800">
                  <a:solidFill>
                    <a:srgbClr val="EA9999"/>
                  </a:solidFill>
                  <a:latin typeface="Roboto"/>
                  <a:ea typeface="Roboto"/>
                  <a:cs typeface="Roboto"/>
                  <a:sym typeface="Roboto"/>
                </a:rPr>
                <a:t>Temp.</a:t>
              </a:r>
              <a:endParaRPr b="1" sz="800">
                <a:solidFill>
                  <a:srgbClr val="EA9999"/>
                </a:solidFill>
                <a:latin typeface="Roboto"/>
                <a:ea typeface="Roboto"/>
                <a:cs typeface="Roboto"/>
                <a:sym typeface="Roboto"/>
              </a:endParaRPr>
            </a:p>
          </p:txBody>
        </p:sp>
      </p:grpSp>
      <p:cxnSp>
        <p:nvCxnSpPr>
          <p:cNvPr id="512" name="Google Shape;512;p41"/>
          <p:cNvCxnSpPr>
            <a:stCxn id="498" idx="0"/>
            <a:endCxn id="491" idx="2"/>
          </p:cNvCxnSpPr>
          <p:nvPr/>
        </p:nvCxnSpPr>
        <p:spPr>
          <a:xfrm flipH="1" rot="5400000">
            <a:off x="4500949" y="2161374"/>
            <a:ext cx="793200" cy="2400000"/>
          </a:xfrm>
          <a:prstGeom prst="bentConnector3">
            <a:avLst>
              <a:gd fmla="val 50003" name="adj1"/>
            </a:avLst>
          </a:prstGeom>
          <a:noFill/>
          <a:ln cap="flat" cmpd="sng" w="28575">
            <a:solidFill>
              <a:srgbClr val="7F8385"/>
            </a:solidFill>
            <a:prstDash val="solid"/>
            <a:round/>
            <a:headEnd len="med" w="med" type="none"/>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42"/>
          <p:cNvSpPr txBox="1"/>
          <p:nvPr/>
        </p:nvSpPr>
        <p:spPr>
          <a:xfrm>
            <a:off x="373200" y="213800"/>
            <a:ext cx="5355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latin typeface="Roboto"/>
                <a:ea typeface="Roboto"/>
                <a:cs typeface="Roboto"/>
                <a:sym typeface="Roboto"/>
              </a:rPr>
              <a:t>Future Ability to Support Leading Ontologies For our Customers &amp; Third Party Applications</a:t>
            </a:r>
            <a:endParaRPr sz="600">
              <a:latin typeface="Roboto"/>
              <a:ea typeface="Roboto"/>
              <a:cs typeface="Roboto"/>
              <a:sym typeface="Roboto"/>
            </a:endParaRPr>
          </a:p>
        </p:txBody>
      </p:sp>
      <p:pic>
        <p:nvPicPr>
          <p:cNvPr id="519" name="Google Shape;519;p42"/>
          <p:cNvPicPr preferRelativeResize="0"/>
          <p:nvPr/>
        </p:nvPicPr>
        <p:blipFill rotWithShape="1">
          <a:blip r:embed="rId3">
            <a:alphaModFix/>
          </a:blip>
          <a:srcRect b="48659" l="0" r="0" t="14770"/>
          <a:stretch/>
        </p:blipFill>
        <p:spPr>
          <a:xfrm>
            <a:off x="6442268" y="767900"/>
            <a:ext cx="1737097" cy="492073"/>
          </a:xfrm>
          <a:prstGeom prst="rect">
            <a:avLst/>
          </a:prstGeom>
          <a:noFill/>
          <a:ln>
            <a:noFill/>
          </a:ln>
        </p:spPr>
      </p:pic>
      <p:pic>
        <p:nvPicPr>
          <p:cNvPr id="520" name="Google Shape;520;p42"/>
          <p:cNvPicPr preferRelativeResize="0"/>
          <p:nvPr/>
        </p:nvPicPr>
        <p:blipFill>
          <a:blip r:embed="rId4">
            <a:alphaModFix/>
          </a:blip>
          <a:stretch>
            <a:fillRect/>
          </a:stretch>
        </p:blipFill>
        <p:spPr>
          <a:xfrm>
            <a:off x="6442269" y="3037799"/>
            <a:ext cx="771237" cy="797576"/>
          </a:xfrm>
          <a:prstGeom prst="rect">
            <a:avLst/>
          </a:prstGeom>
          <a:noFill/>
          <a:ln>
            <a:noFill/>
          </a:ln>
        </p:spPr>
      </p:pic>
      <p:grpSp>
        <p:nvGrpSpPr>
          <p:cNvPr id="521" name="Google Shape;521;p42"/>
          <p:cNvGrpSpPr/>
          <p:nvPr/>
        </p:nvGrpSpPr>
        <p:grpSpPr>
          <a:xfrm>
            <a:off x="6918174" y="1340201"/>
            <a:ext cx="1485365" cy="879719"/>
            <a:chOff x="5234887" y="1193225"/>
            <a:chExt cx="2466975" cy="1471595"/>
          </a:xfrm>
        </p:grpSpPr>
        <p:pic>
          <p:nvPicPr>
            <p:cNvPr id="522" name="Google Shape;522;p42"/>
            <p:cNvPicPr preferRelativeResize="0"/>
            <p:nvPr/>
          </p:nvPicPr>
          <p:blipFill rotWithShape="1">
            <a:blip r:embed="rId5">
              <a:alphaModFix/>
            </a:blip>
            <a:srcRect b="0" l="8138" r="9407" t="18133"/>
            <a:stretch/>
          </p:blipFill>
          <p:spPr>
            <a:xfrm>
              <a:off x="5290375" y="1193225"/>
              <a:ext cx="2356000" cy="1232025"/>
            </a:xfrm>
            <a:prstGeom prst="rect">
              <a:avLst/>
            </a:prstGeom>
            <a:noFill/>
            <a:ln>
              <a:noFill/>
            </a:ln>
          </p:spPr>
        </p:pic>
        <p:pic>
          <p:nvPicPr>
            <p:cNvPr id="523" name="Google Shape;523;p42"/>
            <p:cNvPicPr preferRelativeResize="0"/>
            <p:nvPr/>
          </p:nvPicPr>
          <p:blipFill rotWithShape="1">
            <a:blip r:embed="rId6">
              <a:alphaModFix/>
            </a:blip>
            <a:srcRect b="19791" l="0" r="0" t="19218"/>
            <a:stretch/>
          </p:blipFill>
          <p:spPr>
            <a:xfrm>
              <a:off x="5234887" y="2113225"/>
              <a:ext cx="2466975" cy="551595"/>
            </a:xfrm>
            <a:prstGeom prst="rect">
              <a:avLst/>
            </a:prstGeom>
            <a:noFill/>
            <a:ln>
              <a:noFill/>
            </a:ln>
          </p:spPr>
        </p:pic>
      </p:grpSp>
      <p:pic>
        <p:nvPicPr>
          <p:cNvPr id="524" name="Google Shape;524;p42"/>
          <p:cNvPicPr preferRelativeResize="0"/>
          <p:nvPr/>
        </p:nvPicPr>
        <p:blipFill rotWithShape="1">
          <a:blip r:embed="rId7">
            <a:alphaModFix/>
          </a:blip>
          <a:srcRect b="49189" l="3809" r="5921" t="0"/>
          <a:stretch/>
        </p:blipFill>
        <p:spPr>
          <a:xfrm>
            <a:off x="6917964" y="2419711"/>
            <a:ext cx="1976134" cy="575151"/>
          </a:xfrm>
          <a:prstGeom prst="rect">
            <a:avLst/>
          </a:prstGeom>
          <a:noFill/>
          <a:ln>
            <a:noFill/>
          </a:ln>
        </p:spPr>
      </p:pic>
      <p:pic>
        <p:nvPicPr>
          <p:cNvPr id="525" name="Google Shape;525;p42"/>
          <p:cNvPicPr preferRelativeResize="0"/>
          <p:nvPr/>
        </p:nvPicPr>
        <p:blipFill rotWithShape="1">
          <a:blip r:embed="rId8">
            <a:alphaModFix/>
          </a:blip>
          <a:srcRect b="16571" l="11621" r="9693" t="10812"/>
          <a:stretch/>
        </p:blipFill>
        <p:spPr>
          <a:xfrm>
            <a:off x="5636533" y="1892559"/>
            <a:ext cx="623053" cy="640356"/>
          </a:xfrm>
          <a:prstGeom prst="rect">
            <a:avLst/>
          </a:prstGeom>
          <a:noFill/>
          <a:ln>
            <a:noFill/>
          </a:ln>
        </p:spPr>
      </p:pic>
      <p:pic>
        <p:nvPicPr>
          <p:cNvPr id="526" name="Google Shape;526;p42"/>
          <p:cNvPicPr preferRelativeResize="0"/>
          <p:nvPr/>
        </p:nvPicPr>
        <p:blipFill>
          <a:blip r:embed="rId9">
            <a:alphaModFix/>
          </a:blip>
          <a:stretch>
            <a:fillRect/>
          </a:stretch>
        </p:blipFill>
        <p:spPr>
          <a:xfrm>
            <a:off x="3518798" y="1636817"/>
            <a:ext cx="1635179" cy="855644"/>
          </a:xfrm>
          <a:prstGeom prst="rect">
            <a:avLst/>
          </a:prstGeom>
          <a:noFill/>
          <a:ln>
            <a:noFill/>
          </a:ln>
        </p:spPr>
      </p:pic>
      <p:sp>
        <p:nvSpPr>
          <p:cNvPr id="527" name="Google Shape;527;p42"/>
          <p:cNvSpPr txBox="1"/>
          <p:nvPr/>
        </p:nvSpPr>
        <p:spPr>
          <a:xfrm>
            <a:off x="3533958" y="1980931"/>
            <a:ext cx="16350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solidFill>
                  <a:srgbClr val="002841"/>
                </a:solidFill>
                <a:latin typeface="Roboto Black"/>
                <a:ea typeface="Roboto Black"/>
                <a:cs typeface="Roboto Black"/>
                <a:sym typeface="Roboto Black"/>
              </a:rPr>
              <a:t>NANTUM</a:t>
            </a:r>
            <a:r>
              <a:rPr b="1" lang="en-US" sz="1900">
                <a:solidFill>
                  <a:srgbClr val="002841"/>
                </a:solidFill>
                <a:latin typeface="Roboto"/>
                <a:ea typeface="Roboto"/>
                <a:cs typeface="Roboto"/>
                <a:sym typeface="Roboto"/>
              </a:rPr>
              <a:t> </a:t>
            </a:r>
            <a:r>
              <a:rPr lang="en-US" sz="1900">
                <a:solidFill>
                  <a:srgbClr val="002841"/>
                </a:solidFill>
                <a:latin typeface="Roboto Light"/>
                <a:ea typeface="Roboto Light"/>
                <a:cs typeface="Roboto Light"/>
                <a:sym typeface="Roboto Light"/>
              </a:rPr>
              <a:t>OS</a:t>
            </a:r>
            <a:endParaRPr sz="100">
              <a:solidFill>
                <a:srgbClr val="002841"/>
              </a:solidFill>
            </a:endParaRPr>
          </a:p>
        </p:txBody>
      </p:sp>
      <p:cxnSp>
        <p:nvCxnSpPr>
          <p:cNvPr id="528" name="Google Shape;528;p42"/>
          <p:cNvCxnSpPr>
            <a:stCxn id="527" idx="3"/>
          </p:cNvCxnSpPr>
          <p:nvPr/>
        </p:nvCxnSpPr>
        <p:spPr>
          <a:xfrm>
            <a:off x="5168958" y="2219431"/>
            <a:ext cx="457200" cy="0"/>
          </a:xfrm>
          <a:prstGeom prst="straightConnector1">
            <a:avLst/>
          </a:prstGeom>
          <a:noFill/>
          <a:ln cap="flat" cmpd="sng" w="19050">
            <a:solidFill>
              <a:srgbClr val="4075A3"/>
            </a:solidFill>
            <a:prstDash val="solid"/>
            <a:round/>
            <a:headEnd len="med" w="med" type="triangle"/>
            <a:tailEnd len="med" w="med" type="triangle"/>
          </a:ln>
        </p:spPr>
      </p:cxnSp>
      <p:cxnSp>
        <p:nvCxnSpPr>
          <p:cNvPr id="529" name="Google Shape;529;p42"/>
          <p:cNvCxnSpPr/>
          <p:nvPr/>
        </p:nvCxnSpPr>
        <p:spPr>
          <a:xfrm flipH="1" rot="10800000">
            <a:off x="6108735" y="1243069"/>
            <a:ext cx="438300" cy="649500"/>
          </a:xfrm>
          <a:prstGeom prst="straightConnector1">
            <a:avLst/>
          </a:prstGeom>
          <a:noFill/>
          <a:ln cap="flat" cmpd="sng" w="19050">
            <a:solidFill>
              <a:srgbClr val="4075A3"/>
            </a:solidFill>
            <a:prstDash val="solid"/>
            <a:round/>
            <a:headEnd len="med" w="med" type="triangle"/>
            <a:tailEnd len="med" w="med" type="triangle"/>
          </a:ln>
        </p:spPr>
      </p:cxnSp>
      <p:cxnSp>
        <p:nvCxnSpPr>
          <p:cNvPr id="530" name="Google Shape;530;p42"/>
          <p:cNvCxnSpPr>
            <a:endCxn id="523" idx="1"/>
          </p:cNvCxnSpPr>
          <p:nvPr/>
        </p:nvCxnSpPr>
        <p:spPr>
          <a:xfrm>
            <a:off x="6254574" y="2053849"/>
            <a:ext cx="663600" cy="1200"/>
          </a:xfrm>
          <a:prstGeom prst="straightConnector1">
            <a:avLst/>
          </a:prstGeom>
          <a:noFill/>
          <a:ln cap="flat" cmpd="sng" w="19050">
            <a:solidFill>
              <a:srgbClr val="4075A3"/>
            </a:solidFill>
            <a:prstDash val="solid"/>
            <a:round/>
            <a:headEnd len="med" w="med" type="triangle"/>
            <a:tailEnd len="med" w="med" type="triangle"/>
          </a:ln>
        </p:spPr>
      </p:cxnSp>
      <p:cxnSp>
        <p:nvCxnSpPr>
          <p:cNvPr id="531" name="Google Shape;531;p42"/>
          <p:cNvCxnSpPr>
            <a:endCxn id="524" idx="1"/>
          </p:cNvCxnSpPr>
          <p:nvPr/>
        </p:nvCxnSpPr>
        <p:spPr>
          <a:xfrm>
            <a:off x="6212664" y="2371286"/>
            <a:ext cx="705300" cy="336000"/>
          </a:xfrm>
          <a:prstGeom prst="straightConnector1">
            <a:avLst/>
          </a:prstGeom>
          <a:noFill/>
          <a:ln cap="flat" cmpd="sng" w="19050">
            <a:solidFill>
              <a:srgbClr val="4075A3"/>
            </a:solidFill>
            <a:prstDash val="solid"/>
            <a:round/>
            <a:headEnd len="med" w="med" type="triangle"/>
            <a:tailEnd len="med" w="med" type="triangle"/>
          </a:ln>
        </p:spPr>
      </p:cxnSp>
      <p:cxnSp>
        <p:nvCxnSpPr>
          <p:cNvPr id="532" name="Google Shape;532;p42"/>
          <p:cNvCxnSpPr/>
          <p:nvPr/>
        </p:nvCxnSpPr>
        <p:spPr>
          <a:xfrm rot="10800000">
            <a:off x="6040136" y="2533062"/>
            <a:ext cx="486000" cy="591300"/>
          </a:xfrm>
          <a:prstGeom prst="straightConnector1">
            <a:avLst/>
          </a:prstGeom>
          <a:noFill/>
          <a:ln cap="flat" cmpd="sng" w="19050">
            <a:solidFill>
              <a:srgbClr val="4075A3"/>
            </a:solidFill>
            <a:prstDash val="solid"/>
            <a:round/>
            <a:headEnd len="med" w="med" type="triangle"/>
            <a:tailEnd len="med" w="med" type="triangle"/>
          </a:ln>
        </p:spPr>
      </p:cxnSp>
      <p:pic>
        <p:nvPicPr>
          <p:cNvPr id="533" name="Google Shape;533;p42"/>
          <p:cNvPicPr preferRelativeResize="0"/>
          <p:nvPr/>
        </p:nvPicPr>
        <p:blipFill rotWithShape="1">
          <a:blip r:embed="rId10">
            <a:alphaModFix/>
          </a:blip>
          <a:srcRect b="25004" l="4139" r="2210" t="11369"/>
          <a:stretch/>
        </p:blipFill>
        <p:spPr>
          <a:xfrm>
            <a:off x="26625" y="1199325"/>
            <a:ext cx="3064725" cy="1680250"/>
          </a:xfrm>
          <a:prstGeom prst="rect">
            <a:avLst/>
          </a:prstGeom>
          <a:noFill/>
          <a:ln>
            <a:noFill/>
          </a:ln>
        </p:spPr>
      </p:pic>
      <p:cxnSp>
        <p:nvCxnSpPr>
          <p:cNvPr id="534" name="Google Shape;534;p42"/>
          <p:cNvCxnSpPr/>
          <p:nvPr/>
        </p:nvCxnSpPr>
        <p:spPr>
          <a:xfrm flipH="1" rot="10800000">
            <a:off x="2830875" y="2219375"/>
            <a:ext cx="660600" cy="2700"/>
          </a:xfrm>
          <a:prstGeom prst="straightConnector1">
            <a:avLst/>
          </a:prstGeom>
          <a:noFill/>
          <a:ln cap="flat" cmpd="sng" w="19050">
            <a:solidFill>
              <a:srgbClr val="4075A3"/>
            </a:solidFill>
            <a:prstDash val="solid"/>
            <a:round/>
            <a:headEnd len="med" w="med" type="triangle"/>
            <a:tailEnd len="med" w="med" type="triangle"/>
          </a:ln>
        </p:spPr>
      </p:cxnSp>
      <p:sp>
        <p:nvSpPr>
          <p:cNvPr id="535" name="Google Shape;535;p42"/>
          <p:cNvSpPr txBox="1"/>
          <p:nvPr/>
        </p:nvSpPr>
        <p:spPr>
          <a:xfrm>
            <a:off x="213075" y="2879575"/>
            <a:ext cx="2683800" cy="954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500"/>
              </a:spcAft>
              <a:buNone/>
            </a:pPr>
            <a:r>
              <a:rPr lang="en-US" sz="1000">
                <a:solidFill>
                  <a:srgbClr val="002841"/>
                </a:solidFill>
                <a:latin typeface="Roboto"/>
                <a:ea typeface="Roboto"/>
                <a:cs typeface="Roboto"/>
                <a:sym typeface="Roboto"/>
              </a:rPr>
              <a:t>Global building data is integrated and when existing tagging is not in place </a:t>
            </a:r>
            <a:r>
              <a:rPr lang="en-US" sz="1000">
                <a:solidFill>
                  <a:srgbClr val="002841"/>
                </a:solidFill>
                <a:latin typeface="Roboto"/>
                <a:ea typeface="Roboto"/>
                <a:cs typeface="Roboto"/>
                <a:sym typeface="Roboto"/>
              </a:rPr>
              <a:t>Nantum ARM powered by AI &amp; ML automatically learns and tags building sensor data with high fidelity and minimum human inputs. </a:t>
            </a:r>
            <a:endParaRPr sz="1000">
              <a:solidFill>
                <a:srgbClr val="002841"/>
              </a:solidFill>
              <a:latin typeface="Roboto"/>
              <a:ea typeface="Roboto"/>
              <a:cs typeface="Roboto"/>
              <a:sym typeface="Roboto"/>
            </a:endParaRPr>
          </a:p>
        </p:txBody>
      </p:sp>
      <p:sp>
        <p:nvSpPr>
          <p:cNvPr id="536" name="Google Shape;536;p42"/>
          <p:cNvSpPr txBox="1"/>
          <p:nvPr/>
        </p:nvSpPr>
        <p:spPr>
          <a:xfrm>
            <a:off x="3378775" y="2879575"/>
            <a:ext cx="2179500" cy="646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500"/>
              </a:spcAft>
              <a:buNone/>
            </a:pPr>
            <a:r>
              <a:rPr lang="en-US" sz="1000">
                <a:solidFill>
                  <a:srgbClr val="002841"/>
                </a:solidFill>
                <a:latin typeface="Roboto"/>
                <a:ea typeface="Roboto"/>
                <a:cs typeface="Roboto"/>
                <a:sym typeface="Roboto"/>
              </a:rPr>
              <a:t>Ontology translator/mapper built into Nantum to make data available to conform to multiple standards.</a:t>
            </a:r>
            <a:endParaRPr sz="1000">
              <a:solidFill>
                <a:srgbClr val="002841"/>
              </a:solidFill>
              <a:latin typeface="Roboto"/>
              <a:ea typeface="Roboto"/>
              <a:cs typeface="Roboto"/>
              <a:sym typeface="Roboto"/>
            </a:endParaRPr>
          </a:p>
        </p:txBody>
      </p:sp>
      <p:sp>
        <p:nvSpPr>
          <p:cNvPr id="537" name="Google Shape;537;p42"/>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43"/>
          <p:cNvSpPr txBox="1"/>
          <p:nvPr>
            <p:ph type="title"/>
          </p:nvPr>
        </p:nvSpPr>
        <p:spPr>
          <a:xfrm>
            <a:off x="174990" y="1876607"/>
            <a:ext cx="87939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4650">
                <a:solidFill>
                  <a:schemeClr val="dk1"/>
                </a:solidFill>
                <a:latin typeface="Roboto"/>
                <a:ea typeface="Roboto"/>
                <a:cs typeface="Roboto"/>
                <a:sym typeface="Roboto"/>
              </a:rPr>
              <a:t>Questions?</a:t>
            </a:r>
            <a:endParaRPr sz="4650">
              <a:solidFill>
                <a:schemeClr val="dk1"/>
              </a:solidFill>
              <a:latin typeface="Roboto"/>
              <a:ea typeface="Roboto"/>
              <a:cs typeface="Roboto"/>
              <a:sym typeface="Roboto"/>
            </a:endParaRPr>
          </a:p>
          <a:p>
            <a:pPr indent="0" lvl="0" marL="0" rtl="0" algn="ctr">
              <a:spcBef>
                <a:spcPts val="0"/>
              </a:spcBef>
              <a:spcAft>
                <a:spcPts val="0"/>
              </a:spcAft>
              <a:buNone/>
            </a:pPr>
            <a:r>
              <a:t/>
            </a:r>
            <a:endParaRPr sz="2800">
              <a:solidFill>
                <a:schemeClr val="dk1"/>
              </a:solidFill>
              <a:latin typeface="Roboto"/>
              <a:ea typeface="Roboto"/>
              <a:cs typeface="Roboto"/>
              <a:sym typeface="Roboto"/>
            </a:endParaRPr>
          </a:p>
          <a:p>
            <a:pPr indent="0" lvl="0" marL="0" rtl="0" algn="ctr">
              <a:spcBef>
                <a:spcPts val="0"/>
              </a:spcBef>
              <a:spcAft>
                <a:spcPts val="0"/>
              </a:spcAft>
              <a:buNone/>
            </a:pPr>
            <a:r>
              <a:rPr lang="en-US" sz="2800">
                <a:solidFill>
                  <a:schemeClr val="dk1"/>
                </a:solidFill>
                <a:latin typeface="Roboto"/>
                <a:ea typeface="Roboto"/>
                <a:cs typeface="Roboto"/>
                <a:sym typeface="Roboto"/>
              </a:rPr>
              <a:t>www.prescriptivedata.io</a:t>
            </a:r>
            <a:endParaRPr sz="2800">
              <a:solidFill>
                <a:schemeClr val="dk1"/>
              </a:solidFill>
              <a:latin typeface="Roboto"/>
              <a:ea typeface="Roboto"/>
              <a:cs typeface="Roboto"/>
              <a:sym typeface="Roboto"/>
            </a:endParaRPr>
          </a:p>
        </p:txBody>
      </p:sp>
      <p:sp>
        <p:nvSpPr>
          <p:cNvPr id="544" name="Google Shape;544;p43"/>
          <p:cNvSpPr txBox="1"/>
          <p:nvPr>
            <p:ph idx="12" type="sldNum"/>
          </p:nvPr>
        </p:nvSpPr>
        <p:spPr>
          <a:xfrm>
            <a:off x="69116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0" lang="en-US">
                <a:latin typeface="Roboto"/>
                <a:ea typeface="Roboto"/>
                <a:cs typeface="Roboto"/>
                <a:sym typeface="Roboto"/>
              </a:rPr>
              <a:t>‹#›</a:t>
            </a:fld>
            <a:endParaRPr b="0">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graphicFrame>
        <p:nvGraphicFramePr>
          <p:cNvPr id="86" name="Google Shape;86;p14"/>
          <p:cNvGraphicFramePr/>
          <p:nvPr/>
        </p:nvGraphicFramePr>
        <p:xfrm>
          <a:off x="387025" y="585400"/>
          <a:ext cx="3000000" cy="3000000"/>
        </p:xfrm>
        <a:graphic>
          <a:graphicData uri="http://schemas.openxmlformats.org/drawingml/2006/table">
            <a:tbl>
              <a:tblPr>
                <a:noFill/>
                <a:tableStyleId>{3D22996D-CDEF-43E2-AFBA-98A7B6678841}</a:tableStyleId>
              </a:tblPr>
              <a:tblGrid>
                <a:gridCol w="1501725"/>
                <a:gridCol w="2243500"/>
                <a:gridCol w="2895025"/>
                <a:gridCol w="1865650"/>
              </a:tblGrid>
              <a:tr h="412725">
                <a:tc>
                  <a:txBody>
                    <a:bodyPr/>
                    <a:lstStyle/>
                    <a:p>
                      <a:pPr indent="0" lvl="0" marL="0" rtl="0" algn="ctr">
                        <a:lnSpc>
                          <a:spcPct val="115000"/>
                        </a:lnSpc>
                        <a:spcBef>
                          <a:spcPts val="0"/>
                        </a:spcBef>
                        <a:spcAft>
                          <a:spcPts val="0"/>
                        </a:spcAft>
                        <a:buNone/>
                      </a:pPr>
                      <a:r>
                        <a:rPr b="1" lang="en-US" sz="1000">
                          <a:latin typeface="Roboto"/>
                          <a:ea typeface="Roboto"/>
                          <a:cs typeface="Roboto"/>
                          <a:sym typeface="Roboto"/>
                        </a:rPr>
                        <a:t>Company</a:t>
                      </a:r>
                      <a:endParaRPr b="1"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000">
                          <a:latin typeface="Roboto"/>
                          <a:ea typeface="Roboto"/>
                          <a:cs typeface="Roboto"/>
                          <a:sym typeface="Roboto"/>
                        </a:rPr>
                        <a:t>Company Type</a:t>
                      </a:r>
                      <a:endParaRPr b="1"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000">
                          <a:latin typeface="Roboto"/>
                          <a:ea typeface="Roboto"/>
                          <a:cs typeface="Roboto"/>
                          <a:sym typeface="Roboto"/>
                        </a:rPr>
                        <a:t>Customer Types</a:t>
                      </a:r>
                      <a:endParaRPr b="1"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000">
                          <a:latin typeface="Roboto"/>
                          <a:ea typeface="Roboto"/>
                          <a:cs typeface="Roboto"/>
                          <a:sym typeface="Roboto"/>
                        </a:rPr>
                        <a:t>My Roles</a:t>
                      </a:r>
                      <a:endParaRPr b="1"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50425">
                <a:tc>
                  <a:txBody>
                    <a:bodyPr/>
                    <a:lstStyle/>
                    <a:p>
                      <a:pPr indent="0" lvl="0" marL="0" rtl="0" algn="ctr">
                        <a:lnSpc>
                          <a:spcPct val="115000"/>
                        </a:lnSpc>
                        <a:spcBef>
                          <a:spcPts val="0"/>
                        </a:spcBef>
                        <a:spcAft>
                          <a:spcPts val="0"/>
                        </a:spcAft>
                        <a:buNone/>
                      </a:pPr>
                      <a:r>
                        <a:t/>
                      </a:r>
                      <a:endParaRPr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latin typeface="Roboto"/>
                          <a:ea typeface="Roboto"/>
                          <a:cs typeface="Roboto"/>
                          <a:sym typeface="Roboto"/>
                        </a:rPr>
                        <a:t>CRE Building Operations,</a:t>
                      </a:r>
                      <a:endParaRPr sz="1000">
                        <a:latin typeface="Roboto"/>
                        <a:ea typeface="Roboto"/>
                        <a:cs typeface="Roboto"/>
                        <a:sym typeface="Roboto"/>
                      </a:endParaRPr>
                    </a:p>
                    <a:p>
                      <a:pPr indent="0" lvl="0" marL="0" rtl="0" algn="ctr">
                        <a:lnSpc>
                          <a:spcPct val="115000"/>
                        </a:lnSpc>
                        <a:spcBef>
                          <a:spcPts val="0"/>
                        </a:spcBef>
                        <a:spcAft>
                          <a:spcPts val="0"/>
                        </a:spcAft>
                        <a:buNone/>
                      </a:pPr>
                      <a:r>
                        <a:rPr lang="en-US" sz="1000">
                          <a:latin typeface="Roboto"/>
                          <a:ea typeface="Roboto"/>
                          <a:cs typeface="Roboto"/>
                          <a:sym typeface="Roboto"/>
                        </a:rPr>
                        <a:t> Integration &amp; Optimization Software</a:t>
                      </a:r>
                      <a:endParaRPr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latin typeface="Roboto"/>
                          <a:ea typeface="Roboto"/>
                          <a:cs typeface="Roboto"/>
                          <a:sym typeface="Roboto"/>
                        </a:rPr>
                        <a:t>Commercial Class A, Government, Multifamily Hospitality &amp; Higher Ed</a:t>
                      </a:r>
                      <a:endParaRPr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latin typeface="Roboto"/>
                          <a:ea typeface="Roboto"/>
                          <a:cs typeface="Roboto"/>
                          <a:sym typeface="Roboto"/>
                        </a:rPr>
                        <a:t>VP Customer Success</a:t>
                      </a:r>
                      <a:endParaRPr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50425">
                <a:tc>
                  <a:txBody>
                    <a:bodyPr/>
                    <a:lstStyle/>
                    <a:p>
                      <a:pPr indent="0" lvl="0" marL="0" rtl="0" algn="ctr">
                        <a:lnSpc>
                          <a:spcPct val="115000"/>
                        </a:lnSpc>
                        <a:spcBef>
                          <a:spcPts val="0"/>
                        </a:spcBef>
                        <a:spcAft>
                          <a:spcPts val="0"/>
                        </a:spcAft>
                        <a:buNone/>
                      </a:pPr>
                      <a:r>
                        <a:rPr lang="en-US" sz="1000">
                          <a:latin typeface="Roboto"/>
                          <a:ea typeface="Roboto"/>
                          <a:cs typeface="Roboto"/>
                          <a:sym typeface="Roboto"/>
                        </a:rPr>
                        <a:t>Yardi</a:t>
                      </a:r>
                      <a:endParaRPr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latin typeface="Roboto"/>
                          <a:ea typeface="Roboto"/>
                          <a:cs typeface="Roboto"/>
                          <a:sym typeface="Roboto"/>
                        </a:rPr>
                        <a:t>CRE Property &amp; Investment Management Software</a:t>
                      </a:r>
                      <a:endParaRPr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latin typeface="Roboto"/>
                          <a:ea typeface="Roboto"/>
                          <a:cs typeface="Roboto"/>
                          <a:sym typeface="Roboto"/>
                        </a:rPr>
                        <a:t>Commercial &amp; Multifamily</a:t>
                      </a:r>
                      <a:endParaRPr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latin typeface="Roboto"/>
                          <a:ea typeface="Roboto"/>
                          <a:cs typeface="Roboto"/>
                          <a:sym typeface="Roboto"/>
                        </a:rPr>
                        <a:t>Operations Manager</a:t>
                      </a:r>
                      <a:endParaRPr sz="1000">
                        <a:latin typeface="Roboto"/>
                        <a:ea typeface="Roboto"/>
                        <a:cs typeface="Roboto"/>
                        <a:sym typeface="Roboto"/>
                      </a:endParaRPr>
                    </a:p>
                    <a:p>
                      <a:pPr indent="0" lvl="0" marL="0" rtl="0" algn="ctr">
                        <a:lnSpc>
                          <a:spcPct val="115000"/>
                        </a:lnSpc>
                        <a:spcBef>
                          <a:spcPts val="0"/>
                        </a:spcBef>
                        <a:spcAft>
                          <a:spcPts val="0"/>
                        </a:spcAft>
                        <a:buNone/>
                      </a:pPr>
                      <a:r>
                        <a:rPr lang="en-US" sz="1000">
                          <a:latin typeface="Roboto"/>
                          <a:ea typeface="Roboto"/>
                          <a:cs typeface="Roboto"/>
                          <a:sym typeface="Roboto"/>
                        </a:rPr>
                        <a:t>(Yardi Energy)</a:t>
                      </a:r>
                      <a:endParaRPr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886950">
                <a:tc>
                  <a:txBody>
                    <a:bodyPr/>
                    <a:lstStyle/>
                    <a:p>
                      <a:pPr indent="0" lvl="0" marL="0" rtl="0" algn="ctr">
                        <a:lnSpc>
                          <a:spcPct val="115000"/>
                        </a:lnSpc>
                        <a:spcBef>
                          <a:spcPts val="0"/>
                        </a:spcBef>
                        <a:spcAft>
                          <a:spcPts val="0"/>
                        </a:spcAft>
                        <a:buNone/>
                      </a:pPr>
                      <a:r>
                        <a:rPr lang="en-US" sz="1000">
                          <a:latin typeface="Roboto"/>
                          <a:ea typeface="Roboto"/>
                          <a:cs typeface="Roboto"/>
                          <a:sym typeface="Roboto"/>
                        </a:rPr>
                        <a:t>MSS</a:t>
                      </a:r>
                      <a:endParaRPr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latin typeface="Roboto"/>
                          <a:ea typeface="Roboto"/>
                          <a:cs typeface="Roboto"/>
                          <a:sym typeface="Roboto"/>
                        </a:rPr>
                        <a:t>Regional Mechanical, Controls </a:t>
                      </a:r>
                      <a:endParaRPr sz="1000">
                        <a:latin typeface="Roboto"/>
                        <a:ea typeface="Roboto"/>
                        <a:cs typeface="Roboto"/>
                        <a:sym typeface="Roboto"/>
                      </a:endParaRPr>
                    </a:p>
                    <a:p>
                      <a:pPr indent="0" lvl="0" marL="0" rtl="0" algn="ctr">
                        <a:lnSpc>
                          <a:spcPct val="115000"/>
                        </a:lnSpc>
                        <a:spcBef>
                          <a:spcPts val="0"/>
                        </a:spcBef>
                        <a:spcAft>
                          <a:spcPts val="0"/>
                        </a:spcAft>
                        <a:buNone/>
                      </a:pPr>
                      <a:r>
                        <a:rPr lang="en-US" sz="1000">
                          <a:latin typeface="Roboto"/>
                          <a:ea typeface="Roboto"/>
                          <a:cs typeface="Roboto"/>
                          <a:sym typeface="Roboto"/>
                        </a:rPr>
                        <a:t>&amp; Fire Alarm Contractor</a:t>
                      </a:r>
                      <a:endParaRPr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latin typeface="Roboto"/>
                          <a:ea typeface="Roboto"/>
                          <a:cs typeface="Roboto"/>
                          <a:sym typeface="Roboto"/>
                        </a:rPr>
                        <a:t>Health Care, Higher Ed, K-12, Comercial, </a:t>
                      </a:r>
                      <a:endParaRPr sz="1000">
                        <a:latin typeface="Roboto"/>
                        <a:ea typeface="Roboto"/>
                        <a:cs typeface="Roboto"/>
                        <a:sym typeface="Roboto"/>
                      </a:endParaRPr>
                    </a:p>
                    <a:p>
                      <a:pPr indent="0" lvl="0" marL="0" rtl="0" algn="ctr">
                        <a:lnSpc>
                          <a:spcPct val="115000"/>
                        </a:lnSpc>
                        <a:spcBef>
                          <a:spcPts val="0"/>
                        </a:spcBef>
                        <a:spcAft>
                          <a:spcPts val="0"/>
                        </a:spcAft>
                        <a:buNone/>
                      </a:pPr>
                      <a:r>
                        <a:rPr lang="en-US" sz="1000">
                          <a:latin typeface="Roboto"/>
                          <a:ea typeface="Roboto"/>
                          <a:cs typeface="Roboto"/>
                          <a:sym typeface="Roboto"/>
                        </a:rPr>
                        <a:t>Retail, </a:t>
                      </a:r>
                      <a:r>
                        <a:rPr lang="en-US" sz="1000">
                          <a:latin typeface="Roboto"/>
                          <a:ea typeface="Roboto"/>
                          <a:cs typeface="Roboto"/>
                          <a:sym typeface="Roboto"/>
                        </a:rPr>
                        <a:t>Government</a:t>
                      </a:r>
                      <a:r>
                        <a:rPr lang="en-US" sz="1000">
                          <a:latin typeface="Roboto"/>
                          <a:ea typeface="Roboto"/>
                          <a:cs typeface="Roboto"/>
                          <a:sym typeface="Roboto"/>
                        </a:rPr>
                        <a:t> &amp; Hospitality</a:t>
                      </a:r>
                      <a:endParaRPr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latin typeface="Roboto"/>
                          <a:ea typeface="Roboto"/>
                          <a:cs typeface="Roboto"/>
                          <a:sym typeface="Roboto"/>
                        </a:rPr>
                        <a:t>Branch Manager, </a:t>
                      </a:r>
                      <a:endParaRPr sz="1000">
                        <a:latin typeface="Roboto"/>
                        <a:ea typeface="Roboto"/>
                        <a:cs typeface="Roboto"/>
                        <a:sym typeface="Roboto"/>
                      </a:endParaRPr>
                    </a:p>
                    <a:p>
                      <a:pPr indent="0" lvl="0" marL="0" rtl="0" algn="ctr">
                        <a:lnSpc>
                          <a:spcPct val="115000"/>
                        </a:lnSpc>
                        <a:spcBef>
                          <a:spcPts val="0"/>
                        </a:spcBef>
                        <a:spcAft>
                          <a:spcPts val="0"/>
                        </a:spcAft>
                        <a:buNone/>
                      </a:pPr>
                      <a:r>
                        <a:rPr lang="en-US" sz="1000">
                          <a:latin typeface="Roboto"/>
                          <a:ea typeface="Roboto"/>
                          <a:cs typeface="Roboto"/>
                          <a:sym typeface="Roboto"/>
                        </a:rPr>
                        <a:t>Account Executive</a:t>
                      </a:r>
                      <a:endParaRPr sz="1000">
                        <a:latin typeface="Roboto"/>
                        <a:ea typeface="Roboto"/>
                        <a:cs typeface="Roboto"/>
                        <a:sym typeface="Roboto"/>
                      </a:endParaRPr>
                    </a:p>
                    <a:p>
                      <a:pPr indent="0" lvl="0" marL="0" rtl="0" algn="ctr">
                        <a:lnSpc>
                          <a:spcPct val="115000"/>
                        </a:lnSpc>
                        <a:spcBef>
                          <a:spcPts val="0"/>
                        </a:spcBef>
                        <a:spcAft>
                          <a:spcPts val="0"/>
                        </a:spcAft>
                        <a:buNone/>
                      </a:pPr>
                      <a:r>
                        <a:rPr lang="en-US" sz="1000">
                          <a:latin typeface="Roboto"/>
                          <a:ea typeface="Roboto"/>
                          <a:cs typeface="Roboto"/>
                          <a:sym typeface="Roboto"/>
                        </a:rPr>
                        <a:t> &amp; </a:t>
                      </a:r>
                      <a:r>
                        <a:rPr lang="en-US" sz="1000">
                          <a:latin typeface="Roboto"/>
                          <a:ea typeface="Roboto"/>
                          <a:cs typeface="Roboto"/>
                          <a:sym typeface="Roboto"/>
                        </a:rPr>
                        <a:t>Project Manager</a:t>
                      </a:r>
                      <a:endParaRPr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50425">
                <a:tc>
                  <a:txBody>
                    <a:bodyPr/>
                    <a:lstStyle/>
                    <a:p>
                      <a:pPr indent="0" lvl="0" marL="0" rtl="0" algn="ctr">
                        <a:lnSpc>
                          <a:spcPct val="115000"/>
                        </a:lnSpc>
                        <a:spcBef>
                          <a:spcPts val="0"/>
                        </a:spcBef>
                        <a:spcAft>
                          <a:spcPts val="0"/>
                        </a:spcAft>
                        <a:buNone/>
                      </a:pPr>
                      <a:r>
                        <a:rPr lang="en-US" sz="1000">
                          <a:latin typeface="Roboto"/>
                          <a:ea typeface="Roboto"/>
                          <a:cs typeface="Roboto"/>
                          <a:sym typeface="Roboto"/>
                        </a:rPr>
                        <a:t>/</a:t>
                      </a:r>
                      <a:endParaRPr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latin typeface="Roboto"/>
                          <a:ea typeface="Roboto"/>
                          <a:cs typeface="Roboto"/>
                          <a:sym typeface="Roboto"/>
                        </a:rPr>
                        <a:t>Large Controls Contractor</a:t>
                      </a:r>
                      <a:endParaRPr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latin typeface="Roboto"/>
                          <a:ea typeface="Roboto"/>
                          <a:cs typeface="Roboto"/>
                          <a:sym typeface="Roboto"/>
                        </a:rPr>
                        <a:t>Comercial, Government, Health Care, </a:t>
                      </a:r>
                      <a:endParaRPr sz="1000">
                        <a:latin typeface="Roboto"/>
                        <a:ea typeface="Roboto"/>
                        <a:cs typeface="Roboto"/>
                        <a:sym typeface="Roboto"/>
                      </a:endParaRPr>
                    </a:p>
                    <a:p>
                      <a:pPr indent="0" lvl="0" marL="0" rtl="0" algn="ctr">
                        <a:lnSpc>
                          <a:spcPct val="115000"/>
                        </a:lnSpc>
                        <a:spcBef>
                          <a:spcPts val="0"/>
                        </a:spcBef>
                        <a:spcAft>
                          <a:spcPts val="0"/>
                        </a:spcAft>
                        <a:buNone/>
                      </a:pPr>
                      <a:r>
                        <a:rPr lang="en-US" sz="1000">
                          <a:latin typeface="Roboto"/>
                          <a:ea typeface="Roboto"/>
                          <a:cs typeface="Roboto"/>
                          <a:sym typeface="Roboto"/>
                        </a:rPr>
                        <a:t>Higher Ed, &amp; K-12</a:t>
                      </a:r>
                      <a:endParaRPr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latin typeface="Roboto"/>
                          <a:ea typeface="Roboto"/>
                          <a:cs typeface="Roboto"/>
                          <a:sym typeface="Roboto"/>
                        </a:rPr>
                        <a:t>Software Engineer &amp; Application Engineer</a:t>
                      </a:r>
                      <a:endParaRPr sz="1000">
                        <a:latin typeface="Roboto"/>
                        <a:ea typeface="Roboto"/>
                        <a:cs typeface="Roboto"/>
                        <a:sym typeface="Roboto"/>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pic>
        <p:nvPicPr>
          <p:cNvPr id="87" name="Google Shape;87;p14"/>
          <p:cNvPicPr preferRelativeResize="0"/>
          <p:nvPr/>
        </p:nvPicPr>
        <p:blipFill>
          <a:blip r:embed="rId3">
            <a:alphaModFix/>
          </a:blip>
          <a:stretch>
            <a:fillRect/>
          </a:stretch>
        </p:blipFill>
        <p:spPr>
          <a:xfrm>
            <a:off x="771145" y="2608670"/>
            <a:ext cx="701025" cy="701055"/>
          </a:xfrm>
          <a:prstGeom prst="rect">
            <a:avLst/>
          </a:prstGeom>
          <a:noFill/>
          <a:ln>
            <a:noFill/>
          </a:ln>
        </p:spPr>
      </p:pic>
      <p:pic>
        <p:nvPicPr>
          <p:cNvPr id="88" name="Google Shape;88;p14"/>
          <p:cNvPicPr preferRelativeResize="0"/>
          <p:nvPr/>
        </p:nvPicPr>
        <p:blipFill>
          <a:blip r:embed="rId4">
            <a:alphaModFix/>
          </a:blip>
          <a:stretch>
            <a:fillRect/>
          </a:stretch>
        </p:blipFill>
        <p:spPr>
          <a:xfrm>
            <a:off x="493500" y="3488900"/>
            <a:ext cx="536700" cy="536700"/>
          </a:xfrm>
          <a:prstGeom prst="rect">
            <a:avLst/>
          </a:prstGeom>
          <a:noFill/>
          <a:ln>
            <a:noFill/>
          </a:ln>
        </p:spPr>
      </p:pic>
      <p:pic>
        <p:nvPicPr>
          <p:cNvPr id="89" name="Google Shape;89;p14"/>
          <p:cNvPicPr preferRelativeResize="0"/>
          <p:nvPr/>
        </p:nvPicPr>
        <p:blipFill>
          <a:blip r:embed="rId5">
            <a:alphaModFix/>
          </a:blip>
          <a:stretch>
            <a:fillRect/>
          </a:stretch>
        </p:blipFill>
        <p:spPr>
          <a:xfrm>
            <a:off x="501636" y="1779662"/>
            <a:ext cx="1263515" cy="701025"/>
          </a:xfrm>
          <a:prstGeom prst="rect">
            <a:avLst/>
          </a:prstGeom>
          <a:noFill/>
          <a:ln>
            <a:noFill/>
          </a:ln>
        </p:spPr>
      </p:pic>
      <p:pic>
        <p:nvPicPr>
          <p:cNvPr id="90" name="Google Shape;90;p14"/>
          <p:cNvPicPr preferRelativeResize="0"/>
          <p:nvPr/>
        </p:nvPicPr>
        <p:blipFill>
          <a:blip r:embed="rId6">
            <a:alphaModFix/>
          </a:blip>
          <a:stretch>
            <a:fillRect/>
          </a:stretch>
        </p:blipFill>
        <p:spPr>
          <a:xfrm>
            <a:off x="807710" y="1035334"/>
            <a:ext cx="701025" cy="701025"/>
          </a:xfrm>
          <a:prstGeom prst="rect">
            <a:avLst/>
          </a:prstGeom>
          <a:noFill/>
          <a:ln>
            <a:noFill/>
          </a:ln>
        </p:spPr>
      </p:pic>
      <p:sp>
        <p:nvSpPr>
          <p:cNvPr id="91" name="Google Shape;91;p14"/>
          <p:cNvSpPr txBox="1"/>
          <p:nvPr/>
        </p:nvSpPr>
        <p:spPr>
          <a:xfrm>
            <a:off x="1030200" y="3480200"/>
            <a:ext cx="938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latin typeface="Roboto"/>
                <a:ea typeface="Roboto"/>
                <a:cs typeface="Roboto"/>
                <a:sym typeface="Roboto"/>
              </a:rPr>
              <a:t>YAMAS</a:t>
            </a:r>
            <a:endParaRPr b="1" sz="1200">
              <a:latin typeface="Roboto"/>
              <a:ea typeface="Roboto"/>
              <a:cs typeface="Roboto"/>
              <a:sym typeface="Roboto"/>
            </a:endParaRPr>
          </a:p>
          <a:p>
            <a:pPr indent="0" lvl="0" marL="0" rtl="0" algn="ctr">
              <a:spcBef>
                <a:spcPts val="0"/>
              </a:spcBef>
              <a:spcAft>
                <a:spcPts val="0"/>
              </a:spcAft>
              <a:buNone/>
            </a:pPr>
            <a:r>
              <a:rPr b="1" lang="en-US" sz="1200">
                <a:latin typeface="Roboto"/>
                <a:ea typeface="Roboto"/>
                <a:cs typeface="Roboto"/>
                <a:sym typeface="Roboto"/>
              </a:rPr>
              <a:t>Controls</a:t>
            </a:r>
            <a:endParaRPr b="1" sz="1200">
              <a:latin typeface="Roboto"/>
              <a:ea typeface="Roboto"/>
              <a:cs typeface="Roboto"/>
              <a:sym typeface="Roboto"/>
            </a:endParaRPr>
          </a:p>
        </p:txBody>
      </p:sp>
      <p:sp>
        <p:nvSpPr>
          <p:cNvPr id="92" name="Google Shape;92;p14"/>
          <p:cNvSpPr txBox="1"/>
          <p:nvPr>
            <p:ph idx="12" type="sldNum"/>
          </p:nvPr>
        </p:nvSpPr>
        <p:spPr>
          <a:xfrm>
            <a:off x="68354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5"/>
          <p:cNvSpPr txBox="1"/>
          <p:nvPr>
            <p:ph type="title"/>
          </p:nvPr>
        </p:nvSpPr>
        <p:spPr>
          <a:xfrm>
            <a:off x="174990" y="1876607"/>
            <a:ext cx="87939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2800">
                <a:solidFill>
                  <a:schemeClr val="dk1"/>
                </a:solidFill>
                <a:latin typeface="Roboto"/>
                <a:ea typeface="Roboto"/>
                <a:cs typeface="Roboto"/>
                <a:sym typeface="Roboto"/>
              </a:rPr>
              <a:t>2. </a:t>
            </a:r>
            <a:r>
              <a:rPr lang="en-US" sz="2800">
                <a:solidFill>
                  <a:schemeClr val="dk1"/>
                </a:solidFill>
                <a:latin typeface="Roboto"/>
                <a:ea typeface="Roboto"/>
                <a:cs typeface="Roboto"/>
                <a:sym typeface="Roboto"/>
              </a:rPr>
              <a:t>Pre Project Haystack Landscape</a:t>
            </a:r>
            <a:endParaRPr>
              <a:latin typeface="Roboto Medium"/>
              <a:ea typeface="Roboto Medium"/>
              <a:cs typeface="Roboto Medium"/>
              <a:sym typeface="Roboto Medium"/>
            </a:endParaRPr>
          </a:p>
        </p:txBody>
      </p:sp>
      <p:sp>
        <p:nvSpPr>
          <p:cNvPr id="99" name="Google Shape;99;p15"/>
          <p:cNvSpPr txBox="1"/>
          <p:nvPr>
            <p:ph idx="12" type="sldNum"/>
          </p:nvPr>
        </p:nvSpPr>
        <p:spPr>
          <a:xfrm>
            <a:off x="6911610" y="4804393"/>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6"/>
          <p:cNvSpPr txBox="1"/>
          <p:nvPr>
            <p:ph type="title"/>
          </p:nvPr>
        </p:nvSpPr>
        <p:spPr>
          <a:xfrm>
            <a:off x="174990" y="102682"/>
            <a:ext cx="8793900" cy="536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en-US" sz="2440">
                <a:latin typeface="Roboto Medium"/>
                <a:ea typeface="Roboto Medium"/>
                <a:cs typeface="Roboto Medium"/>
                <a:sym typeface="Roboto Medium"/>
              </a:rPr>
              <a:t>2010 Bank Branch Roll Out </a:t>
            </a:r>
            <a:endParaRPr sz="2440">
              <a:latin typeface="Roboto Medium"/>
              <a:ea typeface="Roboto Medium"/>
              <a:cs typeface="Roboto Medium"/>
              <a:sym typeface="Roboto Medium"/>
            </a:endParaRPr>
          </a:p>
        </p:txBody>
      </p:sp>
      <p:sp>
        <p:nvSpPr>
          <p:cNvPr id="106" name="Google Shape;106;p16"/>
          <p:cNvSpPr txBox="1"/>
          <p:nvPr>
            <p:ph idx="1" type="body"/>
          </p:nvPr>
        </p:nvSpPr>
        <p:spPr>
          <a:xfrm>
            <a:off x="652275" y="2932175"/>
            <a:ext cx="3121200" cy="1810500"/>
          </a:xfrm>
          <a:prstGeom prst="rect">
            <a:avLst/>
          </a:prstGeom>
        </p:spPr>
        <p:txBody>
          <a:bodyPr anchorCtr="0" anchor="t" bIns="45700" lIns="91425" spcFirstLastPara="1" rIns="91425" wrap="square" tIns="45700">
            <a:normAutofit/>
          </a:bodyPr>
          <a:lstStyle/>
          <a:p>
            <a:pPr indent="0" lvl="0" marL="0" rtl="0" algn="l">
              <a:lnSpc>
                <a:spcPct val="90000"/>
              </a:lnSpc>
              <a:spcBef>
                <a:spcPts val="360"/>
              </a:spcBef>
              <a:spcAft>
                <a:spcPts val="0"/>
              </a:spcAft>
              <a:buNone/>
            </a:pPr>
            <a:r>
              <a:rPr b="1" lang="en-US" sz="1800">
                <a:latin typeface="Roboto"/>
                <a:ea typeface="Roboto"/>
                <a:cs typeface="Roboto"/>
                <a:sym typeface="Roboto"/>
              </a:rPr>
              <a:t>Branch</a:t>
            </a:r>
            <a:r>
              <a:rPr b="1" lang="en-US" sz="1800">
                <a:latin typeface="Roboto"/>
                <a:ea typeface="Roboto"/>
                <a:cs typeface="Roboto"/>
                <a:sym typeface="Roboto"/>
              </a:rPr>
              <a:t> Scope of Work</a:t>
            </a:r>
            <a:endParaRPr b="1" sz="1800">
              <a:latin typeface="Roboto"/>
              <a:ea typeface="Roboto"/>
              <a:cs typeface="Roboto"/>
              <a:sym typeface="Roboto"/>
            </a:endParaRPr>
          </a:p>
          <a:p>
            <a:pPr indent="-342900" lvl="0" marL="457200" rtl="0" algn="l">
              <a:lnSpc>
                <a:spcPct val="90000"/>
              </a:lnSpc>
              <a:spcBef>
                <a:spcPts val="360"/>
              </a:spcBef>
              <a:spcAft>
                <a:spcPts val="0"/>
              </a:spcAft>
              <a:buSzPts val="1800"/>
              <a:buFont typeface="Roboto"/>
              <a:buChar char="●"/>
            </a:pPr>
            <a:r>
              <a:rPr lang="en-US" sz="1800">
                <a:latin typeface="Roboto"/>
                <a:ea typeface="Roboto"/>
                <a:cs typeface="Roboto"/>
                <a:sym typeface="Roboto"/>
              </a:rPr>
              <a:t>3,600 Locations</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Char char="●"/>
            </a:pPr>
            <a:r>
              <a:rPr lang="en-US" sz="1800">
                <a:latin typeface="Roboto"/>
                <a:ea typeface="Roboto"/>
                <a:cs typeface="Roboto"/>
                <a:sym typeface="Roboto"/>
              </a:rPr>
              <a:t>DDC controls</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Char char="●"/>
            </a:pPr>
            <a:r>
              <a:rPr lang="en-US" sz="1800">
                <a:latin typeface="Roboto"/>
                <a:ea typeface="Roboto"/>
                <a:cs typeface="Roboto"/>
                <a:sym typeface="Roboto"/>
              </a:rPr>
              <a:t>Lighting controls</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Char char="●"/>
            </a:pPr>
            <a:r>
              <a:rPr lang="en-US" sz="1800">
                <a:latin typeface="Roboto"/>
                <a:ea typeface="Roboto"/>
                <a:cs typeface="Roboto"/>
                <a:sym typeface="Roboto"/>
              </a:rPr>
              <a:t>Utility metering</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Char char="●"/>
            </a:pPr>
            <a:r>
              <a:rPr lang="en-US" sz="1800">
                <a:latin typeface="Roboto"/>
                <a:ea typeface="Roboto"/>
                <a:cs typeface="Roboto"/>
                <a:sym typeface="Roboto"/>
              </a:rPr>
              <a:t>Occupancy counting</a:t>
            </a:r>
            <a:endParaRPr sz="1800">
              <a:latin typeface="Roboto"/>
              <a:ea typeface="Roboto"/>
              <a:cs typeface="Roboto"/>
              <a:sym typeface="Roboto"/>
            </a:endParaRPr>
          </a:p>
        </p:txBody>
      </p:sp>
      <p:sp>
        <p:nvSpPr>
          <p:cNvPr id="107" name="Google Shape;107;p16"/>
          <p:cNvSpPr txBox="1"/>
          <p:nvPr>
            <p:ph idx="1" type="body"/>
          </p:nvPr>
        </p:nvSpPr>
        <p:spPr>
          <a:xfrm>
            <a:off x="4786900" y="853225"/>
            <a:ext cx="4271700" cy="3383400"/>
          </a:xfrm>
          <a:prstGeom prst="rect">
            <a:avLst/>
          </a:prstGeom>
        </p:spPr>
        <p:txBody>
          <a:bodyPr anchorCtr="0" anchor="t" bIns="45700" lIns="91425" spcFirstLastPara="1" rIns="91425" wrap="square" tIns="45700">
            <a:normAutofit/>
          </a:bodyPr>
          <a:lstStyle/>
          <a:p>
            <a:pPr indent="0" lvl="0" marL="0" rtl="0" algn="l">
              <a:lnSpc>
                <a:spcPct val="90000"/>
              </a:lnSpc>
              <a:spcBef>
                <a:spcPts val="360"/>
              </a:spcBef>
              <a:spcAft>
                <a:spcPts val="0"/>
              </a:spcAft>
              <a:buNone/>
            </a:pPr>
            <a:r>
              <a:rPr b="1" lang="en-US" sz="1800">
                <a:latin typeface="Roboto"/>
                <a:ea typeface="Roboto"/>
                <a:cs typeface="Roboto"/>
                <a:sym typeface="Roboto"/>
              </a:rPr>
              <a:t>Project Goals</a:t>
            </a:r>
            <a:endParaRPr b="1" sz="1800">
              <a:latin typeface="Roboto"/>
              <a:ea typeface="Roboto"/>
              <a:cs typeface="Roboto"/>
              <a:sym typeface="Roboto"/>
            </a:endParaRPr>
          </a:p>
          <a:p>
            <a:pPr indent="-342900" lvl="0" marL="457200" rtl="0" algn="l">
              <a:lnSpc>
                <a:spcPct val="90000"/>
              </a:lnSpc>
              <a:spcBef>
                <a:spcPts val="360"/>
              </a:spcBef>
              <a:spcAft>
                <a:spcPts val="0"/>
              </a:spcAft>
              <a:buSzPts val="1800"/>
              <a:buFont typeface="Roboto"/>
              <a:buChar char="●"/>
            </a:pPr>
            <a:r>
              <a:rPr lang="en-US" sz="1800">
                <a:latin typeface="Roboto"/>
                <a:ea typeface="Roboto"/>
                <a:cs typeface="Roboto"/>
                <a:sym typeface="Roboto"/>
              </a:rPr>
              <a:t>Energy reduction</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Char char="●"/>
            </a:pPr>
            <a:r>
              <a:rPr lang="en-US" sz="1800">
                <a:latin typeface="Roboto"/>
                <a:ea typeface="Roboto"/>
                <a:cs typeface="Roboto"/>
                <a:sym typeface="Roboto"/>
              </a:rPr>
              <a:t>Compete within 36 months</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Char char="●"/>
            </a:pPr>
            <a:r>
              <a:rPr lang="en-US" sz="1800">
                <a:latin typeface="Roboto"/>
                <a:ea typeface="Roboto"/>
                <a:cs typeface="Roboto"/>
                <a:sym typeface="Roboto"/>
              </a:rPr>
              <a:t>Reduce truck rolls</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Char char="●"/>
            </a:pPr>
            <a:r>
              <a:rPr lang="en-US" sz="1800">
                <a:latin typeface="Roboto"/>
                <a:ea typeface="Roboto"/>
                <a:cs typeface="Roboto"/>
                <a:sym typeface="Roboto"/>
              </a:rPr>
              <a:t>Network Operations Center (NOC)</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Char char="●"/>
            </a:pPr>
            <a:r>
              <a:rPr lang="en-US" sz="1800">
                <a:latin typeface="Roboto"/>
                <a:ea typeface="Roboto"/>
                <a:cs typeface="Roboto"/>
                <a:sym typeface="Roboto"/>
              </a:rPr>
              <a:t>Track &amp; measure HVAC Equipment performance</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Char char="●"/>
            </a:pPr>
            <a:r>
              <a:rPr lang="en-US" sz="1800">
                <a:latin typeface="Roboto"/>
                <a:ea typeface="Roboto"/>
                <a:cs typeface="Roboto"/>
                <a:sym typeface="Roboto"/>
              </a:rPr>
              <a:t>Centralized database of historical data</a:t>
            </a:r>
            <a:endParaRPr sz="1800">
              <a:latin typeface="Roboto"/>
              <a:ea typeface="Roboto"/>
              <a:cs typeface="Roboto"/>
              <a:sym typeface="Roboto"/>
            </a:endParaRPr>
          </a:p>
          <a:p>
            <a:pPr indent="-342900" lvl="1" marL="914400" rtl="0" algn="l">
              <a:lnSpc>
                <a:spcPct val="90000"/>
              </a:lnSpc>
              <a:spcBef>
                <a:spcPts val="0"/>
              </a:spcBef>
              <a:spcAft>
                <a:spcPts val="0"/>
              </a:spcAft>
              <a:buSzPts val="1800"/>
              <a:buFont typeface="Roboto"/>
              <a:buChar char="○"/>
            </a:pPr>
            <a:r>
              <a:rPr lang="en-US" sz="1800">
                <a:latin typeface="Roboto"/>
                <a:ea typeface="Roboto"/>
                <a:cs typeface="Roboto"/>
                <a:sym typeface="Roboto"/>
              </a:rPr>
              <a:t>Feed in-house d</a:t>
            </a:r>
            <a:r>
              <a:rPr lang="en-US" sz="1800">
                <a:latin typeface="Roboto"/>
                <a:ea typeface="Roboto"/>
                <a:cs typeface="Roboto"/>
                <a:sym typeface="Roboto"/>
              </a:rPr>
              <a:t>eveloped</a:t>
            </a:r>
            <a:r>
              <a:rPr lang="en-US" sz="1800">
                <a:latin typeface="Roboto"/>
                <a:ea typeface="Roboto"/>
                <a:cs typeface="Roboto"/>
                <a:sym typeface="Roboto"/>
              </a:rPr>
              <a:t> applications</a:t>
            </a:r>
            <a:endParaRPr sz="1800">
              <a:latin typeface="Roboto"/>
              <a:ea typeface="Roboto"/>
              <a:cs typeface="Roboto"/>
              <a:sym typeface="Roboto"/>
            </a:endParaRPr>
          </a:p>
          <a:p>
            <a:pPr indent="-342900" lvl="1" marL="914400" rtl="0" algn="l">
              <a:lnSpc>
                <a:spcPct val="90000"/>
              </a:lnSpc>
              <a:spcBef>
                <a:spcPts val="0"/>
              </a:spcBef>
              <a:spcAft>
                <a:spcPts val="0"/>
              </a:spcAft>
              <a:buSzPts val="1800"/>
              <a:buFont typeface="Roboto"/>
              <a:buChar char="○"/>
            </a:pPr>
            <a:r>
              <a:rPr lang="en-US" sz="1800">
                <a:latin typeface="Roboto"/>
                <a:ea typeface="Roboto"/>
                <a:cs typeface="Roboto"/>
                <a:sym typeface="Roboto"/>
              </a:rPr>
              <a:t>Feed third party applications</a:t>
            </a:r>
            <a:endParaRPr sz="1800">
              <a:latin typeface="Roboto"/>
              <a:ea typeface="Roboto"/>
              <a:cs typeface="Roboto"/>
              <a:sym typeface="Roboto"/>
            </a:endParaRPr>
          </a:p>
        </p:txBody>
      </p:sp>
      <p:pic>
        <p:nvPicPr>
          <p:cNvPr id="108" name="Google Shape;108;p16"/>
          <p:cNvPicPr preferRelativeResize="0"/>
          <p:nvPr/>
        </p:nvPicPr>
        <p:blipFill>
          <a:blip r:embed="rId3">
            <a:alphaModFix/>
          </a:blip>
          <a:stretch>
            <a:fillRect/>
          </a:stretch>
        </p:blipFill>
        <p:spPr>
          <a:xfrm>
            <a:off x="351388" y="714313"/>
            <a:ext cx="4113132" cy="2142925"/>
          </a:xfrm>
          <a:prstGeom prst="rect">
            <a:avLst/>
          </a:prstGeom>
          <a:noFill/>
          <a:ln>
            <a:noFill/>
          </a:ln>
          <a:effectLst>
            <a:outerShdw blurRad="57150" rotWithShape="0" algn="bl" dir="5400000" dist="19050">
              <a:srgbClr val="000000">
                <a:alpha val="50000"/>
              </a:srgbClr>
            </a:outerShdw>
          </a:effectLst>
        </p:spPr>
      </p:pic>
      <p:sp>
        <p:nvSpPr>
          <p:cNvPr id="109" name="Google Shape;109;p16"/>
          <p:cNvSpPr txBox="1"/>
          <p:nvPr>
            <p:ph idx="12" type="sldNum"/>
          </p:nvPr>
        </p:nvSpPr>
        <p:spPr>
          <a:xfrm>
            <a:off x="68354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7"/>
          <p:cNvSpPr txBox="1"/>
          <p:nvPr>
            <p:ph type="title"/>
          </p:nvPr>
        </p:nvSpPr>
        <p:spPr>
          <a:xfrm>
            <a:off x="174990" y="102682"/>
            <a:ext cx="8793900" cy="536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en-US" sz="2440">
                <a:latin typeface="Roboto Medium"/>
                <a:ea typeface="Roboto Medium"/>
                <a:cs typeface="Roboto Medium"/>
                <a:sym typeface="Roboto Medium"/>
              </a:rPr>
              <a:t>2010 Bank Branch Roll Out</a:t>
            </a:r>
            <a:endParaRPr sz="2440">
              <a:latin typeface="Roboto Medium"/>
              <a:ea typeface="Roboto Medium"/>
              <a:cs typeface="Roboto Medium"/>
              <a:sym typeface="Roboto Medium"/>
            </a:endParaRPr>
          </a:p>
        </p:txBody>
      </p:sp>
      <p:sp>
        <p:nvSpPr>
          <p:cNvPr id="116" name="Google Shape;116;p17"/>
          <p:cNvSpPr txBox="1"/>
          <p:nvPr>
            <p:ph idx="1" type="body"/>
          </p:nvPr>
        </p:nvSpPr>
        <p:spPr>
          <a:xfrm>
            <a:off x="353575" y="1103350"/>
            <a:ext cx="3980700" cy="3017700"/>
          </a:xfrm>
          <a:prstGeom prst="rect">
            <a:avLst/>
          </a:prstGeom>
        </p:spPr>
        <p:txBody>
          <a:bodyPr anchorCtr="0" anchor="t" bIns="45700" lIns="91425" spcFirstLastPara="1" rIns="91425" wrap="square" tIns="45700">
            <a:normAutofit lnSpcReduction="10000"/>
          </a:bodyPr>
          <a:lstStyle/>
          <a:p>
            <a:pPr indent="0" lvl="0" marL="0" rtl="0" algn="l">
              <a:lnSpc>
                <a:spcPct val="90000"/>
              </a:lnSpc>
              <a:spcBef>
                <a:spcPts val="360"/>
              </a:spcBef>
              <a:spcAft>
                <a:spcPts val="0"/>
              </a:spcAft>
              <a:buNone/>
            </a:pPr>
            <a:r>
              <a:rPr b="1" lang="en-US" sz="1800">
                <a:latin typeface="Roboto"/>
                <a:ea typeface="Roboto"/>
                <a:cs typeface="Roboto"/>
                <a:sym typeface="Roboto"/>
              </a:rPr>
              <a:t>Challenges</a:t>
            </a:r>
            <a:endParaRPr b="1" sz="1800">
              <a:latin typeface="Roboto"/>
              <a:ea typeface="Roboto"/>
              <a:cs typeface="Roboto"/>
              <a:sym typeface="Roboto"/>
            </a:endParaRPr>
          </a:p>
          <a:p>
            <a:pPr indent="-342900" lvl="0" marL="457200" rtl="0" algn="l">
              <a:lnSpc>
                <a:spcPct val="90000"/>
              </a:lnSpc>
              <a:spcBef>
                <a:spcPts val="360"/>
              </a:spcBef>
              <a:spcAft>
                <a:spcPts val="0"/>
              </a:spcAft>
              <a:buSzPts val="1800"/>
              <a:buFont typeface="Roboto"/>
              <a:buAutoNum type="arabicPeriod"/>
            </a:pPr>
            <a:r>
              <a:rPr lang="en-US" sz="1800">
                <a:latin typeface="Roboto"/>
                <a:ea typeface="Roboto"/>
                <a:cs typeface="Roboto"/>
                <a:sym typeface="Roboto"/>
              </a:rPr>
              <a:t>Haystack didn’t exist in 2010</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AutoNum type="arabicPeriod"/>
            </a:pPr>
            <a:r>
              <a:rPr lang="en-US" sz="1800">
                <a:latin typeface="Roboto"/>
                <a:ea typeface="Roboto"/>
                <a:cs typeface="Roboto"/>
                <a:sym typeface="Roboto"/>
              </a:rPr>
              <a:t>Tagging wasn’t really a thing</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AutoNum type="arabicPeriod"/>
            </a:pPr>
            <a:r>
              <a:rPr lang="en-US" sz="1800">
                <a:latin typeface="Roboto"/>
                <a:ea typeface="Roboto"/>
                <a:cs typeface="Roboto"/>
                <a:sym typeface="Roboto"/>
              </a:rPr>
              <a:t>Never done anything of this scale before</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AutoNum type="arabicPeriod"/>
            </a:pPr>
            <a:r>
              <a:rPr lang="en-US" sz="1800">
                <a:latin typeface="Roboto"/>
                <a:ea typeface="Roboto"/>
                <a:cs typeface="Roboto"/>
                <a:sym typeface="Roboto"/>
              </a:rPr>
              <a:t>Database selection</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AutoNum type="arabicPeriod"/>
            </a:pPr>
            <a:r>
              <a:rPr lang="en-US" sz="1800">
                <a:latin typeface="Roboto"/>
                <a:ea typeface="Roboto"/>
                <a:cs typeface="Roboto"/>
                <a:sym typeface="Roboto"/>
              </a:rPr>
              <a:t>Team to operate &amp; maintain database</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AutoNum type="arabicPeriod"/>
            </a:pPr>
            <a:r>
              <a:rPr lang="en-US" sz="1800">
                <a:latin typeface="Roboto"/>
                <a:ea typeface="Roboto"/>
                <a:cs typeface="Roboto"/>
                <a:sym typeface="Roboto"/>
              </a:rPr>
              <a:t>Standard naming convention for all and any scenarios </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AutoNum type="arabicPeriod"/>
            </a:pPr>
            <a:r>
              <a:rPr lang="en-US" sz="1800">
                <a:latin typeface="Roboto"/>
                <a:ea typeface="Roboto"/>
                <a:cs typeface="Roboto"/>
                <a:sym typeface="Roboto"/>
              </a:rPr>
              <a:t>New applications connected to the Database</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AutoNum type="arabicPeriod"/>
            </a:pPr>
            <a:r>
              <a:rPr lang="en-US" sz="1800">
                <a:latin typeface="Roboto"/>
                <a:ea typeface="Roboto"/>
                <a:cs typeface="Roboto"/>
                <a:sym typeface="Roboto"/>
              </a:rPr>
              <a:t>Hardware</a:t>
            </a:r>
            <a:r>
              <a:rPr lang="en-US" sz="1800">
                <a:latin typeface="Roboto"/>
                <a:ea typeface="Roboto"/>
                <a:cs typeface="Roboto"/>
                <a:sym typeface="Roboto"/>
              </a:rPr>
              <a:t> limitations</a:t>
            </a:r>
            <a:endParaRPr sz="1800">
              <a:latin typeface="Roboto"/>
              <a:ea typeface="Roboto"/>
              <a:cs typeface="Roboto"/>
              <a:sym typeface="Roboto"/>
            </a:endParaRPr>
          </a:p>
        </p:txBody>
      </p:sp>
      <p:sp>
        <p:nvSpPr>
          <p:cNvPr id="117" name="Google Shape;117;p17"/>
          <p:cNvSpPr txBox="1"/>
          <p:nvPr>
            <p:ph idx="1" type="body"/>
          </p:nvPr>
        </p:nvSpPr>
        <p:spPr>
          <a:xfrm>
            <a:off x="4492725" y="1103350"/>
            <a:ext cx="4377000" cy="2993100"/>
          </a:xfrm>
          <a:prstGeom prst="rect">
            <a:avLst/>
          </a:prstGeom>
        </p:spPr>
        <p:txBody>
          <a:bodyPr anchorCtr="0" anchor="t" bIns="45700" lIns="91425" spcFirstLastPara="1" rIns="91425" wrap="square" tIns="45700">
            <a:normAutofit/>
          </a:bodyPr>
          <a:lstStyle/>
          <a:p>
            <a:pPr indent="0" lvl="0" marL="0" rtl="0" algn="l">
              <a:lnSpc>
                <a:spcPct val="90000"/>
              </a:lnSpc>
              <a:spcBef>
                <a:spcPts val="360"/>
              </a:spcBef>
              <a:spcAft>
                <a:spcPts val="0"/>
              </a:spcAft>
              <a:buNone/>
            </a:pPr>
            <a:r>
              <a:rPr b="1" lang="en-US" sz="1800">
                <a:latin typeface="Roboto"/>
                <a:ea typeface="Roboto"/>
                <a:cs typeface="Roboto"/>
                <a:sym typeface="Roboto"/>
              </a:rPr>
              <a:t>Outcomes</a:t>
            </a:r>
            <a:endParaRPr b="1" sz="1800">
              <a:latin typeface="Roboto"/>
              <a:ea typeface="Roboto"/>
              <a:cs typeface="Roboto"/>
              <a:sym typeface="Roboto"/>
            </a:endParaRPr>
          </a:p>
          <a:p>
            <a:pPr indent="-342900" lvl="0" marL="457200" rtl="0" algn="l">
              <a:lnSpc>
                <a:spcPct val="90000"/>
              </a:lnSpc>
              <a:spcBef>
                <a:spcPts val="360"/>
              </a:spcBef>
              <a:spcAft>
                <a:spcPts val="0"/>
              </a:spcAft>
              <a:buSzPts val="1800"/>
              <a:buFont typeface="Roboto"/>
              <a:buAutoNum type="arabicPeriod"/>
            </a:pPr>
            <a:r>
              <a:rPr lang="en-US" sz="1800">
                <a:latin typeface="Roboto"/>
                <a:ea typeface="Roboto"/>
                <a:cs typeface="Roboto"/>
                <a:sym typeface="Roboto"/>
              </a:rPr>
              <a:t>Energy reduction goals met</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AutoNum type="arabicPeriod"/>
            </a:pPr>
            <a:r>
              <a:rPr lang="en-US" sz="1800">
                <a:latin typeface="Roboto"/>
                <a:ea typeface="Roboto"/>
                <a:cs typeface="Roboto"/>
                <a:sym typeface="Roboto"/>
              </a:rPr>
              <a:t>Truck rolls have been reduced</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AutoNum type="arabicPeriod"/>
            </a:pPr>
            <a:r>
              <a:rPr lang="en-US" sz="1800">
                <a:latin typeface="Roboto"/>
                <a:ea typeface="Roboto"/>
                <a:cs typeface="Roboto"/>
                <a:sym typeface="Roboto"/>
              </a:rPr>
              <a:t>NOC created &amp; still running today</a:t>
            </a:r>
            <a:endParaRPr sz="1800">
              <a:latin typeface="Roboto"/>
              <a:ea typeface="Roboto"/>
              <a:cs typeface="Roboto"/>
              <a:sym typeface="Roboto"/>
            </a:endParaRPr>
          </a:p>
          <a:p>
            <a:pPr indent="-342900" lvl="0" marL="457200" rtl="0" algn="l">
              <a:lnSpc>
                <a:spcPct val="90000"/>
              </a:lnSpc>
              <a:spcBef>
                <a:spcPts val="0"/>
              </a:spcBef>
              <a:spcAft>
                <a:spcPts val="0"/>
              </a:spcAft>
              <a:buSzPts val="1800"/>
              <a:buFont typeface="Roboto"/>
              <a:buAutoNum type="arabicPeriod"/>
            </a:pPr>
            <a:r>
              <a:rPr lang="en-US" sz="1800">
                <a:latin typeface="Roboto"/>
                <a:ea typeface="Roboto"/>
                <a:cs typeface="Roboto"/>
                <a:sym typeface="Roboto"/>
              </a:rPr>
              <a:t>Database now has 13 years of historical performance data available. Data is being used to make purchasing decisions for new HVAC equipment</a:t>
            </a:r>
            <a:endParaRPr sz="1800">
              <a:latin typeface="Roboto"/>
              <a:ea typeface="Roboto"/>
              <a:cs typeface="Roboto"/>
              <a:sym typeface="Roboto"/>
            </a:endParaRPr>
          </a:p>
        </p:txBody>
      </p:sp>
      <p:sp>
        <p:nvSpPr>
          <p:cNvPr id="118" name="Google Shape;118;p17"/>
          <p:cNvSpPr txBox="1"/>
          <p:nvPr>
            <p:ph idx="12" type="sldNum"/>
          </p:nvPr>
        </p:nvSpPr>
        <p:spPr>
          <a:xfrm>
            <a:off x="68354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8"/>
          <p:cNvSpPr txBox="1"/>
          <p:nvPr>
            <p:ph type="title"/>
          </p:nvPr>
        </p:nvSpPr>
        <p:spPr>
          <a:xfrm>
            <a:off x="174990" y="102682"/>
            <a:ext cx="8793900" cy="536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en-US" sz="2440">
                <a:latin typeface="Roboto Medium"/>
                <a:ea typeface="Roboto Medium"/>
                <a:cs typeface="Roboto Medium"/>
                <a:sym typeface="Roboto Medium"/>
              </a:rPr>
              <a:t>2010 Bank Branch Roll Out</a:t>
            </a:r>
            <a:endParaRPr sz="2440">
              <a:latin typeface="Roboto Medium"/>
              <a:ea typeface="Roboto Medium"/>
              <a:cs typeface="Roboto Medium"/>
              <a:sym typeface="Roboto Medium"/>
            </a:endParaRPr>
          </a:p>
        </p:txBody>
      </p:sp>
      <p:sp>
        <p:nvSpPr>
          <p:cNvPr id="125" name="Google Shape;125;p18"/>
          <p:cNvSpPr txBox="1"/>
          <p:nvPr>
            <p:ph idx="1" type="body"/>
          </p:nvPr>
        </p:nvSpPr>
        <p:spPr>
          <a:xfrm>
            <a:off x="353575" y="1103350"/>
            <a:ext cx="8211300" cy="3017700"/>
          </a:xfrm>
          <a:prstGeom prst="rect">
            <a:avLst/>
          </a:prstGeom>
        </p:spPr>
        <p:txBody>
          <a:bodyPr anchorCtr="0" anchor="t" bIns="45700" lIns="91425" spcFirstLastPara="1" rIns="91425" wrap="square" tIns="45700">
            <a:normAutofit lnSpcReduction="10000"/>
          </a:bodyPr>
          <a:lstStyle/>
          <a:p>
            <a:pPr indent="0" lvl="0" marL="0" rtl="0" algn="l">
              <a:lnSpc>
                <a:spcPct val="90000"/>
              </a:lnSpc>
              <a:spcBef>
                <a:spcPts val="360"/>
              </a:spcBef>
              <a:spcAft>
                <a:spcPts val="0"/>
              </a:spcAft>
              <a:buNone/>
            </a:pPr>
            <a:r>
              <a:rPr b="1" lang="en-US" sz="1800">
                <a:latin typeface="Roboto"/>
                <a:ea typeface="Roboto"/>
                <a:cs typeface="Roboto"/>
                <a:sym typeface="Roboto"/>
              </a:rPr>
              <a:t>Lessons</a:t>
            </a:r>
            <a:r>
              <a:rPr b="1" lang="en-US" sz="1800">
                <a:latin typeface="Roboto"/>
                <a:ea typeface="Roboto"/>
                <a:cs typeface="Roboto"/>
                <a:sym typeface="Roboto"/>
              </a:rPr>
              <a:t> Learned Around Data</a:t>
            </a:r>
            <a:endParaRPr b="1" sz="1800">
              <a:latin typeface="Roboto"/>
              <a:ea typeface="Roboto"/>
              <a:cs typeface="Roboto"/>
              <a:sym typeface="Roboto"/>
            </a:endParaRPr>
          </a:p>
          <a:p>
            <a:pPr indent="0" lvl="0" marL="457200" rtl="0" algn="l">
              <a:lnSpc>
                <a:spcPct val="90000"/>
              </a:lnSpc>
              <a:spcBef>
                <a:spcPts val="360"/>
              </a:spcBef>
              <a:spcAft>
                <a:spcPts val="0"/>
              </a:spcAft>
              <a:buNone/>
            </a:pPr>
            <a:r>
              <a:t/>
            </a:r>
            <a:endParaRPr b="1" sz="1800">
              <a:latin typeface="Roboto"/>
              <a:ea typeface="Roboto"/>
              <a:cs typeface="Roboto"/>
              <a:sym typeface="Roboto"/>
            </a:endParaRPr>
          </a:p>
          <a:p>
            <a:pPr indent="-342900" lvl="0" marL="457200" rtl="0" algn="l">
              <a:lnSpc>
                <a:spcPct val="90000"/>
              </a:lnSpc>
              <a:spcBef>
                <a:spcPts val="360"/>
              </a:spcBef>
              <a:spcAft>
                <a:spcPts val="0"/>
              </a:spcAft>
              <a:buSzPts val="1800"/>
              <a:buFont typeface="Roboto"/>
              <a:buAutoNum type="arabicPeriod"/>
            </a:pPr>
            <a:r>
              <a:rPr lang="en-US" sz="1800">
                <a:latin typeface="Roboto"/>
                <a:ea typeface="Roboto"/>
                <a:cs typeface="Roboto"/>
                <a:sym typeface="Roboto"/>
              </a:rPr>
              <a:t>Project Haystack or an Industry standard would have saved us all a lot of time and energy.</a:t>
            </a:r>
            <a:endParaRPr sz="1800">
              <a:latin typeface="Roboto"/>
              <a:ea typeface="Roboto"/>
              <a:cs typeface="Roboto"/>
              <a:sym typeface="Roboto"/>
            </a:endParaRPr>
          </a:p>
          <a:p>
            <a:pPr indent="0" lvl="0" marL="457200" rtl="0" algn="l">
              <a:lnSpc>
                <a:spcPct val="90000"/>
              </a:lnSpc>
              <a:spcBef>
                <a:spcPts val="360"/>
              </a:spcBef>
              <a:spcAft>
                <a:spcPts val="0"/>
              </a:spcAft>
              <a:buNone/>
            </a:pPr>
            <a:r>
              <a:t/>
            </a:r>
            <a:endParaRPr sz="1800">
              <a:latin typeface="Roboto"/>
              <a:ea typeface="Roboto"/>
              <a:cs typeface="Roboto"/>
              <a:sym typeface="Roboto"/>
            </a:endParaRPr>
          </a:p>
          <a:p>
            <a:pPr indent="-342900" lvl="0" marL="457200" rtl="0" algn="l">
              <a:lnSpc>
                <a:spcPct val="90000"/>
              </a:lnSpc>
              <a:spcBef>
                <a:spcPts val="360"/>
              </a:spcBef>
              <a:spcAft>
                <a:spcPts val="0"/>
              </a:spcAft>
              <a:buSzPts val="1800"/>
              <a:buFont typeface="Roboto"/>
              <a:buAutoNum type="arabicPeriod"/>
            </a:pPr>
            <a:r>
              <a:rPr lang="en-US" sz="1800">
                <a:latin typeface="Roboto"/>
                <a:ea typeface="Roboto"/>
                <a:cs typeface="Roboto"/>
                <a:sym typeface="Roboto"/>
              </a:rPr>
              <a:t>Creating &amp; </a:t>
            </a:r>
            <a:r>
              <a:rPr lang="en-US" sz="1800">
                <a:latin typeface="Roboto"/>
                <a:ea typeface="Roboto"/>
                <a:cs typeface="Roboto"/>
                <a:sym typeface="Roboto"/>
              </a:rPr>
              <a:t>maintaining</a:t>
            </a:r>
            <a:r>
              <a:rPr lang="en-US" sz="1800">
                <a:latin typeface="Roboto"/>
                <a:ea typeface="Roboto"/>
                <a:cs typeface="Roboto"/>
                <a:sym typeface="Roboto"/>
              </a:rPr>
              <a:t> standard naming conventions was critical to the success of what we had at the time.</a:t>
            </a:r>
            <a:endParaRPr sz="1800">
              <a:latin typeface="Roboto"/>
              <a:ea typeface="Roboto"/>
              <a:cs typeface="Roboto"/>
              <a:sym typeface="Roboto"/>
            </a:endParaRPr>
          </a:p>
          <a:p>
            <a:pPr indent="0" lvl="0" marL="457200" rtl="0" algn="l">
              <a:lnSpc>
                <a:spcPct val="90000"/>
              </a:lnSpc>
              <a:spcBef>
                <a:spcPts val="360"/>
              </a:spcBef>
              <a:spcAft>
                <a:spcPts val="0"/>
              </a:spcAft>
              <a:buNone/>
            </a:pPr>
            <a:r>
              <a:t/>
            </a:r>
            <a:endParaRPr sz="1800">
              <a:latin typeface="Roboto"/>
              <a:ea typeface="Roboto"/>
              <a:cs typeface="Roboto"/>
              <a:sym typeface="Roboto"/>
            </a:endParaRPr>
          </a:p>
          <a:p>
            <a:pPr indent="-342900" lvl="0" marL="457200" rtl="0" algn="l">
              <a:lnSpc>
                <a:spcPct val="90000"/>
              </a:lnSpc>
              <a:spcBef>
                <a:spcPts val="360"/>
              </a:spcBef>
              <a:spcAft>
                <a:spcPts val="0"/>
              </a:spcAft>
              <a:buSzPts val="1800"/>
              <a:buFont typeface="Roboto"/>
              <a:buAutoNum type="arabicPeriod"/>
            </a:pPr>
            <a:r>
              <a:rPr lang="en-US" sz="1800">
                <a:latin typeface="Roboto"/>
                <a:ea typeface="Roboto"/>
                <a:cs typeface="Roboto"/>
                <a:sym typeface="Roboto"/>
              </a:rPr>
              <a:t>Having a reliable database that can be used by third parties </a:t>
            </a:r>
            <a:r>
              <a:rPr lang="en-US" sz="1800">
                <a:latin typeface="Roboto"/>
                <a:ea typeface="Roboto"/>
                <a:cs typeface="Roboto"/>
                <a:sym typeface="Roboto"/>
              </a:rPr>
              <a:t>particularly</a:t>
            </a:r>
            <a:r>
              <a:rPr lang="en-US" sz="1800">
                <a:latin typeface="Roboto"/>
                <a:ea typeface="Roboto"/>
                <a:cs typeface="Roboto"/>
                <a:sym typeface="Roboto"/>
              </a:rPr>
              <a:t> by those not from the traditional controls industry can create new insights and better tools for managing a </a:t>
            </a:r>
            <a:r>
              <a:rPr lang="en-US" sz="1800">
                <a:latin typeface="Roboto"/>
                <a:ea typeface="Roboto"/>
                <a:cs typeface="Roboto"/>
                <a:sym typeface="Roboto"/>
              </a:rPr>
              <a:t>large</a:t>
            </a:r>
            <a:r>
              <a:rPr lang="en-US" sz="1800">
                <a:latin typeface="Roboto"/>
                <a:ea typeface="Roboto"/>
                <a:cs typeface="Roboto"/>
                <a:sym typeface="Roboto"/>
              </a:rPr>
              <a:t> portfolio of real estate.</a:t>
            </a:r>
            <a:endParaRPr sz="1800">
              <a:latin typeface="Roboto"/>
              <a:ea typeface="Roboto"/>
              <a:cs typeface="Roboto"/>
              <a:sym typeface="Roboto"/>
            </a:endParaRPr>
          </a:p>
        </p:txBody>
      </p:sp>
      <p:sp>
        <p:nvSpPr>
          <p:cNvPr id="126" name="Google Shape;126;p18"/>
          <p:cNvSpPr txBox="1"/>
          <p:nvPr>
            <p:ph idx="12" type="sldNum"/>
          </p:nvPr>
        </p:nvSpPr>
        <p:spPr>
          <a:xfrm>
            <a:off x="68354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9"/>
          <p:cNvSpPr txBox="1"/>
          <p:nvPr>
            <p:ph type="title"/>
          </p:nvPr>
        </p:nvSpPr>
        <p:spPr>
          <a:xfrm>
            <a:off x="174990" y="102682"/>
            <a:ext cx="8793900" cy="536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en-US" sz="2540">
                <a:latin typeface="Roboto Medium"/>
                <a:ea typeface="Roboto Medium"/>
                <a:cs typeface="Roboto Medium"/>
                <a:sym typeface="Roboto Medium"/>
              </a:rPr>
              <a:t>Pre Project Haystack - </a:t>
            </a:r>
            <a:r>
              <a:rPr lang="en-US" sz="2540">
                <a:latin typeface="Roboto Medium"/>
                <a:ea typeface="Roboto Medium"/>
                <a:cs typeface="Roboto Medium"/>
                <a:sym typeface="Roboto Medium"/>
              </a:rPr>
              <a:t>Naming Conventions</a:t>
            </a:r>
            <a:endParaRPr sz="2540">
              <a:latin typeface="Roboto Medium"/>
              <a:ea typeface="Roboto Medium"/>
              <a:cs typeface="Roboto Medium"/>
              <a:sym typeface="Roboto Medium"/>
            </a:endParaRPr>
          </a:p>
        </p:txBody>
      </p:sp>
      <p:sp>
        <p:nvSpPr>
          <p:cNvPr id="133" name="Google Shape;133;p19"/>
          <p:cNvSpPr txBox="1"/>
          <p:nvPr>
            <p:ph idx="1" type="body"/>
          </p:nvPr>
        </p:nvSpPr>
        <p:spPr>
          <a:xfrm>
            <a:off x="213350" y="969275"/>
            <a:ext cx="4273200" cy="3457500"/>
          </a:xfrm>
          <a:prstGeom prst="rect">
            <a:avLst/>
          </a:prstGeom>
        </p:spPr>
        <p:txBody>
          <a:bodyPr anchorCtr="0" anchor="t" bIns="45700" lIns="91425" spcFirstLastPara="1" rIns="91425" wrap="square" tIns="45700">
            <a:normAutofit/>
          </a:bodyPr>
          <a:lstStyle/>
          <a:p>
            <a:pPr indent="-298450" lvl="0" marL="457200" rtl="0" algn="l">
              <a:spcBef>
                <a:spcPts val="360"/>
              </a:spcBef>
              <a:spcAft>
                <a:spcPts val="0"/>
              </a:spcAft>
              <a:buSzPts val="1100"/>
              <a:buFont typeface="Roboto"/>
              <a:buChar char="•"/>
            </a:pPr>
            <a:r>
              <a:rPr lang="en-US" sz="2100">
                <a:latin typeface="Roboto"/>
                <a:ea typeface="Roboto"/>
                <a:cs typeface="Roboto"/>
                <a:sym typeface="Roboto"/>
              </a:rPr>
              <a:t>Owners &amp; Operators had to drive </a:t>
            </a:r>
            <a:r>
              <a:rPr lang="en-US" sz="2100">
                <a:latin typeface="Roboto"/>
                <a:ea typeface="Roboto"/>
                <a:cs typeface="Roboto"/>
                <a:sym typeface="Roboto"/>
              </a:rPr>
              <a:t>adoption</a:t>
            </a:r>
            <a:r>
              <a:rPr lang="en-US" sz="2100">
                <a:latin typeface="Roboto"/>
                <a:ea typeface="Roboto"/>
                <a:cs typeface="Roboto"/>
                <a:sym typeface="Roboto"/>
              </a:rPr>
              <a:t> of standards</a:t>
            </a:r>
            <a:endParaRPr sz="2100">
              <a:latin typeface="Roboto"/>
              <a:ea typeface="Roboto"/>
              <a:cs typeface="Roboto"/>
              <a:sym typeface="Roboto"/>
            </a:endParaRPr>
          </a:p>
          <a:p>
            <a:pPr indent="0" lvl="0" marL="457200" rtl="0" algn="l">
              <a:spcBef>
                <a:spcPts val="360"/>
              </a:spcBef>
              <a:spcAft>
                <a:spcPts val="0"/>
              </a:spcAft>
              <a:buNone/>
            </a:pPr>
            <a:r>
              <a:t/>
            </a:r>
            <a:endParaRPr sz="2100">
              <a:latin typeface="Roboto"/>
              <a:ea typeface="Roboto"/>
              <a:cs typeface="Roboto"/>
              <a:sym typeface="Roboto"/>
            </a:endParaRPr>
          </a:p>
          <a:p>
            <a:pPr indent="-298450" lvl="0" marL="457200" rtl="0" algn="l">
              <a:spcBef>
                <a:spcPts val="360"/>
              </a:spcBef>
              <a:spcAft>
                <a:spcPts val="0"/>
              </a:spcAft>
              <a:buSzPts val="1100"/>
              <a:buFont typeface="Roboto"/>
              <a:buChar char="•"/>
            </a:pPr>
            <a:r>
              <a:rPr lang="en-US" sz="2100">
                <a:latin typeface="Roboto"/>
                <a:ea typeface="Roboto"/>
                <a:cs typeface="Roboto"/>
                <a:sym typeface="Roboto"/>
              </a:rPr>
              <a:t>Controls c</a:t>
            </a:r>
            <a:r>
              <a:rPr lang="en-US" sz="2100">
                <a:latin typeface="Roboto"/>
                <a:ea typeface="Roboto"/>
                <a:cs typeface="Roboto"/>
                <a:sym typeface="Roboto"/>
              </a:rPr>
              <a:t>ontractors</a:t>
            </a:r>
            <a:r>
              <a:rPr lang="en-US" sz="2100">
                <a:latin typeface="Roboto"/>
                <a:ea typeface="Roboto"/>
                <a:cs typeface="Roboto"/>
                <a:sym typeface="Roboto"/>
              </a:rPr>
              <a:t> had to drive adoption on their own</a:t>
            </a:r>
            <a:endParaRPr sz="2100">
              <a:latin typeface="Roboto"/>
              <a:ea typeface="Roboto"/>
              <a:cs typeface="Roboto"/>
              <a:sym typeface="Roboto"/>
            </a:endParaRPr>
          </a:p>
          <a:p>
            <a:pPr indent="0" lvl="0" marL="457200" rtl="0" algn="l">
              <a:spcBef>
                <a:spcPts val="360"/>
              </a:spcBef>
              <a:spcAft>
                <a:spcPts val="0"/>
              </a:spcAft>
              <a:buNone/>
            </a:pPr>
            <a:r>
              <a:t/>
            </a:r>
            <a:endParaRPr sz="2100">
              <a:latin typeface="Roboto"/>
              <a:ea typeface="Roboto"/>
              <a:cs typeface="Roboto"/>
              <a:sym typeface="Roboto"/>
            </a:endParaRPr>
          </a:p>
          <a:p>
            <a:pPr indent="-298450" lvl="0" marL="457200" rtl="0" algn="l">
              <a:spcBef>
                <a:spcPts val="360"/>
              </a:spcBef>
              <a:spcAft>
                <a:spcPts val="0"/>
              </a:spcAft>
              <a:buSzPts val="1100"/>
              <a:buFont typeface="Roboto"/>
              <a:buChar char="•"/>
            </a:pPr>
            <a:r>
              <a:rPr lang="en-US" sz="2100">
                <a:latin typeface="Roboto"/>
                <a:ea typeface="Roboto"/>
                <a:cs typeface="Roboto"/>
                <a:sym typeface="Roboto"/>
              </a:rPr>
              <a:t>No industry standards to follow</a:t>
            </a:r>
            <a:endParaRPr sz="2100">
              <a:latin typeface="Roboto"/>
              <a:ea typeface="Roboto"/>
              <a:cs typeface="Roboto"/>
              <a:sym typeface="Roboto"/>
            </a:endParaRPr>
          </a:p>
        </p:txBody>
      </p:sp>
      <p:pic>
        <p:nvPicPr>
          <p:cNvPr id="134" name="Google Shape;134;p19"/>
          <p:cNvPicPr preferRelativeResize="0"/>
          <p:nvPr/>
        </p:nvPicPr>
        <p:blipFill rotWithShape="1">
          <a:blip r:embed="rId3">
            <a:alphaModFix/>
          </a:blip>
          <a:srcRect b="0" l="0" r="0" t="1019"/>
          <a:stretch/>
        </p:blipFill>
        <p:spPr>
          <a:xfrm>
            <a:off x="4693900" y="903600"/>
            <a:ext cx="3944124" cy="3523349"/>
          </a:xfrm>
          <a:prstGeom prst="rect">
            <a:avLst/>
          </a:prstGeom>
          <a:noFill/>
          <a:ln>
            <a:noFill/>
          </a:ln>
          <a:effectLst>
            <a:outerShdw blurRad="57150" rotWithShape="0" algn="bl" dir="5400000" dist="19050">
              <a:srgbClr val="000000">
                <a:alpha val="50000"/>
              </a:srgbClr>
            </a:outerShdw>
          </a:effectLst>
        </p:spPr>
      </p:pic>
      <p:sp>
        <p:nvSpPr>
          <p:cNvPr id="135" name="Google Shape;135;p19"/>
          <p:cNvSpPr txBox="1"/>
          <p:nvPr>
            <p:ph idx="12" type="sldNum"/>
          </p:nvPr>
        </p:nvSpPr>
        <p:spPr>
          <a:xfrm>
            <a:off x="6835410" y="4803793"/>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Theme">
  <a:themeElements>
    <a:clrScheme name="Haystack 2023">
      <a:dk1>
        <a:srgbClr val="002841"/>
      </a:dk1>
      <a:lt1>
        <a:srgbClr val="FFFFFF"/>
      </a:lt1>
      <a:dk2>
        <a:srgbClr val="0C456E"/>
      </a:dk2>
      <a:lt2>
        <a:srgbClr val="9E9E9A"/>
      </a:lt2>
      <a:accent1>
        <a:srgbClr val="FFC824"/>
      </a:accent1>
      <a:accent2>
        <a:srgbClr val="C01823"/>
      </a:accent2>
      <a:accent3>
        <a:srgbClr val="EF4D36"/>
      </a:accent3>
      <a:accent4>
        <a:srgbClr val="9C9B93"/>
      </a:accent4>
      <a:accent5>
        <a:srgbClr val="4E8033"/>
      </a:accent5>
      <a:accent6>
        <a:srgbClr val="F8E4C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